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handoutMasterIdLst>
    <p:handoutMasterId r:id="rId43"/>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5" d="100"/>
          <a:sy n="55" d="100"/>
        </p:scale>
        <p:origin x="-156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B29C747-6E38-B34E-9081-78BF17AC183F}" type="datetimeFigureOut">
              <a:rPr lang="en-US" smtClean="0"/>
              <a:t>11/10/13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F2307CD-1D42-DD41-983C-ED8F49B17C18}" type="slidenum">
              <a:rPr lang="en-US" smtClean="0"/>
              <a:t>‹#›</a:t>
            </a:fld>
            <a:endParaRPr lang="en-US"/>
          </a:p>
        </p:txBody>
      </p:sp>
    </p:spTree>
    <p:extLst>
      <p:ext uri="{BB962C8B-B14F-4D97-AF65-F5344CB8AC3E}">
        <p14:creationId xmlns:p14="http://schemas.microsoft.com/office/powerpoint/2010/main" val="19955215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EB4166-D8A9-C54B-B9CE-2C28CCBFC76C}" type="datetimeFigureOut">
              <a:rPr lang="en-US" smtClean="0"/>
              <a:t>11/10/13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18961B-AEEA-3A45-86EC-4D505EBCCB4E}" type="slidenum">
              <a:rPr lang="en-US" smtClean="0"/>
              <a:t>‹#›</a:t>
            </a:fld>
            <a:endParaRPr lang="en-US"/>
          </a:p>
        </p:txBody>
      </p:sp>
    </p:spTree>
    <p:extLst>
      <p:ext uri="{BB962C8B-B14F-4D97-AF65-F5344CB8AC3E}">
        <p14:creationId xmlns:p14="http://schemas.microsoft.com/office/powerpoint/2010/main" val="2999494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57B1346-F474-FF41-943F-7DFCFBD845E6}" type="slidenum">
              <a:rPr lang="en-US"/>
              <a:pPr eaLnBrk="1" hangingPunct="1"/>
              <a:t>1</a:t>
            </a:fld>
            <a:endParaRPr lang="en-US"/>
          </a:p>
        </p:txBody>
      </p:sp>
      <p:sp>
        <p:nvSpPr>
          <p:cNvPr id="190467" name="Rectangle 7"/>
          <p:cNvSpPr txBox="1">
            <a:spLocks noGrp="1" noChangeArrowheads="1"/>
          </p:cNvSpPr>
          <p:nvPr/>
        </p:nvSpPr>
        <p:spPr bwMode="auto">
          <a:xfrm>
            <a:off x="3884613"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135DC082-B9F7-E04F-81D2-78155C41D27E}" type="slidenum">
              <a:rPr lang="en-US" sz="1300"/>
              <a:pPr algn="r" eaLnBrk="1" hangingPunct="1"/>
              <a:t>1</a:t>
            </a:fld>
            <a:endParaRPr lang="en-US" sz="1300"/>
          </a:p>
        </p:txBody>
      </p:sp>
      <p:sp>
        <p:nvSpPr>
          <p:cNvPr id="190468" name="Rectangle 2"/>
          <p:cNvSpPr>
            <a:spLocks noGrp="1" noRot="1" noChangeAspect="1" noChangeArrowheads="1" noTextEdit="1"/>
          </p:cNvSpPr>
          <p:nvPr>
            <p:ph type="sldImg"/>
          </p:nvPr>
        </p:nvSpPr>
        <p:spPr>
          <a:ln/>
        </p:spPr>
      </p:sp>
      <p:sp>
        <p:nvSpPr>
          <p:cNvPr id="190469" name="Rectangle 3"/>
          <p:cNvSpPr>
            <a:spLocks noGrp="1" noChangeArrowheads="1"/>
          </p:cNvSpPr>
          <p:nvPr>
            <p:ph type="body" idx="1"/>
          </p:nvPr>
        </p:nvSpPr>
        <p:spPr>
          <a:xfrm>
            <a:off x="685800" y="4343400"/>
            <a:ext cx="5873750"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atin typeface="Arial" charset="0"/>
                <a:cs typeface="Arial" charset="0"/>
              </a:rPr>
              <a:t>Review terminology (especially for non-native English speakers)</a:t>
            </a:r>
          </a:p>
          <a:p>
            <a:pPr eaLnBrk="1" hangingPunct="1">
              <a:spcBef>
                <a:spcPct val="0"/>
              </a:spcBef>
            </a:pPr>
            <a:r>
              <a:rPr lang="en-US">
                <a:latin typeface="Arial" charset="0"/>
                <a:cs typeface="Arial" charset="0"/>
              </a:rPr>
              <a:t>Conceptual models</a:t>
            </a:r>
          </a:p>
          <a:p>
            <a:pPr eaLnBrk="1" hangingPunct="1">
              <a:spcBef>
                <a:spcPct val="0"/>
              </a:spcBef>
            </a:pPr>
            <a:r>
              <a:rPr lang="en-US">
                <a:latin typeface="Arial" charset="0"/>
                <a:cs typeface="Arial" charset="0"/>
              </a:rPr>
              <a:t>Elements</a:t>
            </a:r>
          </a:p>
          <a:p>
            <a:pPr eaLnBrk="1" hangingPunct="1">
              <a:spcBef>
                <a:spcPct val="0"/>
              </a:spcBef>
            </a:pPr>
            <a:r>
              <a:rPr lang="en-US">
                <a:latin typeface="Arial" charset="0"/>
                <a:cs typeface="Arial" charset="0"/>
              </a:rPr>
              <a:t>Attributes</a:t>
            </a:r>
          </a:p>
          <a:p>
            <a:pPr eaLnBrk="1" hangingPunct="1">
              <a:spcBef>
                <a:spcPct val="0"/>
              </a:spcBef>
            </a:pPr>
            <a:endParaRPr lang="en-US" sz="800">
              <a:latin typeface="Arial" charset="0"/>
              <a:cs typeface="Arial" charset="0"/>
            </a:endParaRPr>
          </a:p>
          <a:p>
            <a:pPr eaLnBrk="1" hangingPunct="1">
              <a:spcBef>
                <a:spcPct val="0"/>
              </a:spcBef>
            </a:pPr>
            <a:r>
              <a:rPr lang="en-US">
                <a:latin typeface="Arial" charset="0"/>
                <a:cs typeface="Arial" charset="0"/>
              </a:rPr>
              <a:t>Future: Probably not a bib record, but the information will be there and can be assembled for displays in response to a user</a:t>
            </a:r>
            <a:r>
              <a:rPr lang="ja-JP" altLang="en-US">
                <a:latin typeface="Arial" charset="0"/>
                <a:ea typeface="MS PGothic" charset="0"/>
                <a:cs typeface="MS PGothic" charset="0"/>
              </a:rPr>
              <a:t>’</a:t>
            </a:r>
            <a:r>
              <a:rPr lang="en-US" altLang="ja-JP">
                <a:latin typeface="Arial" charset="0"/>
                <a:ea typeface="MS PGothic" charset="0"/>
                <a:cs typeface="MS PGothic" charset="0"/>
              </a:rPr>
              <a:t>s search or packaged for export as a record at the click of a button</a:t>
            </a:r>
          </a:p>
          <a:p>
            <a:pPr eaLnBrk="1" hangingPunct="1">
              <a:spcBef>
                <a:spcPct val="0"/>
              </a:spcBef>
            </a:pPr>
            <a:endParaRPr lang="en-US" sz="800">
              <a:latin typeface="Arial" charset="0"/>
              <a:cs typeface="Arial" charset="0"/>
            </a:endParaRPr>
          </a:p>
          <a:p>
            <a:pPr eaLnBrk="1" hangingPunct="1">
              <a:spcBef>
                <a:spcPct val="0"/>
              </a:spcBef>
            </a:pPr>
            <a:r>
              <a:rPr lang="en-US">
                <a:latin typeface="Arial" charset="0"/>
                <a:cs typeface="Arial" charset="0"/>
              </a:rPr>
              <a:t>RDA covers all formats – all kinds of things we have now or can anticipate having into the future – not arranged by the type of materials, but instead by the identifying characteristics that we want to bring out about the things we are cataloging.  You will be applying RDA to the regular materials you have to catalog.</a:t>
            </a:r>
          </a:p>
          <a:p>
            <a:pPr eaLnBrk="1" hangingPunct="1">
              <a:spcBef>
                <a:spcPct val="0"/>
              </a:spcBef>
            </a:pPr>
            <a:endParaRPr lang="en-US" sz="800">
              <a:latin typeface="Arial" charset="0"/>
              <a:cs typeface="Arial" charset="0"/>
            </a:endParaRPr>
          </a:p>
          <a:p>
            <a:pPr eaLnBrk="1" hangingPunct="1">
              <a:spcBef>
                <a:spcPct val="0"/>
              </a:spcBef>
            </a:pPr>
            <a:r>
              <a:rPr lang="en-US">
                <a:latin typeface="Arial" charset="0"/>
                <a:cs typeface="Arial" charset="0"/>
              </a:rPr>
              <a:t>A book, a CD, and a film could embody/contain the same work – such as the story of one of the Harry Potter stories.  We can use identifying information from that work to bring together all of the resources we have in our library that contain that work.  We can also use expression level information to sort or filter our search of those resources – for example, by language.  And we can use manifestation information to help meet the user tasks of identifying and selecting – for example:</a:t>
            </a:r>
          </a:p>
          <a:p>
            <a:pPr eaLnBrk="1" hangingPunct="1">
              <a:spcBef>
                <a:spcPct val="0"/>
              </a:spcBef>
            </a:pPr>
            <a:r>
              <a:rPr lang="en-US">
                <a:latin typeface="Arial" charset="0"/>
                <a:cs typeface="Arial" charset="0"/>
              </a:rPr>
              <a:t>to </a:t>
            </a:r>
            <a:r>
              <a:rPr lang="en-US" b="1">
                <a:latin typeface="Arial" charset="0"/>
                <a:cs typeface="Arial" charset="0"/>
              </a:rPr>
              <a:t>identify</a:t>
            </a:r>
            <a:r>
              <a:rPr lang="en-US">
                <a:latin typeface="Arial" charset="0"/>
                <a:cs typeface="Arial" charset="0"/>
              </a:rPr>
              <a:t> the resource we want, we include the elements of its title proper and statement of responsibility and publishing information</a:t>
            </a:r>
          </a:p>
          <a:p>
            <a:pPr eaLnBrk="1" hangingPunct="1">
              <a:spcBef>
                <a:spcPct val="0"/>
              </a:spcBef>
            </a:pPr>
            <a:r>
              <a:rPr lang="en-US">
                <a:latin typeface="Arial" charset="0"/>
                <a:cs typeface="Arial" charset="0"/>
              </a:rPr>
              <a:t>to </a:t>
            </a:r>
            <a:r>
              <a:rPr lang="en-US" b="1">
                <a:latin typeface="Arial" charset="0"/>
                <a:cs typeface="Arial" charset="0"/>
              </a:rPr>
              <a:t>select</a:t>
            </a:r>
            <a:r>
              <a:rPr lang="en-US">
                <a:latin typeface="Arial" charset="0"/>
                <a:cs typeface="Arial" charset="0"/>
              </a:rPr>
              <a:t> the resource we want, we include the carrier type, such as a volume or a videodisc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F4DAD1A-8AA4-BB42-99ED-D503C70E3BEB}" type="slidenum">
              <a:rPr lang="en-US"/>
              <a:pPr eaLnBrk="1" hangingPunct="1"/>
              <a:t>11</a:t>
            </a:fld>
            <a:endParaRPr lang="en-US"/>
          </a:p>
        </p:txBody>
      </p:sp>
      <p:sp>
        <p:nvSpPr>
          <p:cNvPr id="199683" name="Slide Image Placeholder 1"/>
          <p:cNvSpPr>
            <a:spLocks noGrp="1" noRot="1" noChangeAspect="1" noTextEdit="1"/>
          </p:cNvSpPr>
          <p:nvPr>
            <p:ph type="sldImg"/>
          </p:nvPr>
        </p:nvSpPr>
        <p:spPr>
          <a:ln/>
        </p:spPr>
      </p:sp>
      <p:sp>
        <p:nvSpPr>
          <p:cNvPr id="19968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So what can we conclude from these observations?  </a:t>
            </a:r>
          </a:p>
          <a:p>
            <a:pPr eaLnBrk="1" hangingPunct="1"/>
            <a:endParaRPr lang="en-US">
              <a:latin typeface="Arial" charset="0"/>
              <a:cs typeface="Arial" charset="0"/>
            </a:endParaRPr>
          </a:p>
          <a:p>
            <a:pPr eaLnBrk="1" hangingPunct="1"/>
            <a:r>
              <a:rPr lang="en-US">
                <a:latin typeface="Arial" charset="0"/>
                <a:cs typeface="Arial" charset="0"/>
              </a:rPr>
              <a:t>A MARC bibliographic record includes data identifying many FRBR entities – the Group 1 entities of work, expression, manifestation, and sometimes item, as well as sometimes the persons, families, corporate bodies – and relationships.</a:t>
            </a:r>
          </a:p>
          <a:p>
            <a:pPr eaLnBrk="1" hangingPunct="1"/>
            <a:endParaRPr lang="en-US">
              <a:latin typeface="Arial" charset="0"/>
              <a:cs typeface="Arial" charset="0"/>
            </a:endParaRPr>
          </a:p>
          <a:p>
            <a:pPr eaLnBrk="1" hangingPunct="1"/>
            <a:r>
              <a:rPr lang="en-US">
                <a:latin typeface="Arial" charset="0"/>
                <a:cs typeface="Arial" charset="0"/>
              </a:rPr>
              <a:t>We also have seen that the identifying characteristics – the attributes, or as RDA calls them, the elements may be stored in a MARC record in a subfield or a field.</a:t>
            </a:r>
          </a:p>
          <a:p>
            <a:pPr eaLnBrk="1" hangingPunct="1"/>
            <a:endParaRPr lang="en-US">
              <a:latin typeface="Arial" charset="0"/>
              <a:cs typeface="Arial" charset="0"/>
            </a:endParaRPr>
          </a:p>
          <a:p>
            <a:pPr eaLnBrk="1" hangingPunct="1"/>
            <a:r>
              <a:rPr lang="en-US">
                <a:latin typeface="Arial" charset="0"/>
                <a:cs typeface="Arial" charset="0"/>
              </a:rPr>
              <a:t>We will do our best to put the information where we can in MARC records for now.</a:t>
            </a:r>
          </a:p>
        </p:txBody>
      </p:sp>
      <p:sp>
        <p:nvSpPr>
          <p:cNvPr id="199685" name="Slide Number Placeholder 3"/>
          <p:cNvSpPr txBox="1">
            <a:spLocks noGrp="1"/>
          </p:cNvSpPr>
          <p:nvPr/>
        </p:nvSpPr>
        <p:spPr bwMode="auto">
          <a:xfrm>
            <a:off x="3884613"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22DD1280-0EF9-D14C-B56A-A86065AE54D9}" type="slidenum">
              <a:rPr lang="en-US" sz="1300"/>
              <a:pPr algn="r" eaLnBrk="1" hangingPunct="1"/>
              <a:t>11</a:t>
            </a:fld>
            <a:endParaRPr lang="en-US" sz="13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0FB82BE-6D00-CD4F-82FC-649C515FA57E}" type="slidenum">
              <a:rPr lang="en-US"/>
              <a:pPr eaLnBrk="1" hangingPunct="1"/>
              <a:t>31</a:t>
            </a:fld>
            <a:endParaRPr lang="en-US"/>
          </a:p>
        </p:txBody>
      </p:sp>
      <p:sp>
        <p:nvSpPr>
          <p:cNvPr id="200707" name="Rectangle 2"/>
          <p:cNvSpPr>
            <a:spLocks noGrp="1" noRot="1" noChangeAspect="1" noChangeArrowheads="1" noTextEdit="1"/>
          </p:cNvSpPr>
          <p:nvPr>
            <p:ph type="sldImg"/>
          </p:nvPr>
        </p:nvSpPr>
        <p:spPr>
          <a:ln/>
        </p:spPr>
      </p:sp>
      <p:sp>
        <p:nvSpPr>
          <p:cNvPr id="2007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Note the parallel 300</a:t>
            </a:r>
            <a:r>
              <a:rPr lang="ja-JP" altLang="en-US">
                <a:latin typeface="Arial" charset="0"/>
                <a:ea typeface="MS PGothic" charset="0"/>
                <a:cs typeface="MS PGothic" charset="0"/>
              </a:rPr>
              <a:t>’</a:t>
            </a:r>
            <a:r>
              <a:rPr lang="en-US" altLang="ja-JP">
                <a:latin typeface="Arial" charset="0"/>
                <a:ea typeface="MS PGothic" charset="0"/>
                <a:cs typeface="MS PGothic" charset="0"/>
              </a:rPr>
              <a:t>s  (mix of expression – illustrations; and manifestation information – extent – 368 pages and 1 DVD-ROM;  and dimensions – 27cm or 4 ¾ in.</a:t>
            </a:r>
          </a:p>
          <a:p>
            <a:pPr eaLnBrk="1" hangingPunct="1"/>
            <a:endParaRPr lang="en-US" altLang="ja-JP">
              <a:latin typeface="Arial" charset="0"/>
              <a:ea typeface="MS PGothic" charset="0"/>
              <a:cs typeface="MS PGothic" charset="0"/>
            </a:endParaRPr>
          </a:p>
          <a:p>
            <a:pPr eaLnBrk="1" hangingPunct="1"/>
            <a:r>
              <a:rPr lang="en-US" altLang="ja-JP">
                <a:latin typeface="Arial" charset="0"/>
                <a:ea typeface="MS PGothic" charset="0"/>
                <a:cs typeface="MS PGothic" charset="0"/>
              </a:rPr>
              <a:t>as well as the parallel 336, 337, 338 fields.  (LCCN 2011494459)</a:t>
            </a:r>
          </a:p>
          <a:p>
            <a:pPr eaLnBrk="1" hangingPunct="1"/>
            <a:endParaRPr lang="en-US" altLang="ja-JP">
              <a:latin typeface="Arial" charset="0"/>
              <a:ea typeface="MS PGothic" charset="0"/>
              <a:cs typeface="MS PGothic" charset="0"/>
            </a:endParaRPr>
          </a:p>
          <a:p>
            <a:pPr eaLnBrk="1" hangingPunct="1"/>
            <a:r>
              <a:rPr lang="en-US" altLang="ja-JP">
                <a:latin typeface="Arial" charset="0"/>
                <a:ea typeface="MS PGothic" charset="0"/>
                <a:cs typeface="MS PGothic" charset="0"/>
              </a:rPr>
              <a:t>EXAMPLE 4</a:t>
            </a:r>
          </a:p>
          <a:p>
            <a:pPr eaLnBrk="1" hangingPunct="1"/>
            <a:endParaRPr lang="en-US">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CD31196E-7065-5F48-8F75-437361776B1F}" type="slidenum">
              <a:rPr lang="en-US" sz="1200"/>
              <a:pPr algn="r" eaLnBrk="1" hangingPunct="1"/>
              <a:t>39</a:t>
            </a:fld>
            <a:endParaRPr lang="en-US" sz="1200"/>
          </a:p>
        </p:txBody>
      </p:sp>
      <p:sp>
        <p:nvSpPr>
          <p:cNvPr id="201731" name="Rectangle 2"/>
          <p:cNvSpPr>
            <a:spLocks noGrp="1" noRot="1" noChangeAspect="1" noChangeArrowheads="1" noTextEdit="1"/>
          </p:cNvSpPr>
          <p:nvPr>
            <p:ph type="sldImg"/>
          </p:nvPr>
        </p:nvSpPr>
        <p:spPr>
          <a:ln/>
        </p:spPr>
      </p:sp>
      <p:sp>
        <p:nvSpPr>
          <p:cNvPr id="2017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Here the 775 is linking the described resource to a previous publication (manifestation).  Notice the $i used for the relationship designator from RDA Appendix J.</a:t>
            </a:r>
          </a:p>
          <a:p>
            <a:pPr eaLnBrk="1" hangingPunct="1"/>
            <a:endParaRPr lang="en-US">
              <a:latin typeface="Arial" charset="0"/>
              <a:cs typeface="Arial" charset="0"/>
            </a:endParaRPr>
          </a:p>
          <a:p>
            <a:pPr eaLnBrk="1" hangingPunct="1"/>
            <a:r>
              <a:rPr lang="en-US">
                <a:latin typeface="Arial" charset="0"/>
                <a:cs typeface="Arial" charset="0"/>
              </a:rPr>
              <a:t>EXAMPLE 5</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FBDAFB58-64FA-CD4E-B235-C046C6B4CC82}" type="slidenum">
              <a:rPr lang="en-US" sz="1200"/>
              <a:pPr algn="r" eaLnBrk="1" hangingPunct="1"/>
              <a:t>40</a:t>
            </a:fld>
            <a:endParaRPr lang="en-US" sz="1200"/>
          </a:p>
        </p:txBody>
      </p:sp>
      <p:sp>
        <p:nvSpPr>
          <p:cNvPr id="202755" name="Rectangle 2"/>
          <p:cNvSpPr>
            <a:spLocks noGrp="1" noRot="1" noChangeAspect="1" noChangeArrowheads="1" noTextEdit="1"/>
          </p:cNvSpPr>
          <p:nvPr>
            <p:ph type="sldImg"/>
          </p:nvPr>
        </p:nvSpPr>
        <p:spPr>
          <a:ln/>
        </p:spPr>
      </p:sp>
      <p:sp>
        <p:nvSpPr>
          <p:cNvPr id="2027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Note that this is a web resource that is linking to the print version, so the user can find both.</a:t>
            </a:r>
          </a:p>
          <a:p>
            <a:pPr eaLnBrk="1" hangingPunct="1"/>
            <a:endParaRPr lang="en-US">
              <a:latin typeface="Arial" charset="0"/>
              <a:cs typeface="Arial" charset="0"/>
            </a:endParaRPr>
          </a:p>
          <a:p>
            <a:pPr eaLnBrk="1" hangingPunct="1"/>
            <a:r>
              <a:rPr lang="en-US">
                <a:latin typeface="Arial" charset="0"/>
                <a:cs typeface="Arial" charset="0"/>
              </a:rPr>
              <a:t>(In order to fit this on the page, I deleted several 6XX fields for the screenshot, so the actual record will look different.)</a:t>
            </a:r>
          </a:p>
          <a:p>
            <a:pPr eaLnBrk="1" hangingPunct="1"/>
            <a:endParaRPr lang="en-US">
              <a:latin typeface="Arial" charset="0"/>
              <a:cs typeface="Arial" charset="0"/>
            </a:endParaRPr>
          </a:p>
          <a:p>
            <a:pPr eaLnBrk="1" hangingPunct="1"/>
            <a:r>
              <a:rPr lang="en-US">
                <a:latin typeface="Arial" charset="0"/>
                <a:cs typeface="Arial" charset="0"/>
              </a:rPr>
              <a:t>EXAMPLE 6</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29923BA8-3FD9-4B46-955F-8C6972CD3511}" type="slidenum">
              <a:rPr lang="en-US"/>
              <a:pPr eaLnBrk="1" hangingPunct="1"/>
              <a:t>2</a:t>
            </a:fld>
            <a:endParaRPr lang="en-US"/>
          </a:p>
        </p:txBody>
      </p:sp>
      <p:sp>
        <p:nvSpPr>
          <p:cNvPr id="191491" name="Rectangle 7"/>
          <p:cNvSpPr txBox="1">
            <a:spLocks noGrp="1" noChangeArrowheads="1"/>
          </p:cNvSpPr>
          <p:nvPr/>
        </p:nvSpPr>
        <p:spPr bwMode="auto">
          <a:xfrm>
            <a:off x="3884613"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AD20F108-9A97-FE47-81B2-E1C6F91EFE6D}" type="slidenum">
              <a:rPr lang="en-US" sz="1300"/>
              <a:pPr algn="r" eaLnBrk="1" hangingPunct="1"/>
              <a:t>2</a:t>
            </a:fld>
            <a:endParaRPr lang="en-US" sz="1300"/>
          </a:p>
        </p:txBody>
      </p:sp>
      <p:sp>
        <p:nvSpPr>
          <p:cNvPr id="191492" name="Rectangle 2"/>
          <p:cNvSpPr>
            <a:spLocks noGrp="1" noRot="1" noChangeAspect="1" noChangeArrowheads="1" noTextEdit="1"/>
          </p:cNvSpPr>
          <p:nvPr>
            <p:ph type="sldImg"/>
          </p:nvPr>
        </p:nvSpPr>
        <p:spPr>
          <a:ln/>
        </p:spPr>
      </p:sp>
      <p:sp>
        <p:nvSpPr>
          <p:cNvPr id="19149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atin typeface="Arial" charset="0"/>
                <a:cs typeface="Arial" charset="0"/>
              </a:rPr>
              <a:t>MARC was created to be a carrier – a communication format for information needed to print on a catalog card or to exchange bibliographic data with other libraries. It was </a:t>
            </a:r>
            <a:r>
              <a:rPr lang="en-US" i="1">
                <a:latin typeface="Arial" charset="0"/>
                <a:cs typeface="Arial" charset="0"/>
              </a:rPr>
              <a:t>never</a:t>
            </a:r>
            <a:r>
              <a:rPr lang="en-US">
                <a:latin typeface="Arial" charset="0"/>
                <a:cs typeface="Arial" charset="0"/>
              </a:rPr>
              <a:t> meant to be a record of the rules themselves.</a:t>
            </a:r>
          </a:p>
          <a:p>
            <a:pPr eaLnBrk="1" hangingPunct="1">
              <a:lnSpc>
                <a:spcPct val="90000"/>
              </a:lnSpc>
            </a:pPr>
            <a:endParaRPr lang="en-US">
              <a:latin typeface="Arial" charset="0"/>
              <a:cs typeface="Arial" charset="0"/>
            </a:endParaRPr>
          </a:p>
          <a:p>
            <a:pPr eaLnBrk="1" hangingPunct="1">
              <a:lnSpc>
                <a:spcPct val="90000"/>
              </a:lnSpc>
            </a:pPr>
            <a:r>
              <a:rPr lang="en-US">
                <a:latin typeface="Arial" charset="0"/>
                <a:cs typeface="Arial" charset="0"/>
              </a:rPr>
              <a:t>Be careful of your wording. Don</a:t>
            </a:r>
            <a:r>
              <a:rPr lang="ja-JP" altLang="en-US">
                <a:latin typeface="Arial" charset="0"/>
                <a:ea typeface="MS PGothic" charset="0"/>
                <a:cs typeface="MS PGothic" charset="0"/>
              </a:rPr>
              <a:t>’</a:t>
            </a:r>
            <a:r>
              <a:rPr lang="en-US" altLang="ja-JP">
                <a:latin typeface="Arial" charset="0"/>
                <a:ea typeface="MS PGothic" charset="0"/>
                <a:cs typeface="MS PGothic" charset="0"/>
              </a:rPr>
              <a:t>t use a MARC field code to refer to an RDA instruction– you are setting yourself up for confusion. Some people do this with AACR2, and it can cause trouble. For example, the 245 $a is not the title proper, it is a container for the title proper in AACR2, and also in RDA it is a container for the title proper from the Manifestation but also </a:t>
            </a:r>
            <a:r>
              <a:rPr lang="en-US" altLang="ja-JP" b="1">
                <a:latin typeface="Arial" charset="0"/>
                <a:ea typeface="MS PGothic" charset="0"/>
                <a:cs typeface="MS PGothic" charset="0"/>
              </a:rPr>
              <a:t>can be an inferred preferred title of the Work</a:t>
            </a:r>
            <a:r>
              <a:rPr lang="en-US" altLang="ja-JP">
                <a:latin typeface="Arial" charset="0"/>
                <a:ea typeface="MS PGothic" charset="0"/>
                <a:cs typeface="MS PGothic" charset="0"/>
              </a:rPr>
              <a:t>.  Actually $a is a portion of the title proper – it could also include the part information in $n and $p when that applies.</a:t>
            </a:r>
          </a:p>
          <a:p>
            <a:pPr eaLnBrk="1" hangingPunct="1">
              <a:lnSpc>
                <a:spcPct val="90000"/>
              </a:lnSpc>
            </a:pPr>
            <a:endParaRPr lang="en-US">
              <a:latin typeface="Arial" charset="0"/>
              <a:cs typeface="Arial" charset="0"/>
            </a:endParaRPr>
          </a:p>
          <a:p>
            <a:pPr eaLnBrk="1" hangingPunct="1">
              <a:lnSpc>
                <a:spcPct val="90000"/>
              </a:lnSpc>
            </a:pPr>
            <a:r>
              <a:rPr lang="en-US">
                <a:latin typeface="Arial" charset="0"/>
                <a:cs typeface="Arial" charset="0"/>
              </a:rPr>
              <a:t>The numbers and subfield codes in MARC are there for the computer, not really meant for us humans. But the coding has become a shorthand for identifying the bibliographic and authority data that we need to record. </a:t>
            </a:r>
          </a:p>
          <a:p>
            <a:pPr eaLnBrk="1" hangingPunct="1">
              <a:lnSpc>
                <a:spcPct val="90000"/>
              </a:lnSpc>
            </a:pPr>
            <a:endParaRPr lang="en-US">
              <a:latin typeface="Arial" charset="0"/>
              <a:cs typeface="Arial" charset="0"/>
            </a:endParaRPr>
          </a:p>
          <a:p>
            <a:pPr eaLnBrk="1" hangingPunct="1">
              <a:lnSpc>
                <a:spcPct val="90000"/>
              </a:lnSpc>
            </a:pPr>
            <a:r>
              <a:rPr lang="en-US">
                <a:latin typeface="Arial" charset="0"/>
                <a:cs typeface="Arial" charset="0"/>
              </a:rPr>
              <a:t>As this slide shows – FRBR is a conceptual model that describes the things of interest to libraries, how they are identified and related; RDA is the content standard to instruct us about what information we need to identify and relate the entities of interest  and MARC for now is the package where we put the information.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37243121-1AD5-2847-B95D-FA80887DB9FA}" type="slidenum">
              <a:rPr lang="en-US"/>
              <a:pPr eaLnBrk="1" hangingPunct="1"/>
              <a:t>3</a:t>
            </a:fld>
            <a:endParaRPr lang="en-US"/>
          </a:p>
        </p:txBody>
      </p:sp>
      <p:sp>
        <p:nvSpPr>
          <p:cNvPr id="192515" name="Rectangle 7"/>
          <p:cNvSpPr txBox="1">
            <a:spLocks noGrp="1" noChangeArrowheads="1"/>
          </p:cNvSpPr>
          <p:nvPr/>
        </p:nvSpPr>
        <p:spPr bwMode="auto">
          <a:xfrm>
            <a:off x="3884613"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0FA84696-8E84-FD4C-AF5C-A146E9016B47}" type="slidenum">
              <a:rPr lang="en-US" sz="1300"/>
              <a:pPr algn="r" eaLnBrk="1" hangingPunct="1"/>
              <a:t>3</a:t>
            </a:fld>
            <a:endParaRPr lang="en-US" sz="1300"/>
          </a:p>
        </p:txBody>
      </p:sp>
      <p:sp>
        <p:nvSpPr>
          <p:cNvPr id="192516" name="Rectangle 2"/>
          <p:cNvSpPr>
            <a:spLocks noGrp="1" noRot="1" noChangeAspect="1" noChangeArrowheads="1" noTextEdit="1"/>
          </p:cNvSpPr>
          <p:nvPr>
            <p:ph type="sldImg"/>
          </p:nvPr>
        </p:nvSpPr>
        <p:spPr>
          <a:ln/>
        </p:spPr>
      </p:sp>
      <p:sp>
        <p:nvSpPr>
          <p:cNvPr id="19251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There is not always a one-to-one relationship between content to be recorded and the field or subfield where we need to record it. That’s why we cannot just say an RDA element and know which MARC tag it is – sometimes there may be more than one  There are </a:t>
            </a:r>
            <a:r>
              <a:rPr lang="en-US" u="sng">
                <a:latin typeface="Arial" charset="0"/>
                <a:cs typeface="Arial" charset="0"/>
              </a:rPr>
              <a:t>some</a:t>
            </a:r>
            <a:r>
              <a:rPr lang="en-US">
                <a:latin typeface="Arial" charset="0"/>
                <a:cs typeface="Arial" charset="0"/>
              </a:rPr>
              <a:t> consistent associations for many fields, but </a:t>
            </a:r>
            <a:r>
              <a:rPr lang="en-US" i="1">
                <a:latin typeface="Arial" charset="0"/>
                <a:cs typeface="Arial" charset="0"/>
              </a:rPr>
              <a:t>not always.</a:t>
            </a:r>
            <a:r>
              <a:rPr lang="en-US">
                <a:latin typeface="Arial" charset="0"/>
                <a:cs typeface="Arial" charset="0"/>
              </a:rPr>
              <a:t> </a:t>
            </a:r>
          </a:p>
          <a:p>
            <a:pPr eaLnBrk="1" hangingPunct="1"/>
            <a:endParaRPr lang="en-US" i="1">
              <a:latin typeface="Arial" charset="0"/>
              <a:cs typeface="Arial" charset="0"/>
            </a:endParaRPr>
          </a:p>
          <a:p>
            <a:pPr eaLnBrk="1" hangingPunct="1"/>
            <a:r>
              <a:rPr lang="en-US">
                <a:latin typeface="Arial" charset="0"/>
                <a:cs typeface="Arial" charset="0"/>
              </a:rPr>
              <a:t>With RDA we are adding more </a:t>
            </a:r>
            <a:r>
              <a:rPr lang="en-US" u="sng">
                <a:latin typeface="Arial" charset="0"/>
                <a:cs typeface="Arial" charset="0"/>
              </a:rPr>
              <a:t>labeled attributes (elements) and relationships</a:t>
            </a:r>
            <a:r>
              <a:rPr lang="en-US">
                <a:latin typeface="Arial" charset="0"/>
                <a:cs typeface="Arial" charset="0"/>
              </a:rPr>
              <a:t> in our bibliographic and authority data for users now and in the future.  And we expect this data to be re-used for many different kinds of displays – not just the typical ISBD citation in a linear display.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6987791-570E-AA4E-9755-F891D9EA20EE}" type="slidenum">
              <a:rPr lang="en-US"/>
              <a:pPr eaLnBrk="1" hangingPunct="1"/>
              <a:t>5</a:t>
            </a:fld>
            <a:endParaRPr lang="en-US"/>
          </a:p>
        </p:txBody>
      </p:sp>
      <p:sp>
        <p:nvSpPr>
          <p:cNvPr id="193539" name="Rectangle 7"/>
          <p:cNvSpPr txBox="1">
            <a:spLocks noGrp="1" noChangeArrowheads="1"/>
          </p:cNvSpPr>
          <p:nvPr/>
        </p:nvSpPr>
        <p:spPr bwMode="auto">
          <a:xfrm>
            <a:off x="3884613"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DBFC3D0D-1801-0946-B521-D84FBAADC8C4}" type="slidenum">
              <a:rPr lang="en-US" sz="1300"/>
              <a:pPr algn="r" eaLnBrk="1" hangingPunct="1"/>
              <a:t>5</a:t>
            </a:fld>
            <a:endParaRPr lang="en-US" sz="1300"/>
          </a:p>
        </p:txBody>
      </p:sp>
      <p:sp>
        <p:nvSpPr>
          <p:cNvPr id="193540" name="Rectangle 2"/>
          <p:cNvSpPr>
            <a:spLocks noGrp="1" noRot="1" noChangeAspect="1" noChangeArrowheads="1" noTextEdit="1"/>
          </p:cNvSpPr>
          <p:nvPr>
            <p:ph type="sldImg"/>
          </p:nvPr>
        </p:nvSpPr>
        <p:spPr>
          <a:ln/>
        </p:spPr>
      </p:sp>
      <p:sp>
        <p:nvSpPr>
          <p:cNvPr id="19354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atin typeface="Arial" charset="0"/>
                <a:cs typeface="Arial" charset="0"/>
              </a:rPr>
              <a:t>This means that information for different parts of a MARC record are found in very different parts of RDA. Once you know what entity you are actually describing and what identifying data or </a:t>
            </a:r>
            <a:r>
              <a:rPr lang="ja-JP" altLang="en-US">
                <a:latin typeface="Arial" charset="0"/>
                <a:ea typeface="MS PGothic" charset="0"/>
                <a:cs typeface="MS PGothic" charset="0"/>
              </a:rPr>
              <a:t>“</a:t>
            </a:r>
            <a:r>
              <a:rPr lang="en-US" altLang="ja-JP">
                <a:latin typeface="Arial" charset="0"/>
                <a:ea typeface="MS PGothic" charset="0"/>
                <a:cs typeface="MS PGothic" charset="0"/>
              </a:rPr>
              <a:t>element</a:t>
            </a:r>
            <a:r>
              <a:rPr lang="ja-JP" altLang="en-US">
                <a:latin typeface="Arial" charset="0"/>
                <a:ea typeface="MS PGothic" charset="0"/>
                <a:cs typeface="MS PGothic" charset="0"/>
              </a:rPr>
              <a:t>”</a:t>
            </a:r>
            <a:r>
              <a:rPr lang="en-US" altLang="ja-JP">
                <a:latin typeface="Arial" charset="0"/>
                <a:ea typeface="MS PGothic" charset="0"/>
                <a:cs typeface="MS PGothic" charset="0"/>
              </a:rPr>
              <a:t> you want to use for identification of that entity, you will know where to look it up in RDA, but you won</a:t>
            </a:r>
            <a:r>
              <a:rPr lang="ja-JP" altLang="en-US">
                <a:latin typeface="Arial" charset="0"/>
                <a:ea typeface="MS PGothic" charset="0"/>
                <a:cs typeface="MS PGothic" charset="0"/>
              </a:rPr>
              <a:t>’</a:t>
            </a:r>
            <a:r>
              <a:rPr lang="en-US" altLang="ja-JP">
                <a:latin typeface="Arial" charset="0"/>
                <a:ea typeface="MS PGothic" charset="0"/>
                <a:cs typeface="MS PGothic" charset="0"/>
              </a:rPr>
              <a:t>t know this well if you start with the MARC code.</a:t>
            </a:r>
          </a:p>
          <a:p>
            <a:pPr eaLnBrk="1" hangingPunct="1">
              <a:lnSpc>
                <a:spcPct val="90000"/>
              </a:lnSpc>
            </a:pPr>
            <a:endParaRPr lang="en-US">
              <a:latin typeface="Arial" charset="0"/>
              <a:cs typeface="Arial" charset="0"/>
            </a:endParaRPr>
          </a:p>
          <a:p>
            <a:pPr eaLnBrk="1" hangingPunct="1">
              <a:lnSpc>
                <a:spcPct val="90000"/>
              </a:lnSpc>
            </a:pPr>
            <a:r>
              <a:rPr lang="en-US">
                <a:latin typeface="Arial" charset="0"/>
                <a:cs typeface="Arial" charset="0"/>
              </a:rPr>
              <a:t>We saw in the earlier sessions how the MARC record contains bits of information about the contained work and expression as well as describing the manifestation and also can include data about the specific item that we hold in our collection. This </a:t>
            </a:r>
            <a:r>
              <a:rPr lang="ja-JP" altLang="en-US">
                <a:latin typeface="Arial" charset="0"/>
                <a:ea typeface="MS PGothic" charset="0"/>
                <a:cs typeface="MS PGothic" charset="0"/>
              </a:rPr>
              <a:t>“</a:t>
            </a:r>
            <a:r>
              <a:rPr lang="en-US" altLang="ja-JP">
                <a:latin typeface="Arial" charset="0"/>
                <a:ea typeface="MS PGothic" charset="0"/>
                <a:cs typeface="MS PGothic" charset="0"/>
              </a:rPr>
              <a:t>mashup</a:t>
            </a:r>
            <a:r>
              <a:rPr lang="ja-JP" altLang="en-US">
                <a:latin typeface="Arial" charset="0"/>
                <a:ea typeface="MS PGothic" charset="0"/>
                <a:cs typeface="MS PGothic" charset="0"/>
              </a:rPr>
              <a:t>”</a:t>
            </a:r>
            <a:r>
              <a:rPr lang="en-US" altLang="ja-JP">
                <a:latin typeface="Arial" charset="0"/>
                <a:ea typeface="MS PGothic" charset="0"/>
                <a:cs typeface="MS PGothic" charset="0"/>
              </a:rPr>
              <a:t> of information in a MARC record can be a barrier to helping us understand RDA and how it can be used. In the long run, RDA will be better than AACR2, but right now, MARC makes it somewhat difficult both to see and to properly take advantage of the structure of relationships that RDA offers. It isn</a:t>
            </a:r>
            <a:r>
              <a:rPr lang="ja-JP" altLang="en-US">
                <a:latin typeface="Arial" charset="0"/>
                <a:ea typeface="MS PGothic" charset="0"/>
                <a:cs typeface="MS PGothic" charset="0"/>
              </a:rPr>
              <a:t>’</a:t>
            </a:r>
            <a:r>
              <a:rPr lang="en-US" altLang="ja-JP">
                <a:latin typeface="Arial" charset="0"/>
                <a:ea typeface="MS PGothic" charset="0"/>
                <a:cs typeface="MS PGothic" charset="0"/>
              </a:rPr>
              <a:t>t all MARC</a:t>
            </a:r>
            <a:r>
              <a:rPr lang="ja-JP" altLang="en-US">
                <a:latin typeface="Arial" charset="0"/>
                <a:ea typeface="MS PGothic" charset="0"/>
                <a:cs typeface="MS PGothic" charset="0"/>
              </a:rPr>
              <a:t>’</a:t>
            </a:r>
            <a:r>
              <a:rPr lang="en-US" altLang="ja-JP">
                <a:latin typeface="Arial" charset="0"/>
                <a:ea typeface="MS PGothic" charset="0"/>
                <a:cs typeface="MS PGothic" charset="0"/>
              </a:rPr>
              <a:t>s fault, of course.  There is also the factor of how systems use MARC records, and shortcut practices that leave out relationship information also contribute to the problem.</a:t>
            </a:r>
          </a:p>
          <a:p>
            <a:pPr eaLnBrk="1" hangingPunct="1">
              <a:lnSpc>
                <a:spcPct val="90000"/>
              </a:lnSpc>
            </a:pPr>
            <a:endParaRPr lang="en-US">
              <a:latin typeface="Arial" charset="0"/>
              <a:cs typeface="Arial" charset="0"/>
            </a:endParaRPr>
          </a:p>
          <a:p>
            <a:pPr eaLnBrk="1" hangingPunct="1">
              <a:lnSpc>
                <a:spcPct val="90000"/>
              </a:lnSpc>
            </a:pPr>
            <a:r>
              <a:rPr lang="en-US">
                <a:latin typeface="Arial" charset="0"/>
                <a:cs typeface="Arial" charset="0"/>
              </a:rPr>
              <a:t>MARC authority records will mostly be for all the identifying information for the Group 2 entities: person, family, corporate body; but also will be used to record work and expression information – for now think of the </a:t>
            </a:r>
            <a:r>
              <a:rPr lang="ja-JP" altLang="en-US">
                <a:latin typeface="Arial" charset="0"/>
                <a:ea typeface="MS PGothic" charset="0"/>
                <a:cs typeface="MS PGothic" charset="0"/>
              </a:rPr>
              <a:t>“</a:t>
            </a:r>
            <a:r>
              <a:rPr lang="en-US" altLang="ja-JP">
                <a:latin typeface="Arial" charset="0"/>
                <a:ea typeface="MS PGothic" charset="0"/>
                <a:cs typeface="MS PGothic" charset="0"/>
              </a:rPr>
              <a:t>uniform title</a:t>
            </a:r>
            <a:r>
              <a:rPr lang="ja-JP" altLang="en-US">
                <a:latin typeface="Arial" charset="0"/>
                <a:ea typeface="MS PGothic" charset="0"/>
                <a:cs typeface="MS PGothic" charset="0"/>
              </a:rPr>
              <a:t>”</a:t>
            </a:r>
            <a:r>
              <a:rPr lang="en-US" altLang="ja-JP">
                <a:latin typeface="Arial" charset="0"/>
                <a:ea typeface="MS PGothic" charset="0"/>
                <a:cs typeface="MS PGothic" charset="0"/>
              </a:rPr>
              <a:t> authority records we created under AACR2.  However, we often will just document the contained work and expression through data in the bibliographic record.</a:t>
            </a:r>
            <a:endParaRPr lang="en-US">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5A0BAD9-DD9F-3446-AFFA-09348467BF1F}" type="slidenum">
              <a:rPr lang="en-US"/>
              <a:pPr eaLnBrk="1" hangingPunct="1"/>
              <a:t>6</a:t>
            </a:fld>
            <a:endParaRPr lang="en-US"/>
          </a:p>
        </p:txBody>
      </p:sp>
      <p:sp>
        <p:nvSpPr>
          <p:cNvPr id="194563" name="Rectangle 7"/>
          <p:cNvSpPr txBox="1">
            <a:spLocks noGrp="1" noChangeArrowheads="1"/>
          </p:cNvSpPr>
          <p:nvPr/>
        </p:nvSpPr>
        <p:spPr bwMode="auto">
          <a:xfrm>
            <a:off x="3884613"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C4C7EC95-EE9E-F442-AFD5-7A8DDC3671C3}" type="slidenum">
              <a:rPr lang="en-US" sz="1300"/>
              <a:pPr algn="r" eaLnBrk="1" hangingPunct="1"/>
              <a:t>6</a:t>
            </a:fld>
            <a:endParaRPr lang="en-US" sz="1300"/>
          </a:p>
        </p:txBody>
      </p:sp>
      <p:sp>
        <p:nvSpPr>
          <p:cNvPr id="194564" name="Rectangle 2"/>
          <p:cNvSpPr>
            <a:spLocks noGrp="1" noRot="1" noChangeAspect="1" noChangeArrowheads="1" noTextEdit="1"/>
          </p:cNvSpPr>
          <p:nvPr>
            <p:ph type="sldImg"/>
          </p:nvPr>
        </p:nvSpPr>
        <p:spPr>
          <a:ln/>
        </p:spPr>
      </p:sp>
      <p:sp>
        <p:nvSpPr>
          <p:cNvPr id="194565" name="Rectangle 3"/>
          <p:cNvSpPr>
            <a:spLocks noGrp="1" noChangeArrowheads="1"/>
          </p:cNvSpPr>
          <p:nvPr>
            <p:ph type="body" idx="1"/>
          </p:nvPr>
        </p:nvSpPr>
        <p:spPr>
          <a:xfrm>
            <a:off x="912813" y="4122738"/>
            <a:ext cx="5032375" cy="47958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Here is a summary view for you as a reminder of where information on different Group 1 and Group 2  entities can be found now – identifying elements as well as relationships.</a:t>
            </a:r>
          </a:p>
          <a:p>
            <a:pPr eaLnBrk="1" hangingPunct="1"/>
            <a:r>
              <a:rPr lang="en-US">
                <a:latin typeface="Arial" charset="0"/>
                <a:cs typeface="Arial" charset="0"/>
              </a:rPr>
              <a:t>The 1XX is usually for the related creator of the work (a person, family, or corporate body in a creator relationship to the work), but sometimes also can include the preferred title or other elements of the work and/or expression.</a:t>
            </a:r>
          </a:p>
          <a:p>
            <a:pPr eaLnBrk="1" hangingPunct="1"/>
            <a:r>
              <a:rPr lang="en-US">
                <a:latin typeface="Arial" charset="0"/>
                <a:cs typeface="Arial" charset="0"/>
              </a:rPr>
              <a:t>The 245-260 and 490 series statement is mostly transcribed data, which is manifestation information.</a:t>
            </a:r>
          </a:p>
          <a:p>
            <a:pPr eaLnBrk="1" hangingPunct="1"/>
            <a:r>
              <a:rPr lang="en-US">
                <a:latin typeface="Arial" charset="0"/>
                <a:cs typeface="Arial" charset="0"/>
              </a:rPr>
              <a:t>The 300 is a mixture of data about the physical item (</a:t>
            </a:r>
            <a:r>
              <a:rPr lang="en-US" i="1">
                <a:latin typeface="Arial" charset="0"/>
                <a:cs typeface="Arial" charset="0"/>
              </a:rPr>
              <a:t>manifestation</a:t>
            </a:r>
            <a:r>
              <a:rPr lang="en-US">
                <a:latin typeface="Arial" charset="0"/>
                <a:cs typeface="Arial" charset="0"/>
              </a:rPr>
              <a:t>) – its extent in $a, its dimensions in $c, </a:t>
            </a:r>
          </a:p>
          <a:p>
            <a:pPr eaLnBrk="1" hangingPunct="1"/>
            <a:r>
              <a:rPr lang="en-US">
                <a:latin typeface="Arial" charset="0"/>
                <a:cs typeface="Arial" charset="0"/>
              </a:rPr>
              <a:t>but it also includes some </a:t>
            </a:r>
            <a:r>
              <a:rPr lang="en-US" i="1">
                <a:latin typeface="Arial" charset="0"/>
                <a:cs typeface="Arial" charset="0"/>
              </a:rPr>
              <a:t>expression</a:t>
            </a:r>
            <a:r>
              <a:rPr lang="en-US">
                <a:latin typeface="Arial" charset="0"/>
                <a:cs typeface="Arial" charset="0"/>
              </a:rPr>
              <a:t> elements, such as the artistic content – illustrations – in $b.</a:t>
            </a:r>
          </a:p>
          <a:p>
            <a:pPr eaLnBrk="1" hangingPunct="1"/>
            <a:r>
              <a:rPr lang="en-US">
                <a:latin typeface="Arial" charset="0"/>
                <a:cs typeface="Arial" charset="0"/>
              </a:rPr>
              <a:t>Notice in the note field – 5XX, we can have elements describing an </a:t>
            </a:r>
            <a:r>
              <a:rPr lang="en-US" i="1">
                <a:latin typeface="Arial" charset="0"/>
                <a:cs typeface="Arial" charset="0"/>
              </a:rPr>
              <a:t>item</a:t>
            </a:r>
            <a:r>
              <a:rPr lang="en-US">
                <a:latin typeface="Arial" charset="0"/>
                <a:cs typeface="Arial" charset="0"/>
              </a:rPr>
              <a:t>. It is not common to have item-level information here for most records, but it does happen often enough that it should be mentioned – for example to note an autographed copy or something else special about the copy we hold.</a:t>
            </a:r>
            <a:endParaRPr lang="en-US" sz="1600">
              <a:latin typeface="Arial" charset="0"/>
              <a:cs typeface="Arial" charset="0"/>
            </a:endParaRPr>
          </a:p>
          <a:p>
            <a:pPr eaLnBrk="1" hangingPunct="1"/>
            <a:r>
              <a:rPr lang="en-US">
                <a:latin typeface="Arial" charset="0"/>
                <a:cs typeface="Arial" charset="0"/>
              </a:rPr>
              <a:t>The 700-730 fields are where we can record </a:t>
            </a:r>
            <a:r>
              <a:rPr lang="en-US" i="1">
                <a:latin typeface="Arial" charset="0"/>
                <a:cs typeface="Arial" charset="0"/>
              </a:rPr>
              <a:t>relationships</a:t>
            </a:r>
            <a:r>
              <a:rPr lang="en-US">
                <a:latin typeface="Arial" charset="0"/>
                <a:cs typeface="Arial" charset="0"/>
              </a:rPr>
              <a:t> to Group 2 entities or works or expressions,</a:t>
            </a:r>
          </a:p>
          <a:p>
            <a:pPr eaLnBrk="1" hangingPunct="1"/>
            <a:r>
              <a:rPr lang="en-US">
                <a:latin typeface="Arial" charset="0"/>
                <a:cs typeface="Arial" charset="0"/>
              </a:rPr>
              <a:t> likewise for the </a:t>
            </a:r>
            <a:r>
              <a:rPr lang="en-US" i="1">
                <a:latin typeface="Arial" charset="0"/>
                <a:cs typeface="Arial" charset="0"/>
              </a:rPr>
              <a:t>relationships</a:t>
            </a:r>
            <a:r>
              <a:rPr lang="en-US">
                <a:latin typeface="Arial" charset="0"/>
                <a:cs typeface="Arial" charset="0"/>
              </a:rPr>
              <a:t> in the 760-787 </a:t>
            </a:r>
          </a:p>
          <a:p>
            <a:pPr eaLnBrk="1" hangingPunct="1"/>
            <a:r>
              <a:rPr lang="en-US">
                <a:latin typeface="Arial" charset="0"/>
                <a:cs typeface="Arial" charset="0"/>
              </a:rPr>
              <a:t>and the series connections in the 8XX, but as you know, now LC does not include that controlled series data.  You are likely to find it on copy cataloging.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50D87E3-F16E-094F-8342-944365394705}" type="slidenum">
              <a:rPr lang="en-US"/>
              <a:pPr eaLnBrk="1" hangingPunct="1"/>
              <a:t>7</a:t>
            </a:fld>
            <a:endParaRPr lang="en-US"/>
          </a:p>
        </p:txBody>
      </p:sp>
      <p:sp>
        <p:nvSpPr>
          <p:cNvPr id="195587" name="Rectangle 7"/>
          <p:cNvSpPr txBox="1">
            <a:spLocks noGrp="1" noChangeArrowheads="1"/>
          </p:cNvSpPr>
          <p:nvPr/>
        </p:nvSpPr>
        <p:spPr bwMode="auto">
          <a:xfrm>
            <a:off x="3884613"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A89AAAC7-F246-F446-9AAF-AD3DA372E70A}" type="slidenum">
              <a:rPr lang="en-US" sz="1300"/>
              <a:pPr algn="r" eaLnBrk="1" hangingPunct="1"/>
              <a:t>7</a:t>
            </a:fld>
            <a:endParaRPr lang="en-US" sz="1300"/>
          </a:p>
        </p:txBody>
      </p:sp>
      <p:sp>
        <p:nvSpPr>
          <p:cNvPr id="195588" name="Rectangle 2"/>
          <p:cNvSpPr>
            <a:spLocks noGrp="1" noRot="1" noChangeAspect="1" noChangeArrowheads="1" noTextEdit="1"/>
          </p:cNvSpPr>
          <p:nvPr>
            <p:ph type="sldImg"/>
          </p:nvPr>
        </p:nvSpPr>
        <p:spPr>
          <a:ln/>
        </p:spPr>
      </p:sp>
      <p:sp>
        <p:nvSpPr>
          <p:cNvPr id="19558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(LCCN 2010044432)</a:t>
            </a:r>
          </a:p>
          <a:p>
            <a:pPr eaLnBrk="1" hangingPunct="1"/>
            <a:r>
              <a:rPr lang="en-US">
                <a:latin typeface="Arial" charset="0"/>
                <a:cs typeface="Arial" charset="0"/>
              </a:rPr>
              <a:t>Notice in a concentrated few fields, I have information on work, expression, and manifestation, as well as a relationship expressed (Creator in the 100 field). And I would add that these are some of the most important fields in RDA, as they are essential to the user task “to identify”.</a:t>
            </a:r>
          </a:p>
          <a:p>
            <a:pPr eaLnBrk="1" hangingPunct="1"/>
            <a:endParaRPr lang="en-US">
              <a:latin typeface="Arial" charset="0"/>
              <a:cs typeface="Arial" charset="0"/>
            </a:endParaRPr>
          </a:p>
          <a:p>
            <a:pPr eaLnBrk="1" hangingPunct="1"/>
            <a:r>
              <a:rPr lang="en-US">
                <a:latin typeface="Arial" charset="0"/>
                <a:cs typeface="Arial" charset="0"/>
              </a:rPr>
              <a:t>Note that in the 100 field, we not only have the name of the creator, but also a relationship designator in the $e – author – that’s from Appendix I in the RDA Toolkit.</a:t>
            </a:r>
          </a:p>
          <a:p>
            <a:pPr eaLnBrk="1" hangingPunct="1"/>
            <a:endParaRPr lang="en-US">
              <a:latin typeface="Arial" charset="0"/>
              <a:cs typeface="Arial" charset="0"/>
            </a:endParaRPr>
          </a:p>
          <a:p>
            <a:pPr eaLnBrk="1" hangingPunct="1"/>
            <a:endParaRPr lang="en-US">
              <a:latin typeface="Arial" charset="0"/>
              <a:cs typeface="Arial" charset="0"/>
            </a:endParaRPr>
          </a:p>
          <a:p>
            <a:pPr eaLnBrk="1" hangingPunct="1"/>
            <a:endParaRPr lang="en-US">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64B9F37-3841-CC4F-9784-5E484407874F}" type="slidenum">
              <a:rPr lang="en-US"/>
              <a:pPr eaLnBrk="1" hangingPunct="1"/>
              <a:t>8</a:t>
            </a:fld>
            <a:endParaRPr lang="en-US"/>
          </a:p>
        </p:txBody>
      </p:sp>
      <p:sp>
        <p:nvSpPr>
          <p:cNvPr id="196611" name="Rectangle 7"/>
          <p:cNvSpPr txBox="1">
            <a:spLocks noGrp="1" noChangeArrowheads="1"/>
          </p:cNvSpPr>
          <p:nvPr/>
        </p:nvSpPr>
        <p:spPr bwMode="auto">
          <a:xfrm>
            <a:off x="3884613"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E68039B9-1DF1-B047-923B-DAF5E062B3C0}" type="slidenum">
              <a:rPr lang="en-US" sz="1300"/>
              <a:pPr algn="r" eaLnBrk="1" hangingPunct="1"/>
              <a:t>8</a:t>
            </a:fld>
            <a:endParaRPr lang="en-US" sz="1300"/>
          </a:p>
        </p:txBody>
      </p:sp>
      <p:sp>
        <p:nvSpPr>
          <p:cNvPr id="196612" name="Rectangle 2"/>
          <p:cNvSpPr>
            <a:spLocks noGrp="1" noRot="1" noChangeAspect="1" noChangeArrowheads="1" noTextEdit="1"/>
          </p:cNvSpPr>
          <p:nvPr>
            <p:ph type="sldImg"/>
          </p:nvPr>
        </p:nvSpPr>
        <p:spPr>
          <a:ln/>
        </p:spPr>
      </p:sp>
      <p:sp>
        <p:nvSpPr>
          <p:cNvPr id="19661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NOTE: </a:t>
            </a:r>
            <a:r>
              <a:rPr lang="ja-JP" altLang="en-US">
                <a:latin typeface="Arial" charset="0"/>
                <a:ea typeface="MS PGothic" charset="0"/>
                <a:cs typeface="MS PGothic" charset="0"/>
              </a:rPr>
              <a:t>“</a:t>
            </a:r>
            <a:r>
              <a:rPr lang="en-US" altLang="ja-JP">
                <a:latin typeface="Arial" charset="0"/>
                <a:ea typeface="MS PGothic" charset="0"/>
                <a:cs typeface="MS PGothic" charset="0"/>
              </a:rPr>
              <a:t>Other title information</a:t>
            </a:r>
            <a:r>
              <a:rPr lang="ja-JP" altLang="en-US">
                <a:latin typeface="Arial" charset="0"/>
                <a:ea typeface="MS PGothic" charset="0"/>
                <a:cs typeface="MS PGothic" charset="0"/>
              </a:rPr>
              <a:t>”</a:t>
            </a:r>
            <a:r>
              <a:rPr lang="en-US" altLang="ja-JP">
                <a:latin typeface="Arial" charset="0"/>
                <a:ea typeface="MS PGothic" charset="0"/>
                <a:cs typeface="MS PGothic" charset="0"/>
              </a:rPr>
              <a:t> is not specifically listed in FRBR as part of a </a:t>
            </a:r>
            <a:r>
              <a:rPr lang="ja-JP" altLang="en-US">
                <a:latin typeface="Arial" charset="0"/>
                <a:ea typeface="MS PGothic" charset="0"/>
                <a:cs typeface="MS PGothic" charset="0"/>
              </a:rPr>
              <a:t>“</a:t>
            </a:r>
            <a:r>
              <a:rPr lang="en-US" altLang="ja-JP">
                <a:latin typeface="Arial" charset="0"/>
                <a:ea typeface="MS PGothic" charset="0"/>
                <a:cs typeface="MS PGothic" charset="0"/>
              </a:rPr>
              <a:t>Title of manifestation</a:t>
            </a:r>
            <a:r>
              <a:rPr lang="ja-JP" altLang="en-US">
                <a:latin typeface="Arial" charset="0"/>
                <a:ea typeface="MS PGothic" charset="0"/>
                <a:cs typeface="MS PGothic" charset="0"/>
              </a:rPr>
              <a:t>”</a:t>
            </a:r>
            <a:r>
              <a:rPr lang="en-US" altLang="ja-JP">
                <a:latin typeface="Arial" charset="0"/>
                <a:ea typeface="MS PGothic" charset="0"/>
                <a:cs typeface="MS PGothic" charset="0"/>
              </a:rPr>
              <a:t>, but it is most certainly included in RDA (2.3.4) as an element to identify the manifestation. </a:t>
            </a:r>
          </a:p>
          <a:p>
            <a:pPr eaLnBrk="1" hangingPunct="1"/>
            <a:endParaRPr lang="en-US">
              <a:latin typeface="Arial" charset="0"/>
              <a:cs typeface="Arial" charset="0"/>
            </a:endParaRPr>
          </a:p>
          <a:p>
            <a:pPr eaLnBrk="1" hangingPunct="1"/>
            <a:r>
              <a:rPr lang="en-US">
                <a:latin typeface="Arial" charset="0"/>
                <a:cs typeface="Arial" charset="0"/>
              </a:rPr>
              <a:t>The 245 information about this being an English translation is a relationship to the original work and reflects that we have a new expression.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C735AD58-DB9E-8F4C-8C04-CE9D63C9C430}" type="slidenum">
              <a:rPr lang="en-US"/>
              <a:pPr eaLnBrk="1" hangingPunct="1"/>
              <a:t>9</a:t>
            </a:fld>
            <a:endParaRPr lang="en-US"/>
          </a:p>
        </p:txBody>
      </p:sp>
      <p:sp>
        <p:nvSpPr>
          <p:cNvPr id="197635" name="Rectangle 7"/>
          <p:cNvSpPr txBox="1">
            <a:spLocks noGrp="1" noChangeArrowheads="1"/>
          </p:cNvSpPr>
          <p:nvPr/>
        </p:nvSpPr>
        <p:spPr bwMode="auto">
          <a:xfrm>
            <a:off x="3884613"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5B29F500-EAD2-724A-9ED2-13152C9DE687}" type="slidenum">
              <a:rPr lang="en-US" sz="1300"/>
              <a:pPr algn="r" eaLnBrk="1" hangingPunct="1"/>
              <a:t>9</a:t>
            </a:fld>
            <a:endParaRPr lang="en-US" sz="1300"/>
          </a:p>
        </p:txBody>
      </p:sp>
      <p:sp>
        <p:nvSpPr>
          <p:cNvPr id="197636" name="Rectangle 2"/>
          <p:cNvSpPr>
            <a:spLocks noGrp="1" noRot="1" noChangeAspect="1" noChangeArrowheads="1" noTextEdit="1"/>
          </p:cNvSpPr>
          <p:nvPr>
            <p:ph type="sldImg"/>
          </p:nvPr>
        </p:nvSpPr>
        <p:spPr>
          <a:ln/>
        </p:spPr>
      </p:sp>
      <p:sp>
        <p:nvSpPr>
          <p:cNvPr id="19763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The 1XX and 7XX also are where we record other kinds of </a:t>
            </a:r>
            <a:r>
              <a:rPr lang="en-US" i="1">
                <a:latin typeface="Arial" charset="0"/>
                <a:cs typeface="Arial" charset="0"/>
              </a:rPr>
              <a:t>relationships</a:t>
            </a:r>
            <a:r>
              <a:rPr lang="en-US">
                <a:latin typeface="Arial" charset="0"/>
                <a:cs typeface="Arial" charset="0"/>
              </a:rPr>
              <a:t>, but not always.  For the 7XX in particular it</a:t>
            </a:r>
            <a:r>
              <a:rPr lang="ja-JP" altLang="en-US">
                <a:latin typeface="Arial" charset="0"/>
                <a:ea typeface="MS PGothic" charset="0"/>
                <a:cs typeface="MS PGothic" charset="0"/>
              </a:rPr>
              <a:t>’</a:t>
            </a:r>
            <a:r>
              <a:rPr lang="en-US" altLang="ja-JP">
                <a:latin typeface="Arial" charset="0"/>
                <a:ea typeface="MS PGothic" charset="0"/>
                <a:cs typeface="MS PGothic" charset="0"/>
              </a:rPr>
              <a:t>s important to use the relationship designator to show what the relationship is. So, in this example, we have 700 $e translator.   We could also add $e illustrator for the photographer who provided the illustrative photos – notice we’d not treat him as a co-creator, because these photos are intended to illustrate the crocheting techniques.</a:t>
            </a:r>
          </a:p>
          <a:p>
            <a:pPr eaLnBrk="1" hangingPunct="1"/>
            <a:endParaRPr lang="en-US">
              <a:latin typeface="Arial" charset="0"/>
              <a:cs typeface="Arial" charset="0"/>
            </a:endParaRPr>
          </a:p>
          <a:p>
            <a:pPr eaLnBrk="1" hangingPunct="1"/>
            <a:r>
              <a:rPr lang="en-US">
                <a:latin typeface="Arial" charset="0"/>
                <a:cs typeface="Arial" charset="0"/>
              </a:rPr>
              <a:t>However it is important to note that we do </a:t>
            </a:r>
            <a:r>
              <a:rPr lang="en-US" u="sng">
                <a:latin typeface="Arial" charset="0"/>
                <a:cs typeface="Arial" charset="0"/>
              </a:rPr>
              <a:t>not</a:t>
            </a:r>
            <a:r>
              <a:rPr lang="en-US">
                <a:latin typeface="Arial" charset="0"/>
                <a:cs typeface="Arial" charset="0"/>
              </a:rPr>
              <a:t> have to indicate what the specific relationship is (optional – but highly encouraged) – all that is required is to show that the relationship exists.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C2013A15-61CB-1A49-B5E8-58B2BEB0E6D3}" type="slidenum">
              <a:rPr lang="en-US"/>
              <a:pPr eaLnBrk="1" hangingPunct="1"/>
              <a:t>10</a:t>
            </a:fld>
            <a:endParaRPr lang="en-US"/>
          </a:p>
        </p:txBody>
      </p:sp>
      <p:sp>
        <p:nvSpPr>
          <p:cNvPr id="198659" name="Rectangle 7"/>
          <p:cNvSpPr txBox="1">
            <a:spLocks noGrp="1" noChangeArrowheads="1"/>
          </p:cNvSpPr>
          <p:nvPr/>
        </p:nvSpPr>
        <p:spPr bwMode="auto">
          <a:xfrm>
            <a:off x="3884613"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83F723F6-A08F-B64E-86E8-045F5FF8AEA5}" type="slidenum">
              <a:rPr lang="en-US" sz="1300"/>
              <a:pPr algn="r" eaLnBrk="1" hangingPunct="1"/>
              <a:t>10</a:t>
            </a:fld>
            <a:endParaRPr lang="en-US" sz="1300"/>
          </a:p>
        </p:txBody>
      </p:sp>
      <p:sp>
        <p:nvSpPr>
          <p:cNvPr id="198660" name="Rectangle 2"/>
          <p:cNvSpPr>
            <a:spLocks noGrp="1" noRot="1" noChangeAspect="1" noChangeArrowheads="1" noTextEdit="1"/>
          </p:cNvSpPr>
          <p:nvPr>
            <p:ph type="sldImg"/>
          </p:nvPr>
        </p:nvSpPr>
        <p:spPr>
          <a:ln/>
        </p:spPr>
      </p:sp>
      <p:sp>
        <p:nvSpPr>
          <p:cNvPr id="19866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337E39D3-176C-CC46-9FE2-96826631CC49}"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
        <p:nvSpPr>
          <p:cNvPr id="6" name="Slide Number Placeholder 5"/>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517254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5DA57C-BA2E-B94B-AC97-37DD3C6355DF}"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
        <p:nvSpPr>
          <p:cNvPr id="6" name="Slide Number Placeholder 5"/>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3464697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F1352-D6E8-B845-9DC4-35475C4ADFD4}"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
        <p:nvSpPr>
          <p:cNvPr id="6" name="Slide Number Placeholder 5"/>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247405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85C47CBC-5F19-7A4B-92E6-0BDEB05D018C}"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
        <p:nvSpPr>
          <p:cNvPr id="6" name="Slide Number Placeholder 5"/>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3187628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4EF988D4-8800-E14B-8B89-455AAE74F6E5}"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
        <p:nvSpPr>
          <p:cNvPr id="6" name="Slide Number Placeholder 5"/>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1114022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540DDDFF-C625-0B43-A905-8BDC408E8227}" type="datetime1">
              <a:rPr lang="en-US" smtClean="0"/>
              <a:t>11/10/13</a:t>
            </a:fld>
            <a:endParaRPr lang="en-US"/>
          </a:p>
        </p:txBody>
      </p:sp>
      <p:sp>
        <p:nvSpPr>
          <p:cNvPr id="6" name="Footer Placeholder 5"/>
          <p:cNvSpPr>
            <a:spLocks noGrp="1"/>
          </p:cNvSpPr>
          <p:nvPr>
            <p:ph type="ftr" sz="quarter" idx="11"/>
          </p:nvPr>
        </p:nvSpPr>
        <p:spPr/>
        <p:txBody>
          <a:bodyPr/>
          <a:lstStyle/>
          <a:p>
            <a:r>
              <a:rPr lang="en-US" smtClean="0"/>
              <a:t>Innovative Systems Management</a:t>
            </a:r>
            <a:endParaRPr lang="en-US"/>
          </a:p>
        </p:txBody>
      </p:sp>
      <p:sp>
        <p:nvSpPr>
          <p:cNvPr id="7" name="Slide Number Placeholder 6"/>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2066520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638C8303-7EC0-A645-B861-F74BC9FC88FE}" type="datetime1">
              <a:rPr lang="en-US" smtClean="0"/>
              <a:t>11/10/13</a:t>
            </a:fld>
            <a:endParaRPr lang="en-US"/>
          </a:p>
        </p:txBody>
      </p:sp>
      <p:sp>
        <p:nvSpPr>
          <p:cNvPr id="8" name="Footer Placeholder 7"/>
          <p:cNvSpPr>
            <a:spLocks noGrp="1"/>
          </p:cNvSpPr>
          <p:nvPr>
            <p:ph type="ftr" sz="quarter" idx="11"/>
          </p:nvPr>
        </p:nvSpPr>
        <p:spPr/>
        <p:txBody>
          <a:bodyPr/>
          <a:lstStyle/>
          <a:p>
            <a:r>
              <a:rPr lang="en-US" smtClean="0"/>
              <a:t>Innovative Systems Management</a:t>
            </a:r>
            <a:endParaRPr lang="en-US"/>
          </a:p>
        </p:txBody>
      </p:sp>
      <p:sp>
        <p:nvSpPr>
          <p:cNvPr id="9" name="Slide Number Placeholder 8"/>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4165491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B63E3E0B-7D46-8145-9AB6-61219E97CDB0}" type="datetime1">
              <a:rPr lang="en-US" smtClean="0"/>
              <a:t>11/10/13</a:t>
            </a:fld>
            <a:endParaRPr lang="en-US"/>
          </a:p>
        </p:txBody>
      </p:sp>
      <p:sp>
        <p:nvSpPr>
          <p:cNvPr id="4" name="Footer Placeholder 3"/>
          <p:cNvSpPr>
            <a:spLocks noGrp="1"/>
          </p:cNvSpPr>
          <p:nvPr>
            <p:ph type="ftr" sz="quarter" idx="11"/>
          </p:nvPr>
        </p:nvSpPr>
        <p:spPr/>
        <p:txBody>
          <a:bodyPr/>
          <a:lstStyle/>
          <a:p>
            <a:r>
              <a:rPr lang="en-US" smtClean="0"/>
              <a:t>Innovative Systems Management</a:t>
            </a:r>
            <a:endParaRPr lang="en-US"/>
          </a:p>
        </p:txBody>
      </p:sp>
      <p:sp>
        <p:nvSpPr>
          <p:cNvPr id="5" name="Slide Number Placeholder 4"/>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671954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54758B-641E-D94D-A456-30FD6EB13002}"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
        <p:nvSpPr>
          <p:cNvPr id="4" name="Slide Number Placeholder 3"/>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2151362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D75210-24F8-214D-BCBE-456723FC64F0}" type="datetime1">
              <a:rPr lang="en-US" smtClean="0"/>
              <a:t>11/10/13</a:t>
            </a:fld>
            <a:endParaRPr lang="en-US"/>
          </a:p>
        </p:txBody>
      </p:sp>
      <p:sp>
        <p:nvSpPr>
          <p:cNvPr id="6" name="Footer Placeholder 5"/>
          <p:cNvSpPr>
            <a:spLocks noGrp="1"/>
          </p:cNvSpPr>
          <p:nvPr>
            <p:ph type="ftr" sz="quarter" idx="11"/>
          </p:nvPr>
        </p:nvSpPr>
        <p:spPr/>
        <p:txBody>
          <a:bodyPr/>
          <a:lstStyle/>
          <a:p>
            <a:r>
              <a:rPr lang="en-US" smtClean="0"/>
              <a:t>Innovative Systems Management</a:t>
            </a:r>
            <a:endParaRPr lang="en-US"/>
          </a:p>
        </p:txBody>
      </p:sp>
      <p:sp>
        <p:nvSpPr>
          <p:cNvPr id="7" name="Slide Number Placeholder 6"/>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1917392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CB74D-A425-0142-A513-E98226D1467C}" type="datetime1">
              <a:rPr lang="en-US" smtClean="0"/>
              <a:t>11/10/13</a:t>
            </a:fld>
            <a:endParaRPr lang="en-US"/>
          </a:p>
        </p:txBody>
      </p:sp>
      <p:sp>
        <p:nvSpPr>
          <p:cNvPr id="6" name="Footer Placeholder 5"/>
          <p:cNvSpPr>
            <a:spLocks noGrp="1"/>
          </p:cNvSpPr>
          <p:nvPr>
            <p:ph type="ftr" sz="quarter" idx="11"/>
          </p:nvPr>
        </p:nvSpPr>
        <p:spPr/>
        <p:txBody>
          <a:bodyPr/>
          <a:lstStyle/>
          <a:p>
            <a:r>
              <a:rPr lang="en-US" smtClean="0"/>
              <a:t>Innovative Systems Management</a:t>
            </a:r>
            <a:endParaRPr lang="en-US"/>
          </a:p>
        </p:txBody>
      </p:sp>
      <p:sp>
        <p:nvSpPr>
          <p:cNvPr id="7" name="Slide Number Placeholder 6"/>
          <p:cNvSpPr>
            <a:spLocks noGrp="1"/>
          </p:cNvSpPr>
          <p:nvPr>
            <p:ph type="sldNum" sz="quarter" idx="12"/>
          </p:nvPr>
        </p:nvSpPr>
        <p:spPr/>
        <p:txBody>
          <a:bodyPr/>
          <a:lstStyle/>
          <a:p>
            <a:fld id="{695F2FB7-C0A2-8142-B1FF-9C4D44524FEC}" type="slidenum">
              <a:rPr lang="en-US" smtClean="0"/>
              <a:t>‹#›</a:t>
            </a:fld>
            <a:endParaRPr lang="en-US"/>
          </a:p>
        </p:txBody>
      </p:sp>
    </p:spTree>
    <p:extLst>
      <p:ext uri="{BB962C8B-B14F-4D97-AF65-F5344CB8AC3E}">
        <p14:creationId xmlns:p14="http://schemas.microsoft.com/office/powerpoint/2010/main" val="4987679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25FE9E-8B1C-C14B-950A-F8327B836EA6}" type="datetime1">
              <a:rPr lang="en-US" smtClean="0"/>
              <a:t>11/10/13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Innovative Systems Management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F2FB7-C0A2-8142-B1FF-9C4D44524FEC}" type="slidenum">
              <a:rPr lang="en-US" smtClean="0"/>
              <a:t>‹#›</a:t>
            </a:fld>
            <a:endParaRPr lang="en-US"/>
          </a:p>
        </p:txBody>
      </p:sp>
    </p:spTree>
    <p:extLst>
      <p:ext uri="{BB962C8B-B14F-4D97-AF65-F5344CB8AC3E}">
        <p14:creationId xmlns:p14="http://schemas.microsoft.com/office/powerpoint/2010/main" val="2494629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oc.gov/standards/valuelist/rdacontent.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oc.gov/standards/valuelist/rdamedia.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oc.gov/standards/valuelist/rdacarrier.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37.xml.rels><?xml version="1.0" encoding="UTF-8" standalone="yes"?>
<Relationships xmlns="http://schemas.openxmlformats.org/package/2006/relationships"><Relationship Id="rId3" Type="http://schemas.openxmlformats.org/officeDocument/2006/relationships/hyperlink" Target="http://www.loc.gov/marc/authority/ad377.html" TargetMode="External"/><Relationship Id="rId4" Type="http://schemas.openxmlformats.org/officeDocument/2006/relationships/hyperlink" Target="http://www.loc.gov/marc/authority/ad380.html" TargetMode="External"/><Relationship Id="rId5" Type="http://schemas.openxmlformats.org/officeDocument/2006/relationships/hyperlink" Target="http://www.loc.gov/marc/authority/ad381.html" TargetMode="External"/><Relationship Id="rId6" Type="http://schemas.openxmlformats.org/officeDocument/2006/relationships/hyperlink" Target="http://www.loc.gov/marc/authority/ad382.html" TargetMode="External"/><Relationship Id="rId7" Type="http://schemas.openxmlformats.org/officeDocument/2006/relationships/hyperlink" Target="http://www.loc.gov/marc/authority/ad383.html" TargetMode="External"/><Relationship Id="rId8" Type="http://schemas.openxmlformats.org/officeDocument/2006/relationships/hyperlink" Target="http://www.loc.gov/marc/authority/ad384.html" TargetMode="External"/><Relationship Id="rId1" Type="http://schemas.openxmlformats.org/officeDocument/2006/relationships/slideLayout" Target="../slideLayouts/slideLayout2.xml"/><Relationship Id="rId2" Type="http://schemas.openxmlformats.org/officeDocument/2006/relationships/hyperlink" Target="http://www.loc.gov/marc/authority/ad046.htm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oc.gov/marc/RDAinMARC.html"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8.jpeg"/><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9.png"/><Relationship Id="rId4" Type="http://schemas.openxmlformats.org/officeDocument/2006/relationships/image" Target="../media/image18.jpeg"/><Relationship Id="rId5" Type="http://schemas.openxmlformats.org/officeDocument/2006/relationships/image" Target="../media/image20.png"/><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dirty="0">
                <a:latin typeface="Arial" charset="0"/>
                <a:cs typeface="Arial" charset="0"/>
              </a:rPr>
              <a:t>MARC 21, RDA</a:t>
            </a:r>
          </a:p>
        </p:txBody>
      </p:sp>
      <p:sp>
        <p:nvSpPr>
          <p:cNvPr id="97283" name="Rectangle 1"/>
          <p:cNvSpPr>
            <a:spLocks noChangeArrowheads="1"/>
          </p:cNvSpPr>
          <p:nvPr/>
        </p:nvSpPr>
        <p:spPr bwMode="auto">
          <a:xfrm>
            <a:off x="1187450" y="4724400"/>
            <a:ext cx="662463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ka-GE" sz="4400" b="1"/>
              <a:t>ცვლილებები MARC-ში</a:t>
            </a:r>
            <a:endParaRPr lang="ar-sa" sz="4400"/>
          </a:p>
        </p:txBody>
      </p:sp>
      <p:sp>
        <p:nvSpPr>
          <p:cNvPr id="2" name="Date Placeholder 1"/>
          <p:cNvSpPr>
            <a:spLocks noGrp="1"/>
          </p:cNvSpPr>
          <p:nvPr>
            <p:ph type="dt" sz="half" idx="10"/>
          </p:nvPr>
        </p:nvSpPr>
        <p:spPr/>
        <p:txBody>
          <a:bodyPr/>
          <a:lstStyle/>
          <a:p>
            <a:fld id="{D6B7A0F3-770B-D84B-91E6-175E66639D0A}"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4275266878"/>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64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905000"/>
            <a:ext cx="667702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499" name="Footer Placeholder 4"/>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US" sz="1200"/>
              <a:t>COIN</a:t>
            </a:r>
          </a:p>
        </p:txBody>
      </p:sp>
      <p:sp>
        <p:nvSpPr>
          <p:cNvPr id="106500" name="Slide Number Placeholder 5"/>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4F2C3F7A-0BCA-4043-A06A-0663F31428CD}" type="slidenum">
              <a:rPr lang="en-US" sz="1200"/>
              <a:pPr algn="r" eaLnBrk="1" hangingPunct="1"/>
              <a:t>10</a:t>
            </a:fld>
            <a:endParaRPr lang="en-US" sz="1200"/>
          </a:p>
        </p:txBody>
      </p:sp>
      <p:sp>
        <p:nvSpPr>
          <p:cNvPr id="62466" name="Rectangle 2"/>
          <p:cNvSpPr>
            <a:spLocks noGrp="1" noChangeArrowheads="1"/>
          </p:cNvSpPr>
          <p:nvPr>
            <p:ph type="title" idx="4294967295"/>
          </p:nvPr>
        </p:nvSpPr>
        <p:spPr>
          <a:xfrm>
            <a:off x="457200" y="457200"/>
            <a:ext cx="8229600" cy="668338"/>
          </a:xfrm>
        </p:spPr>
        <p:txBody>
          <a:bodyPr/>
          <a:lstStyle/>
          <a:p>
            <a:pPr eaLnBrk="1" hangingPunct="1"/>
            <a:r>
              <a:rPr lang="en-US" sz="3200">
                <a:latin typeface="Arial" charset="0"/>
                <a:cs typeface="Arial" charset="0"/>
              </a:rPr>
              <a:t>FRBR </a:t>
            </a:r>
            <a:r>
              <a:rPr lang="ka-GE" sz="3200">
                <a:latin typeface="Arial" charset="0"/>
                <a:cs typeface="Arial" charset="0"/>
              </a:rPr>
              <a:t>ერთეული და მისი ატრიბუტი</a:t>
            </a:r>
            <a:endParaRPr lang="en-US" sz="3200">
              <a:latin typeface="Arial" charset="0"/>
              <a:cs typeface="Arial" charset="0"/>
            </a:endParaRPr>
          </a:p>
        </p:txBody>
      </p:sp>
      <p:sp>
        <p:nvSpPr>
          <p:cNvPr id="106502" name="Line 4"/>
          <p:cNvSpPr>
            <a:spLocks noChangeShapeType="1"/>
          </p:cNvSpPr>
          <p:nvPr/>
        </p:nvSpPr>
        <p:spPr bwMode="auto">
          <a:xfrm flipH="1">
            <a:off x="2895600" y="2057400"/>
            <a:ext cx="2819400" cy="1600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472" name="Text Box 8"/>
          <p:cNvSpPr txBox="1">
            <a:spLocks noChangeArrowheads="1"/>
          </p:cNvSpPr>
          <p:nvPr/>
        </p:nvSpPr>
        <p:spPr bwMode="auto">
          <a:xfrm>
            <a:off x="5867400" y="2514600"/>
            <a:ext cx="2971800" cy="92392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US">
                <a:latin typeface="Calibri" charset="0"/>
              </a:rPr>
              <a:t>Note with Summary of content</a:t>
            </a:r>
          </a:p>
          <a:p>
            <a:pPr algn="ctr" eaLnBrk="1" hangingPunct="1"/>
            <a:r>
              <a:rPr lang="en-US">
                <a:latin typeface="Calibri" charset="0"/>
              </a:rPr>
              <a:t> </a:t>
            </a:r>
            <a:r>
              <a:rPr lang="en-US">
                <a:solidFill>
                  <a:srgbClr val="008000"/>
                </a:solidFill>
                <a:latin typeface="Calibri" charset="0"/>
              </a:rPr>
              <a:t>Expression</a:t>
            </a:r>
            <a:endParaRPr lang="en-US">
              <a:solidFill>
                <a:srgbClr val="FF6600"/>
              </a:solidFill>
              <a:latin typeface="Calibri" charset="0"/>
            </a:endParaRPr>
          </a:p>
        </p:txBody>
      </p:sp>
      <p:sp>
        <p:nvSpPr>
          <p:cNvPr id="62474" name="Text Box 10"/>
          <p:cNvSpPr txBox="1">
            <a:spLocks noChangeArrowheads="1"/>
          </p:cNvSpPr>
          <p:nvPr/>
        </p:nvSpPr>
        <p:spPr bwMode="auto">
          <a:xfrm>
            <a:off x="5943600" y="1371600"/>
            <a:ext cx="2590800" cy="92392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US">
                <a:latin typeface="Calibri" charset="0"/>
              </a:rPr>
              <a:t>Index as  Supplementary content </a:t>
            </a:r>
          </a:p>
          <a:p>
            <a:pPr algn="ctr" eaLnBrk="1" hangingPunct="1"/>
            <a:r>
              <a:rPr lang="en-US">
                <a:solidFill>
                  <a:srgbClr val="008000"/>
                </a:solidFill>
                <a:latin typeface="Calibri" charset="0"/>
              </a:rPr>
              <a:t>Expression</a:t>
            </a:r>
            <a:endParaRPr lang="en-US">
              <a:solidFill>
                <a:srgbClr val="000000"/>
              </a:solidFill>
              <a:latin typeface="Calibri" charset="0"/>
            </a:endParaRPr>
          </a:p>
        </p:txBody>
      </p:sp>
      <p:sp>
        <p:nvSpPr>
          <p:cNvPr id="106505" name="Text Box 16"/>
          <p:cNvSpPr txBox="1">
            <a:spLocks noChangeArrowheads="1"/>
          </p:cNvSpPr>
          <p:nvPr/>
        </p:nvSpPr>
        <p:spPr bwMode="auto">
          <a:xfrm>
            <a:off x="5562600" y="17526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1</a:t>
            </a:r>
          </a:p>
        </p:txBody>
      </p:sp>
      <p:sp>
        <p:nvSpPr>
          <p:cNvPr id="106506" name="Text Box 17"/>
          <p:cNvSpPr txBox="1">
            <a:spLocks noChangeArrowheads="1"/>
          </p:cNvSpPr>
          <p:nvPr/>
        </p:nvSpPr>
        <p:spPr bwMode="auto">
          <a:xfrm>
            <a:off x="5486400" y="27432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2</a:t>
            </a:r>
          </a:p>
        </p:txBody>
      </p:sp>
      <p:sp>
        <p:nvSpPr>
          <p:cNvPr id="106507" name="Line 4"/>
          <p:cNvSpPr>
            <a:spLocks noChangeShapeType="1"/>
          </p:cNvSpPr>
          <p:nvPr/>
        </p:nvSpPr>
        <p:spPr bwMode="auto">
          <a:xfrm flipH="1">
            <a:off x="3581400" y="2971800"/>
            <a:ext cx="1905000" cy="1524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 name="Date Placeholder 1"/>
          <p:cNvSpPr>
            <a:spLocks noGrp="1"/>
          </p:cNvSpPr>
          <p:nvPr>
            <p:ph type="dt" sz="half" idx="10"/>
          </p:nvPr>
        </p:nvSpPr>
        <p:spPr/>
        <p:txBody>
          <a:bodyPr/>
          <a:lstStyle/>
          <a:p>
            <a:fld id="{37A95A84-CF38-3A48-9136-07B5BDF51D43}"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114713511"/>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2466"/>
                                        </p:tgtEl>
                                        <p:attrNameLst>
                                          <p:attrName>style.visibility</p:attrName>
                                        </p:attrNameLst>
                                      </p:cBhvr>
                                      <p:to>
                                        <p:strVal val="visible"/>
                                      </p:to>
                                    </p:set>
                                    <p:animEffect transition="in" filter="fade">
                                      <p:cBhvr>
                                        <p:cTn id="7" dur="2000"/>
                                        <p:tgtEl>
                                          <p:spTgt spid="624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474"/>
                                        </p:tgtEl>
                                        <p:attrNameLst>
                                          <p:attrName>style.visibility</p:attrName>
                                        </p:attrNameLst>
                                      </p:cBhvr>
                                      <p:to>
                                        <p:strVal val="visible"/>
                                      </p:to>
                                    </p:set>
                                    <p:animEffect transition="in" filter="dissolve">
                                      <p:cBhvr>
                                        <p:cTn id="12" dur="500"/>
                                        <p:tgtEl>
                                          <p:spTgt spid="624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2472"/>
                                        </p:tgtEl>
                                        <p:attrNameLst>
                                          <p:attrName>style.visibility</p:attrName>
                                        </p:attrNameLst>
                                      </p:cBhvr>
                                      <p:to>
                                        <p:strVal val="visible"/>
                                      </p:to>
                                    </p:set>
                                    <p:animEffect transition="in" filter="dissolve">
                                      <p:cBhvr>
                                        <p:cTn id="17" dur="500"/>
                                        <p:tgtEl>
                                          <p:spTgt spid="624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72" grpId="0" animBg="1"/>
      <p:bldP spid="6247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2"/>
          <p:cNvSpPr>
            <a:spLocks noGrp="1" noChangeArrowheads="1"/>
          </p:cNvSpPr>
          <p:nvPr>
            <p:ph type="title"/>
          </p:nvPr>
        </p:nvSpPr>
        <p:spPr>
          <a:xfrm>
            <a:off x="457200" y="457200"/>
            <a:ext cx="8229600" cy="595313"/>
          </a:xfrm>
        </p:spPr>
        <p:txBody>
          <a:bodyPr>
            <a:normAutofit fontScale="90000"/>
          </a:bodyPr>
          <a:lstStyle/>
          <a:p>
            <a:pPr eaLnBrk="1" hangingPunct="1"/>
            <a:r>
              <a:rPr lang="ka-GE" sz="4000">
                <a:latin typeface="Arial" charset="0"/>
                <a:cs typeface="Arial" charset="0"/>
              </a:rPr>
              <a:t>შეგვიძლია დასკვნა გავაკეთოთ:</a:t>
            </a:r>
            <a:endParaRPr lang="en-US" sz="4000">
              <a:latin typeface="Arial" charset="0"/>
              <a:cs typeface="Arial" charset="0"/>
            </a:endParaRPr>
          </a:p>
        </p:txBody>
      </p:sp>
      <p:sp>
        <p:nvSpPr>
          <p:cNvPr id="107524" name="Rectangle 3"/>
          <p:cNvSpPr>
            <a:spLocks noGrp="1" noChangeArrowheads="1"/>
          </p:cNvSpPr>
          <p:nvPr>
            <p:ph type="body" idx="1"/>
          </p:nvPr>
        </p:nvSpPr>
        <p:spPr/>
        <p:txBody>
          <a:bodyPr/>
          <a:lstStyle/>
          <a:p>
            <a:pPr eaLnBrk="1" hangingPunct="1"/>
            <a:r>
              <a:rPr lang="ka-GE">
                <a:latin typeface="Arial" charset="0"/>
                <a:cs typeface="Arial" charset="0"/>
              </a:rPr>
              <a:t>ერთი ბიბლიოგრაფიული ჩანაწერი მოიცავს სხვადასხვა ერთეულების ბევრ მახასიათებელს. </a:t>
            </a:r>
            <a:endParaRPr lang="en-US">
              <a:latin typeface="Arial" charset="0"/>
              <a:cs typeface="Arial" charset="0"/>
            </a:endParaRPr>
          </a:p>
          <a:p>
            <a:pPr eaLnBrk="1" hangingPunct="1"/>
            <a:endParaRPr lang="en-US">
              <a:latin typeface="Arial" charset="0"/>
              <a:cs typeface="Arial" charset="0"/>
            </a:endParaRPr>
          </a:p>
          <a:p>
            <a:pPr eaLnBrk="1" hangingPunct="1"/>
            <a:r>
              <a:rPr lang="ka-GE">
                <a:latin typeface="Arial" charset="0"/>
                <a:cs typeface="Arial" charset="0"/>
              </a:rPr>
              <a:t>ერთეულების მახასიათებლები იწერება </a:t>
            </a:r>
            <a:r>
              <a:rPr lang="en-US">
                <a:latin typeface="Arial" charset="0"/>
                <a:cs typeface="Arial" charset="0"/>
              </a:rPr>
              <a:t>MARC </a:t>
            </a:r>
            <a:r>
              <a:rPr lang="ka-GE">
                <a:latin typeface="Arial" charset="0"/>
                <a:cs typeface="Arial" charset="0"/>
              </a:rPr>
              <a:t>-ის ველებში და ქვეველებში. </a:t>
            </a:r>
            <a:endParaRPr lang="en-US">
              <a:latin typeface="Arial" charset="0"/>
              <a:cs typeface="Arial" charset="0"/>
            </a:endParaRPr>
          </a:p>
        </p:txBody>
      </p:sp>
      <p:sp>
        <p:nvSpPr>
          <p:cNvPr id="2" name="Date Placeholder 1"/>
          <p:cNvSpPr>
            <a:spLocks noGrp="1"/>
          </p:cNvSpPr>
          <p:nvPr>
            <p:ph type="dt" sz="half" idx="10"/>
          </p:nvPr>
        </p:nvSpPr>
        <p:spPr/>
        <p:txBody>
          <a:bodyPr/>
          <a:lstStyle/>
          <a:p>
            <a:fld id="{557FA636-7CC9-1A4D-8F59-DEECC1E921AA}"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91955501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457200"/>
            <a:ext cx="8229600" cy="1316038"/>
          </a:xfrm>
        </p:spPr>
        <p:txBody>
          <a:bodyPr/>
          <a:lstStyle/>
          <a:p>
            <a:pPr eaLnBrk="1" hangingPunct="1"/>
            <a:r>
              <a:rPr lang="ka-GE" sz="4000" b="1">
                <a:latin typeface="Arial" charset="0"/>
                <a:cs typeface="Arial" charset="0"/>
              </a:rPr>
              <a:t>სიახლეები </a:t>
            </a:r>
            <a:r>
              <a:rPr lang="ka-GE" sz="4000">
                <a:latin typeface="Arial" charset="0"/>
                <a:cs typeface="Arial" charset="0"/>
              </a:rPr>
              <a:t>MARC-ის  </a:t>
            </a:r>
            <a:r>
              <a:rPr lang="ka-GE" sz="4000" b="1">
                <a:latin typeface="Arial" charset="0"/>
                <a:cs typeface="Arial" charset="0"/>
              </a:rPr>
              <a:t>ბიბლიოგრაფიულ ფორმატში:</a:t>
            </a:r>
            <a:endParaRPr lang="ru-RU" sz="4000" b="1">
              <a:latin typeface="Arial" charset="0"/>
              <a:cs typeface="Arial" charset="0"/>
            </a:endParaRPr>
          </a:p>
        </p:txBody>
      </p:sp>
      <p:sp>
        <p:nvSpPr>
          <p:cNvPr id="108547" name="Rectangle 3"/>
          <p:cNvSpPr>
            <a:spLocks noGrp="1" noChangeArrowheads="1"/>
          </p:cNvSpPr>
          <p:nvPr>
            <p:ph type="body" idx="1"/>
          </p:nvPr>
        </p:nvSpPr>
        <p:spPr/>
        <p:txBody>
          <a:bodyPr/>
          <a:lstStyle/>
          <a:p>
            <a:pPr eaLnBrk="1" hangingPunct="1"/>
            <a:r>
              <a:rPr lang="ka-GE">
                <a:latin typeface="Arial" charset="0"/>
                <a:cs typeface="Arial" charset="0"/>
              </a:rPr>
              <a:t>სამი ახალი ველის გამოყენება  </a:t>
            </a:r>
          </a:p>
          <a:p>
            <a:pPr eaLnBrk="1" hangingPunct="1">
              <a:buFont typeface="Wingdings" charset="0"/>
              <a:buNone/>
            </a:pPr>
            <a:r>
              <a:rPr lang="ka-GE">
                <a:latin typeface="Arial" charset="0"/>
                <a:cs typeface="Arial" charset="0"/>
              </a:rPr>
              <a:t>RDA-ის  სამი ელემენტის ჩასაწერად:</a:t>
            </a:r>
          </a:p>
          <a:p>
            <a:pPr eaLnBrk="1" hangingPunct="1">
              <a:buFont typeface="Wingdings" charset="0"/>
              <a:buNone/>
            </a:pPr>
            <a:endParaRPr lang="ka-GE">
              <a:latin typeface="Arial" charset="0"/>
              <a:cs typeface="Arial" charset="0"/>
            </a:endParaRPr>
          </a:p>
          <a:p>
            <a:pPr eaLnBrk="1" hangingPunct="1">
              <a:buFont typeface="Wingdings" charset="0"/>
              <a:buNone/>
            </a:pPr>
            <a:r>
              <a:rPr lang="ka-GE">
                <a:latin typeface="Arial" charset="0"/>
                <a:cs typeface="Arial" charset="0"/>
              </a:rPr>
              <a:t>კონტენტის ტიპი - </a:t>
            </a:r>
            <a:r>
              <a:rPr lang="ka-GE" i="1">
                <a:latin typeface="Arial" charset="0"/>
                <a:cs typeface="Arial" charset="0"/>
              </a:rPr>
              <a:t>336</a:t>
            </a:r>
            <a:r>
              <a:rPr lang="ka-GE">
                <a:latin typeface="Arial" charset="0"/>
                <a:cs typeface="Arial" charset="0"/>
              </a:rPr>
              <a:t> </a:t>
            </a:r>
          </a:p>
          <a:p>
            <a:pPr eaLnBrk="1" hangingPunct="1">
              <a:buFont typeface="Wingdings" charset="0"/>
              <a:buNone/>
            </a:pPr>
            <a:r>
              <a:rPr lang="ka-GE">
                <a:latin typeface="Arial" charset="0"/>
                <a:cs typeface="Arial" charset="0"/>
              </a:rPr>
              <a:t>მედიის ტიპის - </a:t>
            </a:r>
            <a:r>
              <a:rPr lang="ka-GE" i="1">
                <a:latin typeface="Arial" charset="0"/>
                <a:cs typeface="Arial" charset="0"/>
              </a:rPr>
              <a:t>337</a:t>
            </a:r>
            <a:r>
              <a:rPr lang="ka-GE">
                <a:latin typeface="Arial" charset="0"/>
                <a:cs typeface="Arial" charset="0"/>
              </a:rPr>
              <a:t> </a:t>
            </a:r>
          </a:p>
          <a:p>
            <a:pPr eaLnBrk="1" hangingPunct="1">
              <a:buFont typeface="Wingdings" charset="0"/>
              <a:buNone/>
            </a:pPr>
            <a:r>
              <a:rPr lang="ka-GE">
                <a:latin typeface="Arial" charset="0"/>
                <a:cs typeface="Arial" charset="0"/>
              </a:rPr>
              <a:t>მატარებლის ტიპი - 338 </a:t>
            </a:r>
            <a:endParaRPr lang="ru-RU">
              <a:latin typeface="Arial" charset="0"/>
              <a:cs typeface="Arial" charset="0"/>
            </a:endParaRPr>
          </a:p>
        </p:txBody>
      </p:sp>
      <p:sp>
        <p:nvSpPr>
          <p:cNvPr id="2" name="Date Placeholder 1"/>
          <p:cNvSpPr>
            <a:spLocks noGrp="1"/>
          </p:cNvSpPr>
          <p:nvPr>
            <p:ph type="dt" sz="half" idx="10"/>
          </p:nvPr>
        </p:nvSpPr>
        <p:spPr/>
        <p:txBody>
          <a:bodyPr/>
          <a:lstStyle/>
          <a:p>
            <a:fld id="{51F0D758-773B-CB48-A103-DB661C2DD731}"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40082259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457200"/>
            <a:ext cx="8229600" cy="739775"/>
          </a:xfrm>
        </p:spPr>
        <p:txBody>
          <a:bodyPr/>
          <a:lstStyle/>
          <a:p>
            <a:pPr eaLnBrk="1" hangingPunct="1"/>
            <a:r>
              <a:rPr lang="ka-GE" sz="3200" i="1">
                <a:latin typeface="Arial" charset="0"/>
                <a:cs typeface="Arial" charset="0"/>
              </a:rPr>
              <a:t>ველი 336 - კონტენტის ტიპი</a:t>
            </a:r>
            <a:endParaRPr lang="ru-RU" sz="3200" i="1">
              <a:latin typeface="Arial" charset="0"/>
              <a:cs typeface="Arial" charset="0"/>
            </a:endParaRPr>
          </a:p>
        </p:txBody>
      </p:sp>
      <p:sp>
        <p:nvSpPr>
          <p:cNvPr id="102403" name="Rectangle 3"/>
          <p:cNvSpPr>
            <a:spLocks noGrp="1" noChangeArrowheads="1"/>
          </p:cNvSpPr>
          <p:nvPr>
            <p:ph type="body" idx="1"/>
          </p:nvPr>
        </p:nvSpPr>
        <p:spPr>
          <a:xfrm>
            <a:off x="457200" y="1268413"/>
            <a:ext cx="8229600" cy="4897437"/>
          </a:xfrm>
        </p:spPr>
        <p:txBody>
          <a:bodyPr>
            <a:normAutofit fontScale="92500" lnSpcReduction="20000"/>
          </a:bodyPr>
          <a:lstStyle/>
          <a:p>
            <a:pPr eaLnBrk="1" hangingPunct="1"/>
            <a:endParaRPr lang="ka-GE" sz="2000">
              <a:latin typeface="Arial" charset="0"/>
              <a:cs typeface="Arial" charset="0"/>
            </a:endParaRPr>
          </a:p>
          <a:p>
            <a:pPr eaLnBrk="1" hangingPunct="1"/>
            <a:r>
              <a:rPr lang="ka-GE" sz="2000">
                <a:latin typeface="Arial" charset="0"/>
                <a:cs typeface="Arial" charset="0"/>
              </a:rPr>
              <a:t>კონტენტის ტიპი არის აღწერილობის ელემენტი ნაშრომის/ექსპრესიის დონეზე. </a:t>
            </a:r>
          </a:p>
          <a:p>
            <a:pPr eaLnBrk="1" hangingPunct="1">
              <a:buFont typeface="Wingdings" charset="0"/>
              <a:buNone/>
            </a:pPr>
            <a:endParaRPr lang="ka-GE" sz="2000">
              <a:latin typeface="Arial" charset="0"/>
              <a:cs typeface="Arial" charset="0"/>
            </a:endParaRPr>
          </a:p>
          <a:p>
            <a:pPr eaLnBrk="1" hangingPunct="1"/>
            <a:r>
              <a:rPr lang="ka-GE" sz="2000">
                <a:latin typeface="Arial" charset="0"/>
                <a:cs typeface="Arial" charset="0"/>
              </a:rPr>
              <a:t>აღწერს რესურსის კონტენტს, თუ რას წარმოადგენს და როგორ არის გამოხატული/გადმოცემული და აღქმული. „კომუნიკაციის ფორმა რომელშიც კონტენტია გამოხატული და ადამიანის მიერ როგორ უნდა მოხდეს მისი აღქმა“ (RDA 6.10). </a:t>
            </a:r>
          </a:p>
          <a:p>
            <a:pPr eaLnBrk="1" hangingPunct="1"/>
            <a:endParaRPr lang="ka-GE" sz="2000">
              <a:latin typeface="Arial" charset="0"/>
              <a:cs typeface="Arial" charset="0"/>
            </a:endParaRPr>
          </a:p>
          <a:p>
            <a:pPr eaLnBrk="1" hangingPunct="1">
              <a:buFont typeface="Wingdings" charset="0"/>
              <a:buNone/>
            </a:pPr>
            <a:r>
              <a:rPr lang="ka-GE" sz="2000">
                <a:latin typeface="Arial" charset="0"/>
                <a:cs typeface="Arial" charset="0"/>
              </a:rPr>
              <a:t>მაგ.: მეტყველება, შესრულებული მუსიკა, ტექსტი, ორგანზომილებიანი მოძრავი გამოსახულება, კომპიუტერული თამაში. წიგნისთვის კონტენტის ტიპი იქნება ტექსტი, აუდიო წიგნისთვის იქნება - მეტყველება. </a:t>
            </a:r>
          </a:p>
          <a:p>
            <a:pPr eaLnBrk="1" hangingPunct="1"/>
            <a:endParaRPr lang="ka-GE" sz="2000">
              <a:latin typeface="Arial" charset="0"/>
              <a:cs typeface="Arial" charset="0"/>
            </a:endParaRPr>
          </a:p>
          <a:p>
            <a:pPr eaLnBrk="1" hangingPunct="1"/>
            <a:r>
              <a:rPr lang="ka-GE" sz="2000">
                <a:latin typeface="Arial" charset="0"/>
                <a:cs typeface="Arial" charset="0"/>
              </a:rPr>
              <a:t>კონტენტის ტიპის ჩაწერა ხდება ველში 336, რომელშიც შეიძლება ჩაიწეროს კონტენტის ტიპის აღმნიშვნელი ტერმინი ან კოდი. </a:t>
            </a:r>
          </a:p>
        </p:txBody>
      </p:sp>
      <p:sp>
        <p:nvSpPr>
          <p:cNvPr id="2" name="Date Placeholder 1"/>
          <p:cNvSpPr>
            <a:spLocks noGrp="1"/>
          </p:cNvSpPr>
          <p:nvPr>
            <p:ph type="dt" sz="half" idx="10"/>
          </p:nvPr>
        </p:nvSpPr>
        <p:spPr/>
        <p:txBody>
          <a:bodyPr/>
          <a:lstStyle/>
          <a:p>
            <a:fld id="{ABDF1E84-BD44-5E41-B04B-800DA2FA2748}"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41581613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457200"/>
            <a:ext cx="8229600" cy="1027113"/>
          </a:xfrm>
        </p:spPr>
        <p:txBody>
          <a:bodyPr>
            <a:normAutofit fontScale="90000"/>
          </a:bodyPr>
          <a:lstStyle/>
          <a:p>
            <a:pPr eaLnBrk="1" hangingPunct="1"/>
            <a:r>
              <a:rPr lang="ka-GE" sz="3200" b="1">
                <a:latin typeface="Arial" charset="0"/>
                <a:cs typeface="Arial" charset="0"/>
              </a:rPr>
              <a:t>RDA კონტენტის ტიპის აღმნიშვნელი ტერმინები  და კოდები </a:t>
            </a:r>
            <a:endParaRPr lang="ka-GE" sz="3200">
              <a:latin typeface="Arial" charset="0"/>
              <a:cs typeface="Arial" charset="0"/>
            </a:endParaRPr>
          </a:p>
        </p:txBody>
      </p:sp>
      <p:sp>
        <p:nvSpPr>
          <p:cNvPr id="103427" name="Rectangle 3"/>
          <p:cNvSpPr>
            <a:spLocks noGrp="1" noChangeArrowheads="1"/>
          </p:cNvSpPr>
          <p:nvPr>
            <p:ph type="body" idx="1"/>
          </p:nvPr>
        </p:nvSpPr>
        <p:spPr>
          <a:xfrm>
            <a:off x="457200" y="1773238"/>
            <a:ext cx="8229600" cy="4751387"/>
          </a:xfrm>
        </p:spPr>
        <p:txBody>
          <a:bodyPr/>
          <a:lstStyle/>
          <a:p>
            <a:pPr marL="0" indent="0" eaLnBrk="1" hangingPunct="1">
              <a:lnSpc>
                <a:spcPct val="80000"/>
              </a:lnSpc>
              <a:buFont typeface="Wingdings" charset="0"/>
              <a:buNone/>
            </a:pPr>
            <a:r>
              <a:rPr lang="ka-GE" sz="1800">
                <a:latin typeface="Arial" charset="0"/>
                <a:cs typeface="Arial" charset="0"/>
                <a:hlinkClick r:id="rId2"/>
              </a:rPr>
              <a:t>http://www.loc.gov/standards/valuelist/rdacontent.html</a:t>
            </a:r>
            <a:r>
              <a:rPr lang="ka-GE" sz="1800">
                <a:latin typeface="Arial" charset="0"/>
                <a:cs typeface="Arial" charset="0"/>
              </a:rPr>
              <a:t> </a:t>
            </a:r>
          </a:p>
          <a:p>
            <a:pPr marL="0" indent="0" eaLnBrk="1" hangingPunct="1">
              <a:lnSpc>
                <a:spcPct val="80000"/>
              </a:lnSpc>
            </a:pPr>
            <a:endParaRPr lang="ka-GE" sz="1800">
              <a:latin typeface="Arial" charset="0"/>
              <a:cs typeface="Arial" charset="0"/>
            </a:endParaRPr>
          </a:p>
          <a:p>
            <a:pPr marL="0" indent="0" eaLnBrk="1" hangingPunct="1">
              <a:lnSpc>
                <a:spcPct val="80000"/>
              </a:lnSpc>
            </a:pPr>
            <a:r>
              <a:rPr lang="ka-GE" sz="2000">
                <a:latin typeface="Arial" charset="0"/>
                <a:cs typeface="Arial" charset="0"/>
              </a:rPr>
              <a:t>ამ ტერმინები ჩაწერა ხდება MARC ბიბლიოგრაფიულ და ავტორიტეტულ ჩანწერებში სიტყვიერად და / ან სამნიშნა კოდის სახით ველში </a:t>
            </a:r>
            <a:r>
              <a:rPr lang="ka-GE" sz="2000" b="1">
                <a:latin typeface="Arial" charset="0"/>
                <a:cs typeface="Arial" charset="0"/>
              </a:rPr>
              <a:t>336 (Content Type)</a:t>
            </a:r>
            <a:r>
              <a:rPr lang="ka-GE" sz="2000">
                <a:latin typeface="Arial" charset="0"/>
                <a:cs typeface="Arial" charset="0"/>
              </a:rPr>
              <a:t>. </a:t>
            </a:r>
          </a:p>
          <a:p>
            <a:pPr marL="0" indent="0" eaLnBrk="1" hangingPunct="1">
              <a:lnSpc>
                <a:spcPct val="80000"/>
              </a:lnSpc>
            </a:pPr>
            <a:endParaRPr lang="ka-GE" sz="2000">
              <a:latin typeface="Arial" charset="0"/>
              <a:cs typeface="Arial" charset="0"/>
            </a:endParaRPr>
          </a:p>
          <a:p>
            <a:pPr marL="0" indent="0" eaLnBrk="1" hangingPunct="1">
              <a:lnSpc>
                <a:spcPct val="80000"/>
              </a:lnSpc>
            </a:pPr>
            <a:r>
              <a:rPr lang="ka-GE" sz="2000">
                <a:latin typeface="Arial" charset="0"/>
                <a:cs typeface="Arial" charset="0"/>
              </a:rPr>
              <a:t>ბიბლიოგრაფიულ ჩანაწერებში კონტენტის ტიპი ასევე იწერება ერთნიშნა კოდით ლიდერში, 06 პოზიციაში (</a:t>
            </a:r>
            <a:r>
              <a:rPr lang="ka-GE" sz="2000" b="1">
                <a:latin typeface="Arial" charset="0"/>
                <a:cs typeface="Arial" charset="0"/>
              </a:rPr>
              <a:t>Leader/06 -Type of material)</a:t>
            </a:r>
            <a:r>
              <a:rPr lang="ka-GE" sz="2000">
                <a:latin typeface="Arial" charset="0"/>
                <a:cs typeface="Arial" charset="0"/>
              </a:rPr>
              <a:t>. </a:t>
            </a:r>
          </a:p>
          <a:p>
            <a:pPr marL="0" indent="0" eaLnBrk="1" hangingPunct="1">
              <a:lnSpc>
                <a:spcPct val="80000"/>
              </a:lnSpc>
            </a:pPr>
            <a:endParaRPr lang="ka-GE" sz="2000">
              <a:latin typeface="Arial" charset="0"/>
              <a:cs typeface="Arial" charset="0"/>
            </a:endParaRPr>
          </a:p>
          <a:p>
            <a:pPr marL="0" indent="0" eaLnBrk="1" hangingPunct="1">
              <a:lnSpc>
                <a:spcPct val="80000"/>
              </a:lnSpc>
            </a:pPr>
            <a:r>
              <a:rPr lang="ka-GE" sz="2000">
                <a:latin typeface="Arial" charset="0"/>
                <a:cs typeface="Arial" charset="0"/>
              </a:rPr>
              <a:t>შესაბამისად, ცხრილებში განთავსებულია სამნიშნა კოდი და ტერმინი 336 ველის  $b და $a ქვეველებში ჩასაწერად და  გასწვრივ მოცემულია ასევე შესაბამისი ერთნიშნა კოდი ლიდერის/06 პოზიციაში ჩასაწერად. </a:t>
            </a:r>
          </a:p>
          <a:p>
            <a:pPr marL="0" indent="0" eaLnBrk="1" hangingPunct="1">
              <a:lnSpc>
                <a:spcPct val="80000"/>
              </a:lnSpc>
            </a:pPr>
            <a:endParaRPr lang="ka-GE" sz="2000">
              <a:latin typeface="Arial" charset="0"/>
              <a:cs typeface="Arial" charset="0"/>
            </a:endParaRPr>
          </a:p>
          <a:p>
            <a:pPr marL="0" indent="0" eaLnBrk="1" hangingPunct="1">
              <a:lnSpc>
                <a:spcPct val="80000"/>
              </a:lnSpc>
            </a:pPr>
            <a:r>
              <a:rPr lang="ka-GE" sz="2000">
                <a:latin typeface="Arial" charset="0"/>
                <a:cs typeface="Arial" charset="0"/>
              </a:rPr>
              <a:t>336 ველის $2  ქვეველში იწერება  </a:t>
            </a:r>
            <a:r>
              <a:rPr lang="ka-GE" sz="2000" b="1">
                <a:latin typeface="Arial" charset="0"/>
                <a:cs typeface="Arial" charset="0"/>
              </a:rPr>
              <a:t>rdacontent</a:t>
            </a:r>
            <a:r>
              <a:rPr lang="ka-GE" sz="2000">
                <a:latin typeface="Arial" charset="0"/>
                <a:cs typeface="Arial" charset="0"/>
              </a:rPr>
              <a:t>.</a:t>
            </a:r>
          </a:p>
          <a:p>
            <a:pPr marL="0" indent="0" eaLnBrk="1" hangingPunct="1">
              <a:lnSpc>
                <a:spcPct val="80000"/>
              </a:lnSpc>
              <a:buFont typeface="Wingdings" charset="0"/>
              <a:buNone/>
            </a:pPr>
            <a:endParaRPr lang="ka-GE" sz="2000">
              <a:latin typeface="Arial" charset="0"/>
              <a:cs typeface="Arial" charset="0"/>
            </a:endParaRPr>
          </a:p>
        </p:txBody>
      </p:sp>
      <p:sp>
        <p:nvSpPr>
          <p:cNvPr id="2" name="Date Placeholder 1"/>
          <p:cNvSpPr>
            <a:spLocks noGrp="1"/>
          </p:cNvSpPr>
          <p:nvPr>
            <p:ph type="dt" sz="half" idx="10"/>
          </p:nvPr>
        </p:nvSpPr>
        <p:spPr/>
        <p:txBody>
          <a:bodyPr/>
          <a:lstStyle/>
          <a:p>
            <a:fld id="{3FC1C540-440C-5247-916C-624669426635}"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74446134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Title 1"/>
          <p:cNvSpPr>
            <a:spLocks noGrp="1"/>
          </p:cNvSpPr>
          <p:nvPr>
            <p:ph type="title" idx="4294967295"/>
          </p:nvPr>
        </p:nvSpPr>
        <p:spPr>
          <a:xfrm>
            <a:off x="457200" y="457200"/>
            <a:ext cx="8229600" cy="668338"/>
          </a:xfrm>
        </p:spPr>
        <p:txBody>
          <a:bodyPr/>
          <a:lstStyle/>
          <a:p>
            <a:pPr eaLnBrk="1" hangingPunct="1"/>
            <a:r>
              <a:rPr lang="ka-GE" sz="3200" b="1">
                <a:latin typeface="Arial" charset="0"/>
                <a:cs typeface="Arial" charset="0"/>
              </a:rPr>
              <a:t>მაგალითები:</a:t>
            </a:r>
            <a:endParaRPr lang="ar-sa" sz="3200" b="1">
              <a:latin typeface="Arial" charset="0"/>
              <a:cs typeface="Arial" charset="0"/>
            </a:endParaRPr>
          </a:p>
        </p:txBody>
      </p:sp>
      <p:sp>
        <p:nvSpPr>
          <p:cNvPr id="261123" name="Content Placeholder 2"/>
          <p:cNvSpPr>
            <a:spLocks noGrp="1"/>
          </p:cNvSpPr>
          <p:nvPr>
            <p:ph idx="4294967295"/>
          </p:nvPr>
        </p:nvSpPr>
        <p:spPr>
          <a:xfrm>
            <a:off x="457200" y="1484313"/>
            <a:ext cx="8578850" cy="4968875"/>
          </a:xfrm>
        </p:spPr>
        <p:txBody>
          <a:bodyPr/>
          <a:lstStyle/>
          <a:p>
            <a:pPr eaLnBrk="1" hangingPunct="1"/>
            <a:r>
              <a:rPr lang="en-US" sz="3000" b="1">
                <a:latin typeface="Arial" charset="0"/>
                <a:cs typeface="Arial" charset="0"/>
              </a:rPr>
              <a:t>336 ##$a</a:t>
            </a:r>
            <a:r>
              <a:rPr lang="en-US" sz="3000">
                <a:latin typeface="Arial" charset="0"/>
                <a:cs typeface="Arial" charset="0"/>
              </a:rPr>
              <a:t>performed music</a:t>
            </a:r>
            <a:r>
              <a:rPr lang="en-US" sz="3000" b="1">
                <a:latin typeface="Arial" charset="0"/>
                <a:cs typeface="Arial" charset="0"/>
              </a:rPr>
              <a:t>$2</a:t>
            </a:r>
            <a:r>
              <a:rPr lang="en-US" sz="3000">
                <a:latin typeface="Arial" charset="0"/>
                <a:cs typeface="Arial" charset="0"/>
              </a:rPr>
              <a:t>rdacontent</a:t>
            </a:r>
          </a:p>
          <a:p>
            <a:pPr eaLnBrk="1" hangingPunct="1"/>
            <a:endParaRPr lang="ru-RU" sz="3000">
              <a:latin typeface="Arial" charset="0"/>
              <a:cs typeface="Arial" charset="0"/>
            </a:endParaRPr>
          </a:p>
          <a:p>
            <a:pPr eaLnBrk="1" hangingPunct="1"/>
            <a:r>
              <a:rPr lang="en-US" sz="3000" b="1">
                <a:latin typeface="Arial" charset="0"/>
                <a:cs typeface="Arial" charset="0"/>
              </a:rPr>
              <a:t>336 ##$a</a:t>
            </a:r>
            <a:r>
              <a:rPr lang="en-US" sz="3000">
                <a:latin typeface="Arial" charset="0"/>
                <a:cs typeface="Arial" charset="0"/>
              </a:rPr>
              <a:t>two-dimensional moving image</a:t>
            </a:r>
            <a:r>
              <a:rPr lang="en-US" sz="3000" b="1">
                <a:latin typeface="Arial" charset="0"/>
                <a:cs typeface="Arial" charset="0"/>
              </a:rPr>
              <a:t>$b</a:t>
            </a:r>
            <a:r>
              <a:rPr lang="en-US" sz="3000">
                <a:latin typeface="Arial" charset="0"/>
                <a:cs typeface="Arial" charset="0"/>
              </a:rPr>
              <a:t>tdi</a:t>
            </a:r>
            <a:r>
              <a:rPr lang="en-US" sz="3000" b="1">
                <a:latin typeface="Arial" charset="0"/>
                <a:cs typeface="Arial" charset="0"/>
              </a:rPr>
              <a:t>$2</a:t>
            </a:r>
            <a:r>
              <a:rPr lang="en-US" sz="3000">
                <a:latin typeface="Arial" charset="0"/>
                <a:cs typeface="Arial" charset="0"/>
              </a:rPr>
              <a:t>rdacontent</a:t>
            </a:r>
          </a:p>
          <a:p>
            <a:pPr eaLnBrk="1" hangingPunct="1"/>
            <a:endParaRPr lang="en-US" sz="3000">
              <a:latin typeface="Arial" charset="0"/>
              <a:cs typeface="Arial" charset="0"/>
            </a:endParaRPr>
          </a:p>
          <a:p>
            <a:pPr eaLnBrk="1" hangingPunct="1"/>
            <a:r>
              <a:rPr lang="en-US" sz="3000" b="1">
                <a:latin typeface="Arial" charset="0"/>
                <a:cs typeface="Arial" charset="0"/>
              </a:rPr>
              <a:t>336 ##$b</a:t>
            </a:r>
            <a:r>
              <a:rPr lang="en-US" sz="3000">
                <a:latin typeface="Arial" charset="0"/>
                <a:cs typeface="Arial" charset="0"/>
              </a:rPr>
              <a:t>prm</a:t>
            </a:r>
            <a:r>
              <a:rPr lang="en-US" sz="3000" b="1">
                <a:latin typeface="Arial" charset="0"/>
                <a:cs typeface="Arial" charset="0"/>
              </a:rPr>
              <a:t>$2</a:t>
            </a:r>
            <a:r>
              <a:rPr lang="en-US" sz="3000">
                <a:latin typeface="Arial" charset="0"/>
                <a:cs typeface="Arial" charset="0"/>
              </a:rPr>
              <a:t>rdacontent</a:t>
            </a:r>
          </a:p>
          <a:p>
            <a:pPr eaLnBrk="1" hangingPunct="1"/>
            <a:endParaRPr lang="en-US" sz="3000">
              <a:latin typeface="Arial" charset="0"/>
              <a:cs typeface="Arial" charset="0"/>
            </a:endParaRPr>
          </a:p>
          <a:p>
            <a:pPr eaLnBrk="1" hangingPunct="1"/>
            <a:r>
              <a:rPr lang="en-US" sz="3000" b="1">
                <a:latin typeface="Arial" charset="0"/>
                <a:cs typeface="Arial" charset="0"/>
              </a:rPr>
              <a:t>336 ##$b</a:t>
            </a:r>
            <a:r>
              <a:rPr lang="en-US" sz="3000">
                <a:latin typeface="Arial" charset="0"/>
                <a:cs typeface="Arial" charset="0"/>
              </a:rPr>
              <a:t>txt</a:t>
            </a:r>
            <a:r>
              <a:rPr lang="en-US" sz="3000" b="1">
                <a:latin typeface="Arial" charset="0"/>
                <a:cs typeface="Arial" charset="0"/>
              </a:rPr>
              <a:t>$2</a:t>
            </a:r>
            <a:r>
              <a:rPr lang="en-US" sz="3000">
                <a:latin typeface="Arial" charset="0"/>
                <a:cs typeface="Arial" charset="0"/>
              </a:rPr>
              <a:t>rdacontent</a:t>
            </a:r>
            <a:endParaRPr lang="ar-sa" sz="3000">
              <a:latin typeface="Arial" charset="0"/>
              <a:cs typeface="Arial" charset="0"/>
            </a:endParaRPr>
          </a:p>
        </p:txBody>
      </p:sp>
      <p:sp>
        <p:nvSpPr>
          <p:cNvPr id="2" name="Date Placeholder 1"/>
          <p:cNvSpPr>
            <a:spLocks noGrp="1"/>
          </p:cNvSpPr>
          <p:nvPr>
            <p:ph type="dt" sz="half" idx="10"/>
          </p:nvPr>
        </p:nvSpPr>
        <p:spPr/>
        <p:txBody>
          <a:bodyPr/>
          <a:lstStyle/>
          <a:p>
            <a:fld id="{0FA9E0A0-E712-564C-989C-0CD32528C4E4}"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60507067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457200" y="457200"/>
            <a:ext cx="8229600" cy="811213"/>
          </a:xfrm>
        </p:spPr>
        <p:txBody>
          <a:bodyPr>
            <a:normAutofit fontScale="90000"/>
          </a:bodyPr>
          <a:lstStyle/>
          <a:p>
            <a:pPr eaLnBrk="1" hangingPunct="1"/>
            <a:r>
              <a:rPr lang="ka-GE" sz="3200" b="1">
                <a:latin typeface="Arial" charset="0"/>
                <a:cs typeface="Arial" charset="0"/>
              </a:rPr>
              <a:t>კონტენტის ტიპის აღმნიშვნელი ტერმინები  და კოდები</a:t>
            </a:r>
            <a:endParaRPr lang="ar-sa" sz="3200">
              <a:latin typeface="Arial" charset="0"/>
              <a:cs typeface="Arial" charset="0"/>
            </a:endParaRPr>
          </a:p>
        </p:txBody>
      </p:sp>
      <p:pic>
        <p:nvPicPr>
          <p:cNvPr id="11264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557338"/>
            <a:ext cx="7920038" cy="481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FDECD2AB-024C-8045-9674-DB85C87AF937}"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33355867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66"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55650" y="1557338"/>
            <a:ext cx="7056438" cy="4819650"/>
          </a:xfrm>
          <a:noFill/>
        </p:spPr>
      </p:pic>
      <p:sp>
        <p:nvSpPr>
          <p:cNvPr id="113667" name="Rectangle 2"/>
          <p:cNvSpPr>
            <a:spLocks noGrp="1" noChangeArrowheads="1"/>
          </p:cNvSpPr>
          <p:nvPr>
            <p:ph type="title"/>
          </p:nvPr>
        </p:nvSpPr>
        <p:spPr>
          <a:xfrm>
            <a:off x="457200" y="457200"/>
            <a:ext cx="8229600" cy="811213"/>
          </a:xfrm>
        </p:spPr>
        <p:txBody>
          <a:bodyPr>
            <a:normAutofit fontScale="90000"/>
          </a:bodyPr>
          <a:lstStyle/>
          <a:p>
            <a:pPr eaLnBrk="1" hangingPunct="1"/>
            <a:r>
              <a:rPr lang="ka-GE" sz="3200" b="1">
                <a:latin typeface="Arial" charset="0"/>
                <a:cs typeface="Arial" charset="0"/>
              </a:rPr>
              <a:t>კონტენტის ტიპის აღმნიშვნელი ტერმინები  და კოდები</a:t>
            </a:r>
            <a:endParaRPr lang="ar-sa" sz="3200">
              <a:latin typeface="Arial" charset="0"/>
              <a:cs typeface="Arial" charset="0"/>
            </a:endParaRPr>
          </a:p>
        </p:txBody>
      </p:sp>
      <p:sp>
        <p:nvSpPr>
          <p:cNvPr id="2" name="Date Placeholder 1"/>
          <p:cNvSpPr>
            <a:spLocks noGrp="1"/>
          </p:cNvSpPr>
          <p:nvPr>
            <p:ph type="dt" sz="half" idx="10"/>
          </p:nvPr>
        </p:nvSpPr>
        <p:spPr/>
        <p:txBody>
          <a:bodyPr/>
          <a:lstStyle/>
          <a:p>
            <a:fld id="{74C5C342-7F84-FE4C-9465-13ADCB15C3CD}"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547455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457200"/>
            <a:ext cx="8229600" cy="739775"/>
          </a:xfrm>
        </p:spPr>
        <p:txBody>
          <a:bodyPr/>
          <a:lstStyle/>
          <a:p>
            <a:pPr eaLnBrk="1" hangingPunct="1"/>
            <a:r>
              <a:rPr lang="ka-GE" sz="3200" i="1">
                <a:latin typeface="Arial" charset="0"/>
                <a:cs typeface="Arial" charset="0"/>
              </a:rPr>
              <a:t>ველი 337 - მედიის ტიპი</a:t>
            </a:r>
            <a:endParaRPr lang="ar-sa" sz="3200">
              <a:latin typeface="Arial" charset="0"/>
              <a:cs typeface="Arial" charset="0"/>
            </a:endParaRPr>
          </a:p>
        </p:txBody>
      </p:sp>
      <p:sp>
        <p:nvSpPr>
          <p:cNvPr id="114691" name="Rectangle 3"/>
          <p:cNvSpPr>
            <a:spLocks noGrp="1" noChangeArrowheads="1"/>
          </p:cNvSpPr>
          <p:nvPr>
            <p:ph type="body" idx="1"/>
          </p:nvPr>
        </p:nvSpPr>
        <p:spPr>
          <a:xfrm>
            <a:off x="457200" y="1557338"/>
            <a:ext cx="8229600" cy="4310062"/>
          </a:xfrm>
        </p:spPr>
        <p:txBody>
          <a:bodyPr>
            <a:normAutofit lnSpcReduction="10000"/>
          </a:bodyPr>
          <a:lstStyle/>
          <a:p>
            <a:pPr eaLnBrk="1" hangingPunct="1">
              <a:lnSpc>
                <a:spcPct val="80000"/>
              </a:lnSpc>
            </a:pPr>
            <a:r>
              <a:rPr lang="ka-GE" sz="2400">
                <a:latin typeface="Arial" charset="0"/>
                <a:cs typeface="Arial" charset="0"/>
              </a:rPr>
              <a:t>მედიის ტიპი არის აღწერილობის ელემენტი მანიფესტაციის/ეგზემპლარის დონეზე. </a:t>
            </a:r>
          </a:p>
          <a:p>
            <a:pPr eaLnBrk="1" hangingPunct="1">
              <a:lnSpc>
                <a:spcPct val="80000"/>
              </a:lnSpc>
              <a:buFont typeface="Wingdings" charset="0"/>
              <a:buNone/>
            </a:pPr>
            <a:endParaRPr lang="ka-GE" sz="2400">
              <a:latin typeface="Arial" charset="0"/>
              <a:cs typeface="Arial" charset="0"/>
            </a:endParaRPr>
          </a:p>
          <a:p>
            <a:pPr eaLnBrk="1" hangingPunct="1">
              <a:lnSpc>
                <a:spcPct val="80000"/>
              </a:lnSpc>
            </a:pPr>
            <a:r>
              <a:rPr lang="ka-GE" sz="2400">
                <a:latin typeface="Arial" charset="0"/>
                <a:cs typeface="Arial" charset="0"/>
              </a:rPr>
              <a:t>აღწერს, თუ რა ტიპის მოწყობილობა გვჭირდება რესურსის გასაცნობად. მაგ.: ვიდეო, აუდიო და ა.შ.</a:t>
            </a:r>
          </a:p>
          <a:p>
            <a:pPr eaLnBrk="1" hangingPunct="1">
              <a:lnSpc>
                <a:spcPct val="80000"/>
              </a:lnSpc>
            </a:pPr>
            <a:endParaRPr lang="ka-GE" sz="2400">
              <a:latin typeface="Arial" charset="0"/>
              <a:cs typeface="Arial" charset="0"/>
            </a:endParaRPr>
          </a:p>
          <a:p>
            <a:pPr eaLnBrk="1" hangingPunct="1">
              <a:lnSpc>
                <a:spcPct val="80000"/>
              </a:lnSpc>
            </a:pPr>
            <a:r>
              <a:rPr lang="ka-GE" sz="2400">
                <a:latin typeface="Arial" charset="0"/>
                <a:cs typeface="Arial" charset="0"/>
              </a:rPr>
              <a:t>წიგნის შემთხვევაში გვაქვს ტერმინი „unmediated“ ანუ არ გვჭირდება არანაირი მედია მის წასაკითხად. </a:t>
            </a:r>
          </a:p>
          <a:p>
            <a:pPr eaLnBrk="1" hangingPunct="1">
              <a:lnSpc>
                <a:spcPct val="80000"/>
              </a:lnSpc>
            </a:pPr>
            <a:endParaRPr lang="ka-GE" sz="2400">
              <a:latin typeface="Arial" charset="0"/>
              <a:cs typeface="Arial" charset="0"/>
            </a:endParaRPr>
          </a:p>
          <a:p>
            <a:pPr eaLnBrk="1" hangingPunct="1">
              <a:lnSpc>
                <a:spcPct val="80000"/>
              </a:lnSpc>
            </a:pPr>
            <a:r>
              <a:rPr lang="ka-GE" sz="2400">
                <a:latin typeface="Arial" charset="0"/>
                <a:cs typeface="Arial" charset="0"/>
              </a:rPr>
              <a:t>მედიის ტიპის ჩაწერა ხდება 337 ველში, რომელშიც შეიძლება ჩაიწეროს მედიის ტიპის აღმნიშვნელი ტერმინი ან კოდი. </a:t>
            </a:r>
            <a:endParaRPr lang="ru-RU" sz="2400">
              <a:latin typeface="Arial" charset="0"/>
              <a:cs typeface="Arial" charset="0"/>
            </a:endParaRPr>
          </a:p>
        </p:txBody>
      </p:sp>
      <p:sp>
        <p:nvSpPr>
          <p:cNvPr id="2" name="Date Placeholder 1"/>
          <p:cNvSpPr>
            <a:spLocks noGrp="1"/>
          </p:cNvSpPr>
          <p:nvPr>
            <p:ph type="dt" sz="half" idx="10"/>
          </p:nvPr>
        </p:nvSpPr>
        <p:spPr/>
        <p:txBody>
          <a:bodyPr/>
          <a:lstStyle/>
          <a:p>
            <a:fld id="{73BFAFAC-FD40-E24C-BD35-4967C97F615A}"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4209880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p:cNvSpPr>
            <a:spLocks noGrp="1" noChangeArrowheads="1"/>
          </p:cNvSpPr>
          <p:nvPr>
            <p:ph type="body" idx="1"/>
          </p:nvPr>
        </p:nvSpPr>
        <p:spPr>
          <a:xfrm>
            <a:off x="457200" y="1700213"/>
            <a:ext cx="8229600" cy="4681537"/>
          </a:xfrm>
        </p:spPr>
        <p:txBody>
          <a:bodyPr>
            <a:normAutofit lnSpcReduction="10000"/>
          </a:bodyPr>
          <a:lstStyle/>
          <a:p>
            <a:pPr eaLnBrk="1" hangingPunct="1">
              <a:lnSpc>
                <a:spcPct val="80000"/>
              </a:lnSpc>
              <a:buFont typeface="Wingdings" charset="0"/>
              <a:buNone/>
            </a:pPr>
            <a:r>
              <a:rPr lang="ru-RU" sz="2000">
                <a:latin typeface="Arial" charset="0"/>
                <a:cs typeface="Arial" charset="0"/>
                <a:hlinkClick r:id="rId2"/>
              </a:rPr>
              <a:t>http://www.loc.gov/standards/valuelist/rdamedia.html</a:t>
            </a:r>
            <a:r>
              <a:rPr lang="ru-RU" sz="2000">
                <a:latin typeface="Arial" charset="0"/>
                <a:cs typeface="Arial" charset="0"/>
              </a:rPr>
              <a:t> </a:t>
            </a:r>
            <a:endParaRPr lang="ka-GE" sz="2000">
              <a:latin typeface="Arial" charset="0"/>
              <a:cs typeface="Arial" charset="0"/>
            </a:endParaRPr>
          </a:p>
          <a:p>
            <a:pPr eaLnBrk="1" hangingPunct="1">
              <a:lnSpc>
                <a:spcPct val="80000"/>
              </a:lnSpc>
              <a:buFont typeface="Wingdings" charset="0"/>
              <a:buNone/>
            </a:pPr>
            <a:endParaRPr lang="ka-GE" sz="2000">
              <a:latin typeface="Arial" charset="0"/>
              <a:cs typeface="Arial" charset="0"/>
            </a:endParaRPr>
          </a:p>
          <a:p>
            <a:pPr eaLnBrk="1" hangingPunct="1">
              <a:lnSpc>
                <a:spcPct val="80000"/>
              </a:lnSpc>
            </a:pPr>
            <a:r>
              <a:rPr lang="ka-GE" sz="2000">
                <a:latin typeface="Arial" charset="0"/>
                <a:cs typeface="Arial" charset="0"/>
              </a:rPr>
              <a:t>მოცემულია მედიის ტიპის აღმნიშვნელი ტერმინები და ერთნიშნა კოდები. მედიის ტიპის ჩაწერა ხდება </a:t>
            </a:r>
            <a:r>
              <a:rPr lang="ru-RU" sz="2000">
                <a:latin typeface="Arial" charset="0"/>
                <a:cs typeface="Arial" charset="0"/>
              </a:rPr>
              <a:t>MARC </a:t>
            </a:r>
            <a:r>
              <a:rPr lang="ka-GE" sz="2000">
                <a:latin typeface="Arial" charset="0"/>
                <a:cs typeface="Arial" charset="0"/>
              </a:rPr>
              <a:t>ბიბლიოგრაფიულ და საფონდო ჩანაწერებში სიტყვიერად და /ან ერთნიშნა კოდით ველში </a:t>
            </a:r>
            <a:r>
              <a:rPr lang="ru-RU" sz="2000" b="1">
                <a:latin typeface="Arial" charset="0"/>
                <a:cs typeface="Arial" charset="0"/>
              </a:rPr>
              <a:t>337 (Media Type)</a:t>
            </a:r>
            <a:r>
              <a:rPr lang="ru-RU" sz="2000">
                <a:latin typeface="Arial" charset="0"/>
                <a:cs typeface="Arial" charset="0"/>
              </a:rPr>
              <a:t>. </a:t>
            </a:r>
            <a:endParaRPr lang="ka-GE" sz="2000">
              <a:latin typeface="Arial" charset="0"/>
              <a:cs typeface="Arial" charset="0"/>
            </a:endParaRP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მედიის ტიპის ჩაწერა ასევე შეიძლება </a:t>
            </a:r>
            <a:r>
              <a:rPr lang="ru-RU" sz="2000" b="1">
                <a:latin typeface="Arial" charset="0"/>
                <a:cs typeface="Arial" charset="0"/>
              </a:rPr>
              <a:t>007</a:t>
            </a:r>
            <a:r>
              <a:rPr lang="ka-GE" sz="2000" b="1">
                <a:latin typeface="Arial" charset="0"/>
                <a:cs typeface="Arial" charset="0"/>
              </a:rPr>
              <a:t> ველის </a:t>
            </a:r>
            <a:r>
              <a:rPr lang="ru-RU" sz="2000" b="1">
                <a:latin typeface="Arial" charset="0"/>
                <a:cs typeface="Arial" charset="0"/>
              </a:rPr>
              <a:t>00</a:t>
            </a:r>
            <a:r>
              <a:rPr lang="ka-GE" sz="2000" b="1">
                <a:latin typeface="Arial" charset="0"/>
                <a:cs typeface="Arial" charset="0"/>
              </a:rPr>
              <a:t> პოზიციაში</a:t>
            </a:r>
            <a:r>
              <a:rPr lang="ru-RU" sz="2000" b="1">
                <a:latin typeface="Arial" charset="0"/>
                <a:cs typeface="Arial" charset="0"/>
              </a:rPr>
              <a:t> (Category of material</a:t>
            </a:r>
            <a:r>
              <a:rPr lang="ru-RU" sz="2000">
                <a:latin typeface="Arial" charset="0"/>
                <a:cs typeface="Arial" charset="0"/>
              </a:rPr>
              <a:t>. </a:t>
            </a:r>
            <a:endParaRPr lang="ka-GE" sz="2000">
              <a:latin typeface="Arial" charset="0"/>
              <a:cs typeface="Arial" charset="0"/>
            </a:endParaRP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შესაბამისად, ცხრილებში განთავსებულია ერთნიშნა კოდი და ტერმინი </a:t>
            </a:r>
            <a:r>
              <a:rPr lang="ru-RU" sz="2000">
                <a:latin typeface="Arial" charset="0"/>
                <a:cs typeface="Arial" charset="0"/>
              </a:rPr>
              <a:t>33</a:t>
            </a:r>
            <a:r>
              <a:rPr lang="ka-GE" sz="2000">
                <a:latin typeface="Arial" charset="0"/>
                <a:cs typeface="Arial" charset="0"/>
              </a:rPr>
              <a:t>7 ველის </a:t>
            </a:r>
            <a:r>
              <a:rPr lang="ru-RU" sz="2000">
                <a:latin typeface="Arial" charset="0"/>
                <a:cs typeface="Arial" charset="0"/>
              </a:rPr>
              <a:t> $b </a:t>
            </a:r>
            <a:r>
              <a:rPr lang="ka-GE" sz="2000">
                <a:latin typeface="Arial" charset="0"/>
                <a:cs typeface="Arial" charset="0"/>
              </a:rPr>
              <a:t>და </a:t>
            </a:r>
            <a:r>
              <a:rPr lang="ru-RU" sz="2000">
                <a:latin typeface="Arial" charset="0"/>
                <a:cs typeface="Arial" charset="0"/>
              </a:rPr>
              <a:t>$a</a:t>
            </a:r>
            <a:r>
              <a:rPr lang="ka-GE" sz="2000">
                <a:latin typeface="Arial" charset="0"/>
                <a:cs typeface="Arial" charset="0"/>
              </a:rPr>
              <a:t> ქვეველებში ჩასაწერად და  გასწვრივ მოცემულია ასევე შესაბამისი კოდი 007 ველის 00</a:t>
            </a:r>
            <a:r>
              <a:rPr lang="ru-RU" sz="2000">
                <a:latin typeface="Arial" charset="0"/>
                <a:cs typeface="Arial" charset="0"/>
              </a:rPr>
              <a:t> </a:t>
            </a:r>
            <a:r>
              <a:rPr lang="ka-GE" sz="2000">
                <a:latin typeface="Arial" charset="0"/>
                <a:cs typeface="Arial" charset="0"/>
              </a:rPr>
              <a:t>პოზიციაში ჩასაწერად</a:t>
            </a:r>
          </a:p>
          <a:p>
            <a:pPr eaLnBrk="1" hangingPunct="1">
              <a:lnSpc>
                <a:spcPct val="80000"/>
              </a:lnSpc>
            </a:pPr>
            <a:endParaRPr lang="ka-GE" sz="2000">
              <a:latin typeface="Arial" charset="0"/>
              <a:cs typeface="Arial" charset="0"/>
            </a:endParaRPr>
          </a:p>
          <a:p>
            <a:pPr eaLnBrk="1" hangingPunct="1">
              <a:lnSpc>
                <a:spcPct val="80000"/>
              </a:lnSpc>
            </a:pPr>
            <a:r>
              <a:rPr lang="ru-RU" sz="2000">
                <a:latin typeface="Arial" charset="0"/>
                <a:cs typeface="Arial" charset="0"/>
              </a:rPr>
              <a:t>337</a:t>
            </a:r>
            <a:r>
              <a:rPr lang="ka-GE" sz="2000">
                <a:latin typeface="Arial" charset="0"/>
                <a:cs typeface="Arial" charset="0"/>
              </a:rPr>
              <a:t> ველის </a:t>
            </a:r>
            <a:r>
              <a:rPr lang="ru-RU" sz="2000">
                <a:latin typeface="Arial" charset="0"/>
                <a:cs typeface="Arial" charset="0"/>
              </a:rPr>
              <a:t> $2 </a:t>
            </a:r>
            <a:r>
              <a:rPr lang="ka-GE" sz="2000">
                <a:latin typeface="Arial" charset="0"/>
                <a:cs typeface="Arial" charset="0"/>
              </a:rPr>
              <a:t>ქვეველში წყაროს აღმნიშვნელი კოდი იქნება </a:t>
            </a:r>
            <a:r>
              <a:rPr lang="ru-RU" sz="2000" b="1">
                <a:latin typeface="Arial" charset="0"/>
                <a:cs typeface="Arial" charset="0"/>
              </a:rPr>
              <a:t>rdamedia</a:t>
            </a:r>
            <a:r>
              <a:rPr lang="ru-RU" sz="2000">
                <a:latin typeface="Arial" charset="0"/>
                <a:cs typeface="Arial" charset="0"/>
              </a:rPr>
              <a:t>.</a:t>
            </a:r>
            <a:endParaRPr lang="ka-GE" sz="2000">
              <a:latin typeface="Arial" charset="0"/>
              <a:cs typeface="Arial" charset="0"/>
            </a:endParaRPr>
          </a:p>
          <a:p>
            <a:pPr eaLnBrk="1" hangingPunct="1">
              <a:lnSpc>
                <a:spcPct val="80000"/>
              </a:lnSpc>
              <a:buFont typeface="Wingdings" charset="0"/>
              <a:buNone/>
            </a:pPr>
            <a:endParaRPr lang="ru-RU" sz="2000">
              <a:latin typeface="Arial" charset="0"/>
              <a:cs typeface="Arial" charset="0"/>
            </a:endParaRPr>
          </a:p>
        </p:txBody>
      </p:sp>
      <p:sp>
        <p:nvSpPr>
          <p:cNvPr id="115715" name="Rectangle 2"/>
          <p:cNvSpPr>
            <a:spLocks noGrp="1" noChangeArrowheads="1"/>
          </p:cNvSpPr>
          <p:nvPr>
            <p:ph type="title"/>
          </p:nvPr>
        </p:nvSpPr>
        <p:spPr>
          <a:xfrm>
            <a:off x="457200" y="457200"/>
            <a:ext cx="8229600" cy="1027113"/>
          </a:xfrm>
        </p:spPr>
        <p:txBody>
          <a:bodyPr>
            <a:normAutofit fontScale="90000"/>
          </a:bodyPr>
          <a:lstStyle/>
          <a:p>
            <a:pPr eaLnBrk="1" hangingPunct="1"/>
            <a:r>
              <a:rPr lang="ru-RU" sz="3200" b="1">
                <a:latin typeface="Arial" charset="0"/>
                <a:cs typeface="Arial" charset="0"/>
              </a:rPr>
              <a:t>RDA</a:t>
            </a:r>
            <a:r>
              <a:rPr lang="ka-GE" sz="3200" b="1">
                <a:latin typeface="Arial" charset="0"/>
                <a:cs typeface="Arial" charset="0"/>
              </a:rPr>
              <a:t> მედიის ტიპის აღმნიშვნელი ტერმინები  და კოდები </a:t>
            </a:r>
            <a:endParaRPr lang="ar-sa" sz="3200">
              <a:latin typeface="Arial" charset="0"/>
              <a:cs typeface="Arial" charset="0"/>
            </a:endParaRPr>
          </a:p>
        </p:txBody>
      </p:sp>
      <p:sp>
        <p:nvSpPr>
          <p:cNvPr id="2" name="Date Placeholder 1"/>
          <p:cNvSpPr>
            <a:spLocks noGrp="1"/>
          </p:cNvSpPr>
          <p:nvPr>
            <p:ph type="dt" sz="half" idx="10"/>
          </p:nvPr>
        </p:nvSpPr>
        <p:spPr/>
        <p:txBody>
          <a:bodyPr/>
          <a:lstStyle/>
          <a:p>
            <a:fld id="{C75A5C48-4E49-474B-94C1-ADA9C775FD88}"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57209568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457200" y="620713"/>
            <a:ext cx="8507413" cy="5688012"/>
          </a:xfrm>
        </p:spPr>
        <p:txBody>
          <a:bodyPr/>
          <a:lstStyle/>
          <a:p>
            <a:pPr lvl="1" eaLnBrk="1" hangingPunct="1">
              <a:lnSpc>
                <a:spcPct val="90000"/>
              </a:lnSpc>
              <a:buFont typeface="Wingdings" charset="0"/>
              <a:buNone/>
            </a:pPr>
            <a:endParaRPr lang="ka-GE">
              <a:latin typeface="Arial" charset="0"/>
              <a:cs typeface="Arial" charset="0"/>
            </a:endParaRPr>
          </a:p>
          <a:p>
            <a:pPr eaLnBrk="1" hangingPunct="1">
              <a:lnSpc>
                <a:spcPct val="90000"/>
              </a:lnSpc>
            </a:pPr>
            <a:r>
              <a:rPr lang="ka-GE" sz="2800">
                <a:latin typeface="Arial" charset="0"/>
                <a:cs typeface="Arial" charset="0"/>
              </a:rPr>
              <a:t>RDA კატალოგიზაციის სტანდარტი (როგორც AACR2)</a:t>
            </a:r>
          </a:p>
          <a:p>
            <a:pPr lvl="1" eaLnBrk="1" hangingPunct="1">
              <a:lnSpc>
                <a:spcPct val="90000"/>
              </a:lnSpc>
            </a:pPr>
            <a:r>
              <a:rPr lang="ka-GE">
                <a:latin typeface="Arial" charset="0"/>
                <a:cs typeface="Arial" charset="0"/>
              </a:rPr>
              <a:t>რა ინფორმაცია იწერება და როგორ. </a:t>
            </a:r>
          </a:p>
          <a:p>
            <a:pPr lvl="1" eaLnBrk="1" hangingPunct="1">
              <a:lnSpc>
                <a:spcPct val="90000"/>
              </a:lnSpc>
            </a:pPr>
            <a:endParaRPr lang="ka-GE">
              <a:latin typeface="Arial" charset="0"/>
              <a:cs typeface="Arial" charset="0"/>
            </a:endParaRPr>
          </a:p>
          <a:p>
            <a:pPr eaLnBrk="1" hangingPunct="1">
              <a:lnSpc>
                <a:spcPct val="90000"/>
              </a:lnSpc>
            </a:pPr>
            <a:r>
              <a:rPr lang="ka-GE" sz="2800">
                <a:latin typeface="Arial" charset="0"/>
                <a:cs typeface="Arial" charset="0"/>
              </a:rPr>
              <a:t>MARC კომუნიკაციის და კოდირების ფორმატი </a:t>
            </a:r>
          </a:p>
          <a:p>
            <a:pPr lvl="1" eaLnBrk="1" hangingPunct="1">
              <a:lnSpc>
                <a:spcPct val="90000"/>
              </a:lnSpc>
            </a:pPr>
            <a:r>
              <a:rPr lang="ka-GE">
                <a:latin typeface="Arial" charset="0"/>
                <a:cs typeface="Arial" charset="0"/>
              </a:rPr>
              <a:t>როგორ უნდა მოხდეს ინფორმაციის კოდირება კომპიუტერისთვის.  </a:t>
            </a:r>
          </a:p>
          <a:p>
            <a:pPr lvl="1" eaLnBrk="1" hangingPunct="1">
              <a:lnSpc>
                <a:spcPct val="90000"/>
              </a:lnSpc>
            </a:pPr>
            <a:endParaRPr lang="ka-GE">
              <a:latin typeface="Arial" charset="0"/>
              <a:cs typeface="Arial" charset="0"/>
            </a:endParaRPr>
          </a:p>
          <a:p>
            <a:pPr algn="ctr" eaLnBrk="1" hangingPunct="1">
              <a:lnSpc>
                <a:spcPct val="90000"/>
              </a:lnSpc>
              <a:buFont typeface="Wingdings" charset="0"/>
              <a:buNone/>
            </a:pPr>
            <a:r>
              <a:rPr lang="ka-GE" sz="2800" b="1">
                <a:latin typeface="Arial" charset="0"/>
                <a:cs typeface="Arial" charset="0"/>
              </a:rPr>
              <a:t>ერთმანეთში არ უნდა აგვერიოს.</a:t>
            </a:r>
          </a:p>
        </p:txBody>
      </p:sp>
      <p:sp>
        <p:nvSpPr>
          <p:cNvPr id="2" name="Date Placeholder 1"/>
          <p:cNvSpPr>
            <a:spLocks noGrp="1"/>
          </p:cNvSpPr>
          <p:nvPr>
            <p:ph type="dt" sz="half" idx="10"/>
          </p:nvPr>
        </p:nvSpPr>
        <p:spPr/>
        <p:txBody>
          <a:bodyPr/>
          <a:lstStyle/>
          <a:p>
            <a:fld id="{AA3635AE-6A89-5844-9602-3B1805A575AE}"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051499532"/>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23">
                                            <p:txEl>
                                              <p:pRg st="1" end="1"/>
                                            </p:txEl>
                                          </p:spTgt>
                                        </p:tgtEl>
                                        <p:attrNameLst>
                                          <p:attrName>style.visibility</p:attrName>
                                        </p:attrNameLst>
                                      </p:cBhvr>
                                      <p:to>
                                        <p:strVal val="visible"/>
                                      </p:to>
                                    </p:set>
                                    <p:animEffect transition="in" filter="fade">
                                      <p:cBhvr>
                                        <p:cTn id="7" dur="20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chemeClr val="bg2"/>
                                      </p:to>
                                    </p:animClr>
                                  </p:subTnLst>
                                </p:cTn>
                              </p:par>
                              <p:par>
                                <p:cTn id="8" presetID="10" presetClass="entr" presetSubtype="0" fill="hold" grpId="0" nodeType="withEffect">
                                  <p:stCondLst>
                                    <p:cond delay="0"/>
                                  </p:stCondLst>
                                  <p:childTnLst>
                                    <p:set>
                                      <p:cBhvr>
                                        <p:cTn id="9" dur="1" fill="hold">
                                          <p:stCondLst>
                                            <p:cond delay="0"/>
                                          </p:stCondLst>
                                        </p:cTn>
                                        <p:tgtEl>
                                          <p:spTgt spid="56323">
                                            <p:txEl>
                                              <p:pRg st="2" end="2"/>
                                            </p:txEl>
                                          </p:spTgt>
                                        </p:tgtEl>
                                        <p:attrNameLst>
                                          <p:attrName>style.visibility</p:attrName>
                                        </p:attrNameLst>
                                      </p:cBhvr>
                                      <p:to>
                                        <p:strVal val="visible"/>
                                      </p:to>
                                    </p:set>
                                    <p:animEffect transition="in" filter="fade">
                                      <p:cBhvr>
                                        <p:cTn id="10" dur="2000"/>
                                        <p:tgtEl>
                                          <p:spTgt spid="56323">
                                            <p:txEl>
                                              <p:pRg st="2" end="2"/>
                                            </p:txEl>
                                          </p:spTgt>
                                        </p:tgtEl>
                                      </p:cBhvr>
                                    </p:animEffect>
                                  </p:childTnLst>
                                  <p:subTnLst>
                                    <p:animClr clrSpc="rgb" dir="cw">
                                      <p:cBhvr override="childStyle">
                                        <p:cTn dur="1" fill="hold" display="0" masterRel="nextClick" afterEffect="1"/>
                                        <p:tgtEl>
                                          <p:spTgt spid="56323">
                                            <p:txEl>
                                              <p:pRg st="2" end="2"/>
                                            </p:txEl>
                                          </p:spTgt>
                                        </p:tgtEl>
                                        <p:attrNameLst>
                                          <p:attrName>ppt_c</p:attrName>
                                        </p:attrNameLst>
                                      </p:cBhvr>
                                      <p:to>
                                        <a:schemeClr val="bg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6323">
                                            <p:txEl>
                                              <p:pRg st="4" end="4"/>
                                            </p:txEl>
                                          </p:spTgt>
                                        </p:tgtEl>
                                        <p:attrNameLst>
                                          <p:attrName>style.visibility</p:attrName>
                                        </p:attrNameLst>
                                      </p:cBhvr>
                                      <p:to>
                                        <p:strVal val="visible"/>
                                      </p:to>
                                    </p:set>
                                    <p:animEffect transition="in" filter="fade">
                                      <p:cBhvr>
                                        <p:cTn id="15" dur="2000"/>
                                        <p:tgtEl>
                                          <p:spTgt spid="56323">
                                            <p:txEl>
                                              <p:pRg st="4" end="4"/>
                                            </p:txEl>
                                          </p:spTgt>
                                        </p:tgtEl>
                                      </p:cBhvr>
                                    </p:animEffect>
                                  </p:childTnLst>
                                  <p:subTnLst>
                                    <p:animClr clrSpc="rgb" dir="cw">
                                      <p:cBhvr override="childStyle">
                                        <p:cTn dur="1" fill="hold" display="0" masterRel="nextClick" afterEffect="1"/>
                                        <p:tgtEl>
                                          <p:spTgt spid="56323">
                                            <p:txEl>
                                              <p:pRg st="4" end="4"/>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56323">
                                            <p:txEl>
                                              <p:pRg st="5" end="5"/>
                                            </p:txEl>
                                          </p:spTgt>
                                        </p:tgtEl>
                                        <p:attrNameLst>
                                          <p:attrName>style.visibility</p:attrName>
                                        </p:attrNameLst>
                                      </p:cBhvr>
                                      <p:to>
                                        <p:strVal val="visible"/>
                                      </p:to>
                                    </p:set>
                                    <p:animEffect transition="in" filter="fade">
                                      <p:cBhvr>
                                        <p:cTn id="18" dur="2000"/>
                                        <p:tgtEl>
                                          <p:spTgt spid="56323">
                                            <p:txEl>
                                              <p:pRg st="5" end="5"/>
                                            </p:txEl>
                                          </p:spTgt>
                                        </p:tgtEl>
                                      </p:cBhvr>
                                    </p:animEffect>
                                  </p:childTnLst>
                                  <p:subTnLst>
                                    <p:animClr clrSpc="rgb" dir="cw">
                                      <p:cBhvr override="childStyle">
                                        <p:cTn dur="1" fill="hold" display="0" masterRel="nextClick" afterEffect="1"/>
                                        <p:tgtEl>
                                          <p:spTgt spid="56323">
                                            <p:txEl>
                                              <p:pRg st="5" end="5"/>
                                            </p:txEl>
                                          </p:spTgt>
                                        </p:tgtEl>
                                        <p:attrNameLst>
                                          <p:attrName>ppt_c</p:attrName>
                                        </p:attrNameLst>
                                      </p:cBhvr>
                                      <p:to>
                                        <a:schemeClr val="bg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6323">
                                            <p:txEl>
                                              <p:pRg st="7" end="7"/>
                                            </p:txEl>
                                          </p:spTgt>
                                        </p:tgtEl>
                                        <p:attrNameLst>
                                          <p:attrName>style.visibility</p:attrName>
                                        </p:attrNameLst>
                                      </p:cBhvr>
                                      <p:to>
                                        <p:strVal val="visible"/>
                                      </p:to>
                                    </p:set>
                                    <p:animEffect transition="in" filter="fade">
                                      <p:cBhvr>
                                        <p:cTn id="23" dur="2000"/>
                                        <p:tgtEl>
                                          <p:spTgt spid="56323">
                                            <p:txEl>
                                              <p:pRg st="7" end="7"/>
                                            </p:txEl>
                                          </p:spTgt>
                                        </p:tgtEl>
                                      </p:cBhvr>
                                    </p:animEffect>
                                  </p:childTnLst>
                                  <p:subTnLst>
                                    <p:animClr clrSpc="rgb" dir="cw">
                                      <p:cBhvr override="childStyle">
                                        <p:cTn dur="1" fill="hold" display="0" masterRel="nextClick" afterEffect="1"/>
                                        <p:tgtEl>
                                          <p:spTgt spid="56323">
                                            <p:txEl>
                                              <p:pRg st="7" end="7"/>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Title 1"/>
          <p:cNvSpPr>
            <a:spLocks noGrp="1"/>
          </p:cNvSpPr>
          <p:nvPr>
            <p:ph type="title" idx="4294967295"/>
          </p:nvPr>
        </p:nvSpPr>
        <p:spPr>
          <a:xfrm>
            <a:off x="457200" y="457200"/>
            <a:ext cx="8229600" cy="668338"/>
          </a:xfrm>
        </p:spPr>
        <p:txBody>
          <a:bodyPr/>
          <a:lstStyle/>
          <a:p>
            <a:pPr eaLnBrk="1" hangingPunct="1"/>
            <a:r>
              <a:rPr lang="ka-GE" sz="3200" b="1">
                <a:latin typeface="Arial" charset="0"/>
                <a:cs typeface="Arial" charset="0"/>
              </a:rPr>
              <a:t>მაგალითები:</a:t>
            </a:r>
            <a:endParaRPr lang="ar-sa" sz="3200" b="1">
              <a:latin typeface="Arial" charset="0"/>
              <a:cs typeface="Arial" charset="0"/>
            </a:endParaRPr>
          </a:p>
        </p:txBody>
      </p:sp>
      <p:sp>
        <p:nvSpPr>
          <p:cNvPr id="262147" name="Content Placeholder 2"/>
          <p:cNvSpPr>
            <a:spLocks noGrp="1"/>
          </p:cNvSpPr>
          <p:nvPr>
            <p:ph idx="4294967295"/>
          </p:nvPr>
        </p:nvSpPr>
        <p:spPr>
          <a:xfrm>
            <a:off x="457200" y="1484313"/>
            <a:ext cx="8578850" cy="4968875"/>
          </a:xfrm>
        </p:spPr>
        <p:txBody>
          <a:bodyPr/>
          <a:lstStyle/>
          <a:p>
            <a:pPr eaLnBrk="1" hangingPunct="1"/>
            <a:r>
              <a:rPr lang="en-US" sz="3000" b="1">
                <a:latin typeface="Arial" charset="0"/>
                <a:cs typeface="Arial" charset="0"/>
              </a:rPr>
              <a:t>337 </a:t>
            </a:r>
            <a:r>
              <a:rPr lang="en-US" sz="2800" b="1">
                <a:latin typeface="Arial" charset="0"/>
                <a:cs typeface="Arial" charset="0"/>
              </a:rPr>
              <a:t>##$a</a:t>
            </a:r>
            <a:r>
              <a:rPr lang="en-US" sz="2800">
                <a:latin typeface="Arial" charset="0"/>
                <a:cs typeface="Arial" charset="0"/>
              </a:rPr>
              <a:t>audio</a:t>
            </a:r>
            <a:r>
              <a:rPr lang="en-US" sz="2800" b="1">
                <a:latin typeface="Arial" charset="0"/>
                <a:cs typeface="Arial" charset="0"/>
              </a:rPr>
              <a:t>$2</a:t>
            </a:r>
            <a:r>
              <a:rPr lang="en-US" sz="2800">
                <a:latin typeface="Arial" charset="0"/>
                <a:cs typeface="Arial" charset="0"/>
              </a:rPr>
              <a:t>rdamedia</a:t>
            </a:r>
            <a:endParaRPr lang="en-US" sz="3000">
              <a:latin typeface="Arial" charset="0"/>
              <a:cs typeface="Arial" charset="0"/>
            </a:endParaRPr>
          </a:p>
          <a:p>
            <a:pPr eaLnBrk="1" hangingPunct="1"/>
            <a:endParaRPr lang="ru-RU" sz="3000">
              <a:latin typeface="Arial" charset="0"/>
              <a:cs typeface="Arial" charset="0"/>
            </a:endParaRPr>
          </a:p>
          <a:p>
            <a:pPr eaLnBrk="1" hangingPunct="1"/>
            <a:r>
              <a:rPr lang="en-US" sz="2800" b="1">
                <a:latin typeface="Arial" charset="0"/>
                <a:cs typeface="Arial" charset="0"/>
              </a:rPr>
              <a:t>337##$a</a:t>
            </a:r>
            <a:r>
              <a:rPr lang="en-US" sz="2800">
                <a:latin typeface="Arial" charset="0"/>
                <a:cs typeface="Arial" charset="0"/>
              </a:rPr>
              <a:t>video</a:t>
            </a:r>
            <a:r>
              <a:rPr lang="en-US" sz="2800" b="1">
                <a:latin typeface="Arial" charset="0"/>
                <a:cs typeface="Arial" charset="0"/>
              </a:rPr>
              <a:t>$b</a:t>
            </a:r>
            <a:r>
              <a:rPr lang="en-US" sz="2800">
                <a:latin typeface="Arial" charset="0"/>
                <a:cs typeface="Arial" charset="0"/>
              </a:rPr>
              <a:t>v</a:t>
            </a:r>
            <a:r>
              <a:rPr lang="en-US" sz="2800" b="1">
                <a:latin typeface="Arial" charset="0"/>
                <a:cs typeface="Arial" charset="0"/>
              </a:rPr>
              <a:t>$2</a:t>
            </a:r>
            <a:r>
              <a:rPr lang="en-US" sz="2800">
                <a:latin typeface="Arial" charset="0"/>
                <a:cs typeface="Arial" charset="0"/>
              </a:rPr>
              <a:t>rdamedia</a:t>
            </a:r>
          </a:p>
          <a:p>
            <a:pPr eaLnBrk="1" hangingPunct="1"/>
            <a:endParaRPr lang="en-US" sz="3000">
              <a:latin typeface="Arial" charset="0"/>
              <a:cs typeface="Arial" charset="0"/>
            </a:endParaRPr>
          </a:p>
          <a:p>
            <a:pPr eaLnBrk="1" hangingPunct="1"/>
            <a:r>
              <a:rPr lang="en-US" sz="3000" b="1">
                <a:latin typeface="Arial" charset="0"/>
                <a:cs typeface="Arial" charset="0"/>
              </a:rPr>
              <a:t>337 </a:t>
            </a:r>
            <a:r>
              <a:rPr lang="en-US" sz="2800" b="1">
                <a:latin typeface="Arial" charset="0"/>
                <a:cs typeface="Arial" charset="0"/>
              </a:rPr>
              <a:t>##$b</a:t>
            </a:r>
            <a:r>
              <a:rPr lang="en-US" sz="2800">
                <a:latin typeface="Arial" charset="0"/>
                <a:cs typeface="Arial" charset="0"/>
              </a:rPr>
              <a:t>s</a:t>
            </a:r>
            <a:r>
              <a:rPr lang="en-US" sz="2800" b="1">
                <a:latin typeface="Arial" charset="0"/>
                <a:cs typeface="Arial" charset="0"/>
              </a:rPr>
              <a:t>$2</a:t>
            </a:r>
            <a:r>
              <a:rPr lang="en-US" sz="2800">
                <a:latin typeface="Arial" charset="0"/>
                <a:cs typeface="Arial" charset="0"/>
              </a:rPr>
              <a:t>rdamedia</a:t>
            </a:r>
            <a:endParaRPr lang="en-US" sz="3000">
              <a:latin typeface="Arial" charset="0"/>
              <a:cs typeface="Arial" charset="0"/>
            </a:endParaRPr>
          </a:p>
          <a:p>
            <a:pPr eaLnBrk="1" hangingPunct="1"/>
            <a:endParaRPr lang="en-US" sz="3000">
              <a:latin typeface="Arial" charset="0"/>
              <a:cs typeface="Arial" charset="0"/>
            </a:endParaRPr>
          </a:p>
          <a:p>
            <a:pPr eaLnBrk="1" hangingPunct="1"/>
            <a:r>
              <a:rPr lang="en-US" sz="3000" b="1">
                <a:latin typeface="Arial" charset="0"/>
                <a:cs typeface="Arial" charset="0"/>
              </a:rPr>
              <a:t>337 </a:t>
            </a:r>
            <a:r>
              <a:rPr lang="en-US" sz="2800" b="1">
                <a:latin typeface="Arial" charset="0"/>
                <a:cs typeface="Arial" charset="0"/>
              </a:rPr>
              <a:t>##$b</a:t>
            </a:r>
            <a:r>
              <a:rPr lang="en-US" sz="2800">
                <a:latin typeface="Arial" charset="0"/>
                <a:cs typeface="Arial" charset="0"/>
              </a:rPr>
              <a:t>n</a:t>
            </a:r>
            <a:r>
              <a:rPr lang="en-US" sz="2800" b="1">
                <a:latin typeface="Arial" charset="0"/>
                <a:cs typeface="Arial" charset="0"/>
              </a:rPr>
              <a:t>$2</a:t>
            </a:r>
            <a:r>
              <a:rPr lang="en-US" sz="2800">
                <a:latin typeface="Arial" charset="0"/>
                <a:cs typeface="Arial" charset="0"/>
              </a:rPr>
              <a:t>rdamedia</a:t>
            </a:r>
            <a:endParaRPr lang="ar-sa" sz="3000">
              <a:latin typeface="Arial" charset="0"/>
              <a:cs typeface="Arial" charset="0"/>
            </a:endParaRPr>
          </a:p>
        </p:txBody>
      </p:sp>
      <p:sp>
        <p:nvSpPr>
          <p:cNvPr id="2" name="Date Placeholder 1"/>
          <p:cNvSpPr>
            <a:spLocks noGrp="1"/>
          </p:cNvSpPr>
          <p:nvPr>
            <p:ph type="dt" sz="half" idx="10"/>
          </p:nvPr>
        </p:nvSpPr>
        <p:spPr/>
        <p:txBody>
          <a:bodyPr/>
          <a:lstStyle/>
          <a:p>
            <a:fld id="{8F95DBD2-62BC-0149-AB8F-0737DFF740CE}"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01263571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557338"/>
            <a:ext cx="7632700" cy="474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763" name="Rectangle 2"/>
          <p:cNvSpPr>
            <a:spLocks noGrp="1" noChangeArrowheads="1"/>
          </p:cNvSpPr>
          <p:nvPr>
            <p:ph type="title"/>
          </p:nvPr>
        </p:nvSpPr>
        <p:spPr>
          <a:xfrm>
            <a:off x="457200" y="457200"/>
            <a:ext cx="8229600" cy="811213"/>
          </a:xfrm>
        </p:spPr>
        <p:txBody>
          <a:bodyPr>
            <a:normAutofit fontScale="90000"/>
          </a:bodyPr>
          <a:lstStyle/>
          <a:p>
            <a:pPr eaLnBrk="1" hangingPunct="1"/>
            <a:r>
              <a:rPr lang="ka-GE" sz="3200" b="1">
                <a:latin typeface="Arial" charset="0"/>
                <a:cs typeface="Arial" charset="0"/>
              </a:rPr>
              <a:t>მედიის ტიპის აღმნიშვნელი ტერმინები  და კოდები</a:t>
            </a:r>
            <a:endParaRPr lang="ar-sa" sz="3200">
              <a:latin typeface="Arial" charset="0"/>
              <a:cs typeface="Arial" charset="0"/>
            </a:endParaRPr>
          </a:p>
        </p:txBody>
      </p:sp>
      <p:sp>
        <p:nvSpPr>
          <p:cNvPr id="2" name="Date Placeholder 1"/>
          <p:cNvSpPr>
            <a:spLocks noGrp="1"/>
          </p:cNvSpPr>
          <p:nvPr>
            <p:ph type="dt" sz="half" idx="10"/>
          </p:nvPr>
        </p:nvSpPr>
        <p:spPr/>
        <p:txBody>
          <a:bodyPr/>
          <a:lstStyle/>
          <a:p>
            <a:fld id="{9AAA1FE0-99B2-8444-B0A2-2AE75572DA00}"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59179202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457200" y="457200"/>
            <a:ext cx="8229600" cy="668338"/>
          </a:xfrm>
        </p:spPr>
        <p:txBody>
          <a:bodyPr/>
          <a:lstStyle/>
          <a:p>
            <a:pPr eaLnBrk="1" hangingPunct="1"/>
            <a:r>
              <a:rPr lang="ka-GE" sz="3200" i="1">
                <a:latin typeface="Arial" charset="0"/>
                <a:cs typeface="Arial" charset="0"/>
              </a:rPr>
              <a:t>ველი 338 - მატარებლის ტიპი</a:t>
            </a:r>
            <a:endParaRPr lang="ar-sa" sz="3200">
              <a:latin typeface="Arial" charset="0"/>
              <a:cs typeface="Arial" charset="0"/>
            </a:endParaRPr>
          </a:p>
        </p:txBody>
      </p:sp>
      <p:sp>
        <p:nvSpPr>
          <p:cNvPr id="118787" name="Rectangle 3"/>
          <p:cNvSpPr>
            <a:spLocks noGrp="1" noChangeArrowheads="1"/>
          </p:cNvSpPr>
          <p:nvPr>
            <p:ph type="body" idx="1"/>
          </p:nvPr>
        </p:nvSpPr>
        <p:spPr>
          <a:xfrm>
            <a:off x="457200" y="1484313"/>
            <a:ext cx="8229600" cy="4752975"/>
          </a:xfrm>
        </p:spPr>
        <p:txBody>
          <a:bodyPr/>
          <a:lstStyle/>
          <a:p>
            <a:pPr eaLnBrk="1" hangingPunct="1">
              <a:lnSpc>
                <a:spcPct val="80000"/>
              </a:lnSpc>
            </a:pPr>
            <a:r>
              <a:rPr lang="ka-GE" sz="2000">
                <a:latin typeface="Arial" charset="0"/>
                <a:cs typeface="Arial" charset="0"/>
              </a:rPr>
              <a:t>მატარებლის ტიპიც არის აღწერილობის ელემენტი მანიფესტაციის/ეგზემპლარის დონეზე, რომელიც უფრო ზუსტია ვიდრე მედიის ტიპი.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აღწერს იმ ფიზიკურ მატარებელს/ კონტეინერს რომელზეც განთავსებულია რესურსის კონტენტი ან რომლის საშუალებითაც ხდება რესურსის კონტენტის მოწოდება.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ეს ელემენტი აღწერს რესურსის შენახვისა და განთავსების საშუალებას და მედიის ტიპთან ერთად მასთან კონტექსტში აღიწერება. მაგალითად ვიდეოსთვის მატარებლის ტიპი შეიძლება იყოს ვიდეოკასეტა, ვიდეო დისკი, წიგნისთვის არის ტომი.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მატარებლის ტიპის ჩაწერა ხდება ველში 338, რომელშიც შეიძლება ჩაიწეროს მატარებლის ტიპის აღმნიშვნელი ტერმინი ან კოდი. </a:t>
            </a:r>
            <a:endParaRPr lang="ru-RU" sz="2000">
              <a:latin typeface="Arial" charset="0"/>
              <a:cs typeface="Arial" charset="0"/>
            </a:endParaRPr>
          </a:p>
        </p:txBody>
      </p:sp>
      <p:sp>
        <p:nvSpPr>
          <p:cNvPr id="2" name="Date Placeholder 1"/>
          <p:cNvSpPr>
            <a:spLocks noGrp="1"/>
          </p:cNvSpPr>
          <p:nvPr>
            <p:ph type="dt" sz="half" idx="10"/>
          </p:nvPr>
        </p:nvSpPr>
        <p:spPr/>
        <p:txBody>
          <a:bodyPr/>
          <a:lstStyle/>
          <a:p>
            <a:fld id="{229EE2C0-7D7B-9448-BA77-C129F0D20472}"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55599193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457200" y="1628775"/>
            <a:ext cx="8229600" cy="4824413"/>
          </a:xfrm>
        </p:spPr>
        <p:txBody>
          <a:bodyPr/>
          <a:lstStyle/>
          <a:p>
            <a:pPr marL="0" indent="0" eaLnBrk="1" hangingPunct="1">
              <a:lnSpc>
                <a:spcPct val="80000"/>
              </a:lnSpc>
              <a:buFont typeface="Wingdings" charset="0"/>
              <a:buNone/>
            </a:pPr>
            <a:r>
              <a:rPr lang="ka-GE" sz="2000">
                <a:latin typeface="Arial" charset="0"/>
                <a:cs typeface="Arial" charset="0"/>
                <a:hlinkClick r:id="rId2"/>
              </a:rPr>
              <a:t>http://www.loc.gov/standards/valuelist/rdacarrier.html</a:t>
            </a:r>
            <a:r>
              <a:rPr lang="ka-GE" sz="2000">
                <a:latin typeface="Arial" charset="0"/>
                <a:cs typeface="Arial" charset="0"/>
              </a:rPr>
              <a:t> </a:t>
            </a:r>
          </a:p>
          <a:p>
            <a:pPr marL="0" indent="0" eaLnBrk="1" hangingPunct="1">
              <a:lnSpc>
                <a:spcPct val="80000"/>
              </a:lnSpc>
            </a:pPr>
            <a:endParaRPr lang="ka-GE" sz="2000">
              <a:latin typeface="Arial" charset="0"/>
              <a:cs typeface="Arial" charset="0"/>
            </a:endParaRPr>
          </a:p>
          <a:p>
            <a:pPr marL="0" indent="0" eaLnBrk="1" hangingPunct="1">
              <a:lnSpc>
                <a:spcPct val="80000"/>
              </a:lnSpc>
            </a:pPr>
            <a:r>
              <a:rPr lang="ka-GE" sz="2000">
                <a:latin typeface="Arial" charset="0"/>
                <a:cs typeface="Arial" charset="0"/>
              </a:rPr>
              <a:t>მოცემულია მატარებლის ტიპის აღმნიშვნელი ტერმინი და შესატყვისი ორნიშნა კოდი. ეს მონაცემები იწერება  MARC ბიბლიოგრაფიულ და საფონდო ჩანაწერებში სიტყვიერად და /ან კოდით  </a:t>
            </a:r>
            <a:r>
              <a:rPr lang="ka-GE" sz="2000" b="1">
                <a:latin typeface="Arial" charset="0"/>
                <a:cs typeface="Arial" charset="0"/>
              </a:rPr>
              <a:t>338 ველში (Carrier Type)</a:t>
            </a:r>
            <a:r>
              <a:rPr lang="ka-GE" sz="2000">
                <a:latin typeface="Arial" charset="0"/>
                <a:cs typeface="Arial" charset="0"/>
              </a:rPr>
              <a:t>. </a:t>
            </a:r>
          </a:p>
          <a:p>
            <a:pPr marL="0" indent="0" eaLnBrk="1" hangingPunct="1">
              <a:lnSpc>
                <a:spcPct val="80000"/>
              </a:lnSpc>
              <a:buFont typeface="Wingdings" charset="0"/>
              <a:buNone/>
            </a:pPr>
            <a:endParaRPr lang="ka-GE" sz="2000">
              <a:latin typeface="Arial" charset="0"/>
              <a:cs typeface="Arial" charset="0"/>
            </a:endParaRPr>
          </a:p>
          <a:p>
            <a:pPr marL="0" indent="0" eaLnBrk="1" hangingPunct="1">
              <a:lnSpc>
                <a:spcPct val="80000"/>
              </a:lnSpc>
            </a:pPr>
            <a:r>
              <a:rPr lang="ka-GE" sz="2000">
                <a:latin typeface="Arial" charset="0"/>
                <a:cs typeface="Arial" charset="0"/>
              </a:rPr>
              <a:t>მათი ჩაწერა ასევე შეიძლება ერთნიშნა კოდით </a:t>
            </a:r>
            <a:r>
              <a:rPr lang="ka-GE" sz="2000" b="1">
                <a:latin typeface="Arial" charset="0"/>
                <a:cs typeface="Arial" charset="0"/>
              </a:rPr>
              <a:t>007 ველის  01 პოზიციაში  (Specific material designation)</a:t>
            </a:r>
            <a:r>
              <a:rPr lang="ka-GE" sz="2000">
                <a:latin typeface="Arial" charset="0"/>
                <a:cs typeface="Arial" charset="0"/>
              </a:rPr>
              <a:t> </a:t>
            </a:r>
          </a:p>
          <a:p>
            <a:pPr marL="0" indent="0" eaLnBrk="1" hangingPunct="1">
              <a:lnSpc>
                <a:spcPct val="80000"/>
              </a:lnSpc>
            </a:pPr>
            <a:endParaRPr lang="ka-GE" sz="2000">
              <a:latin typeface="Arial" charset="0"/>
              <a:cs typeface="Arial" charset="0"/>
            </a:endParaRPr>
          </a:p>
          <a:p>
            <a:pPr marL="0" indent="0" eaLnBrk="1" hangingPunct="1">
              <a:lnSpc>
                <a:spcPct val="80000"/>
              </a:lnSpc>
            </a:pPr>
            <a:r>
              <a:rPr lang="ka-GE" sz="2000">
                <a:latin typeface="Arial" charset="0"/>
                <a:cs typeface="Arial" charset="0"/>
              </a:rPr>
              <a:t>შესაბამისად, ცხრილებში განთავსებულია ერთნიშნა კოდი და ტერმინი 338 ველის  $b და $a ქვეველებში ჩასაწერად და  გასწვრივ მოცემულია ასევე შესაბამისი კოდი 007 ველის 01 პოზიციაში ჩასაწერად</a:t>
            </a:r>
          </a:p>
          <a:p>
            <a:pPr marL="0" indent="0" eaLnBrk="1" hangingPunct="1">
              <a:lnSpc>
                <a:spcPct val="80000"/>
              </a:lnSpc>
            </a:pPr>
            <a:endParaRPr lang="ka-GE" sz="2000">
              <a:latin typeface="Arial" charset="0"/>
              <a:cs typeface="Arial" charset="0"/>
            </a:endParaRPr>
          </a:p>
          <a:p>
            <a:pPr marL="0" indent="0" eaLnBrk="1" hangingPunct="1">
              <a:lnSpc>
                <a:spcPct val="80000"/>
              </a:lnSpc>
            </a:pPr>
            <a:r>
              <a:rPr lang="ka-GE" sz="2000">
                <a:latin typeface="Arial" charset="0"/>
                <a:cs typeface="Arial" charset="0"/>
              </a:rPr>
              <a:t>338 ველის  $2 ქვეველში წყაროს აღმნიშვნელი კოდი იქნება  </a:t>
            </a:r>
            <a:r>
              <a:rPr lang="ka-GE" sz="2000" b="1">
                <a:latin typeface="Arial" charset="0"/>
                <a:cs typeface="Arial" charset="0"/>
              </a:rPr>
              <a:t>rdacarrier</a:t>
            </a:r>
            <a:r>
              <a:rPr lang="ka-GE" sz="2000">
                <a:latin typeface="Arial" charset="0"/>
                <a:cs typeface="Arial" charset="0"/>
              </a:rPr>
              <a:t>.</a:t>
            </a:r>
          </a:p>
        </p:txBody>
      </p:sp>
      <p:sp>
        <p:nvSpPr>
          <p:cNvPr id="119811" name="Rectangle 2"/>
          <p:cNvSpPr>
            <a:spLocks noGrp="1" noChangeArrowheads="1"/>
          </p:cNvSpPr>
          <p:nvPr>
            <p:ph type="title"/>
          </p:nvPr>
        </p:nvSpPr>
        <p:spPr>
          <a:xfrm>
            <a:off x="457200" y="457200"/>
            <a:ext cx="8229600" cy="1027113"/>
          </a:xfrm>
        </p:spPr>
        <p:txBody>
          <a:bodyPr>
            <a:normAutofit fontScale="90000"/>
          </a:bodyPr>
          <a:lstStyle/>
          <a:p>
            <a:pPr eaLnBrk="1" hangingPunct="1"/>
            <a:r>
              <a:rPr lang="ka-GE" sz="3200" b="1">
                <a:latin typeface="Arial" charset="0"/>
                <a:cs typeface="Arial" charset="0"/>
              </a:rPr>
              <a:t>RDA მატარებლის ტიპის აღმნიშვნელი ტერმინები  და კოდები   </a:t>
            </a:r>
            <a:endParaRPr lang="ka-GE" sz="3200">
              <a:latin typeface="Arial" charset="0"/>
              <a:cs typeface="Arial" charset="0"/>
            </a:endParaRPr>
          </a:p>
        </p:txBody>
      </p:sp>
      <p:sp>
        <p:nvSpPr>
          <p:cNvPr id="2" name="Date Placeholder 1"/>
          <p:cNvSpPr>
            <a:spLocks noGrp="1"/>
          </p:cNvSpPr>
          <p:nvPr>
            <p:ph type="dt" sz="half" idx="10"/>
          </p:nvPr>
        </p:nvSpPr>
        <p:spPr/>
        <p:txBody>
          <a:bodyPr/>
          <a:lstStyle/>
          <a:p>
            <a:fld id="{FE33F6FE-BE57-7242-9BD1-9313C51A86C5}"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28935575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a:xfrm>
            <a:off x="457200" y="457200"/>
            <a:ext cx="8229600" cy="668338"/>
          </a:xfrm>
        </p:spPr>
        <p:txBody>
          <a:bodyPr/>
          <a:lstStyle/>
          <a:p>
            <a:pPr eaLnBrk="1" hangingPunct="1"/>
            <a:r>
              <a:rPr lang="ka-GE" sz="3200" b="1">
                <a:latin typeface="Arial" charset="0"/>
                <a:cs typeface="Arial" charset="0"/>
              </a:rPr>
              <a:t>მაგალითები:</a:t>
            </a:r>
            <a:endParaRPr lang="ar-sa" sz="3200" b="1">
              <a:latin typeface="Arial" charset="0"/>
              <a:cs typeface="Arial" charset="0"/>
            </a:endParaRPr>
          </a:p>
        </p:txBody>
      </p:sp>
      <p:sp>
        <p:nvSpPr>
          <p:cNvPr id="120835" name="Content Placeholder 2"/>
          <p:cNvSpPr>
            <a:spLocks noGrp="1"/>
          </p:cNvSpPr>
          <p:nvPr>
            <p:ph idx="1"/>
          </p:nvPr>
        </p:nvSpPr>
        <p:spPr>
          <a:xfrm>
            <a:off x="457200" y="1484313"/>
            <a:ext cx="8578850" cy="4968875"/>
          </a:xfrm>
        </p:spPr>
        <p:txBody>
          <a:bodyPr/>
          <a:lstStyle/>
          <a:p>
            <a:pPr eaLnBrk="1" hangingPunct="1"/>
            <a:r>
              <a:rPr lang="en-US" sz="3000" b="1">
                <a:latin typeface="Arial" charset="0"/>
                <a:cs typeface="Arial" charset="0"/>
              </a:rPr>
              <a:t>338 </a:t>
            </a:r>
            <a:r>
              <a:rPr lang="en-US" sz="2800" b="1">
                <a:latin typeface="Arial" charset="0"/>
                <a:cs typeface="Arial" charset="0"/>
              </a:rPr>
              <a:t>##$a</a:t>
            </a:r>
            <a:r>
              <a:rPr lang="en-US" sz="2800">
                <a:latin typeface="Arial" charset="0"/>
                <a:cs typeface="Arial" charset="0"/>
              </a:rPr>
              <a:t>audio disc</a:t>
            </a:r>
            <a:r>
              <a:rPr lang="en-US" sz="2800" b="1">
                <a:latin typeface="Arial" charset="0"/>
                <a:cs typeface="Arial" charset="0"/>
              </a:rPr>
              <a:t>$2</a:t>
            </a:r>
            <a:r>
              <a:rPr lang="en-US" sz="2800">
                <a:latin typeface="Arial" charset="0"/>
                <a:cs typeface="Arial" charset="0"/>
              </a:rPr>
              <a:t>rdacarrier</a:t>
            </a:r>
            <a:endParaRPr lang="en-US" sz="3000">
              <a:latin typeface="Arial" charset="0"/>
              <a:cs typeface="Arial" charset="0"/>
            </a:endParaRPr>
          </a:p>
          <a:p>
            <a:pPr eaLnBrk="1" hangingPunct="1"/>
            <a:endParaRPr lang="ru-RU" sz="3000">
              <a:latin typeface="Arial" charset="0"/>
              <a:cs typeface="Arial" charset="0"/>
            </a:endParaRPr>
          </a:p>
          <a:p>
            <a:pPr eaLnBrk="1" hangingPunct="1"/>
            <a:r>
              <a:rPr lang="en-US" sz="2800" b="1">
                <a:latin typeface="Arial" charset="0"/>
                <a:cs typeface="Arial" charset="0"/>
              </a:rPr>
              <a:t>338 ##$a</a:t>
            </a:r>
            <a:r>
              <a:rPr lang="en-US" sz="2800">
                <a:latin typeface="Arial" charset="0"/>
                <a:cs typeface="Arial" charset="0"/>
              </a:rPr>
              <a:t>videodisc</a:t>
            </a:r>
            <a:r>
              <a:rPr lang="en-US" sz="2800" b="1">
                <a:latin typeface="Arial" charset="0"/>
                <a:cs typeface="Arial" charset="0"/>
              </a:rPr>
              <a:t>$b</a:t>
            </a:r>
            <a:r>
              <a:rPr lang="en-US" sz="2800">
                <a:latin typeface="Arial" charset="0"/>
                <a:cs typeface="Arial" charset="0"/>
              </a:rPr>
              <a:t>vd</a:t>
            </a:r>
            <a:r>
              <a:rPr lang="en-US" sz="2800" b="1">
                <a:latin typeface="Arial" charset="0"/>
                <a:cs typeface="Arial" charset="0"/>
              </a:rPr>
              <a:t>$2</a:t>
            </a:r>
            <a:r>
              <a:rPr lang="en-US" sz="2800">
                <a:latin typeface="Arial" charset="0"/>
                <a:cs typeface="Arial" charset="0"/>
              </a:rPr>
              <a:t>rdacarrier</a:t>
            </a:r>
          </a:p>
          <a:p>
            <a:pPr eaLnBrk="1" hangingPunct="1"/>
            <a:endParaRPr lang="en-US" sz="3000">
              <a:latin typeface="Arial" charset="0"/>
              <a:cs typeface="Arial" charset="0"/>
            </a:endParaRPr>
          </a:p>
          <a:p>
            <a:pPr eaLnBrk="1" hangingPunct="1"/>
            <a:r>
              <a:rPr lang="en-US" sz="3000" b="1">
                <a:latin typeface="Arial" charset="0"/>
                <a:cs typeface="Arial" charset="0"/>
              </a:rPr>
              <a:t>338  </a:t>
            </a:r>
            <a:r>
              <a:rPr lang="en-US" sz="2800" b="1">
                <a:latin typeface="Arial" charset="0"/>
                <a:cs typeface="Arial" charset="0"/>
              </a:rPr>
              <a:t>##$b</a:t>
            </a:r>
            <a:r>
              <a:rPr lang="en-US" sz="2800">
                <a:latin typeface="Arial" charset="0"/>
                <a:cs typeface="Arial" charset="0"/>
              </a:rPr>
              <a:t>sd</a:t>
            </a:r>
            <a:r>
              <a:rPr lang="en-US" sz="2800" b="1">
                <a:latin typeface="Arial" charset="0"/>
                <a:cs typeface="Arial" charset="0"/>
              </a:rPr>
              <a:t>$2</a:t>
            </a:r>
            <a:r>
              <a:rPr lang="en-US" sz="2800">
                <a:latin typeface="Arial" charset="0"/>
                <a:cs typeface="Arial" charset="0"/>
              </a:rPr>
              <a:t>rdacarrier</a:t>
            </a:r>
            <a:endParaRPr lang="en-US" sz="3000">
              <a:latin typeface="Arial" charset="0"/>
              <a:cs typeface="Arial" charset="0"/>
            </a:endParaRPr>
          </a:p>
          <a:p>
            <a:pPr eaLnBrk="1" hangingPunct="1"/>
            <a:endParaRPr lang="en-US" sz="3000">
              <a:latin typeface="Arial" charset="0"/>
              <a:cs typeface="Arial" charset="0"/>
            </a:endParaRPr>
          </a:p>
          <a:p>
            <a:pPr eaLnBrk="1" hangingPunct="1"/>
            <a:r>
              <a:rPr lang="en-US" sz="3000" b="1">
                <a:latin typeface="Arial" charset="0"/>
                <a:cs typeface="Arial" charset="0"/>
              </a:rPr>
              <a:t>338 </a:t>
            </a:r>
            <a:r>
              <a:rPr lang="en-US" sz="2800" b="1">
                <a:latin typeface="Arial" charset="0"/>
                <a:cs typeface="Arial" charset="0"/>
              </a:rPr>
              <a:t>##$b</a:t>
            </a:r>
            <a:r>
              <a:rPr lang="en-US" sz="2800">
                <a:latin typeface="Arial" charset="0"/>
                <a:cs typeface="Arial" charset="0"/>
              </a:rPr>
              <a:t>vd</a:t>
            </a:r>
            <a:r>
              <a:rPr lang="en-US" sz="2800" b="1">
                <a:latin typeface="Arial" charset="0"/>
                <a:cs typeface="Arial" charset="0"/>
              </a:rPr>
              <a:t>$2</a:t>
            </a:r>
            <a:r>
              <a:rPr lang="en-US" sz="2800">
                <a:latin typeface="Arial" charset="0"/>
                <a:cs typeface="Arial" charset="0"/>
              </a:rPr>
              <a:t>rdacarrier</a:t>
            </a:r>
            <a:endParaRPr lang="ar-sa" sz="3000">
              <a:latin typeface="Arial" charset="0"/>
              <a:cs typeface="Arial" charset="0"/>
            </a:endParaRPr>
          </a:p>
        </p:txBody>
      </p:sp>
      <p:sp>
        <p:nvSpPr>
          <p:cNvPr id="2" name="Date Placeholder 1"/>
          <p:cNvSpPr>
            <a:spLocks noGrp="1"/>
          </p:cNvSpPr>
          <p:nvPr>
            <p:ph type="dt" sz="half" idx="10"/>
          </p:nvPr>
        </p:nvSpPr>
        <p:spPr/>
        <p:txBody>
          <a:bodyPr/>
          <a:lstStyle/>
          <a:p>
            <a:fld id="{759EC3E2-1DCA-2247-B754-A41DC4C05E80}"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06239178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1268413"/>
            <a:ext cx="8229600" cy="560387"/>
          </a:xfrm>
        </p:spPr>
        <p:txBody>
          <a:bodyPr>
            <a:normAutofit fontScale="90000"/>
          </a:bodyPr>
          <a:lstStyle/>
          <a:p>
            <a:pPr algn="ctr" eaLnBrk="1" hangingPunct="1"/>
            <a:r>
              <a:rPr lang="ka-GE" sz="3200" b="1">
                <a:latin typeface="Arial" charset="0"/>
                <a:cs typeface="Arial" charset="0"/>
              </a:rPr>
              <a:t>აუდიო მატარებლები  </a:t>
            </a:r>
            <a:endParaRPr lang="ru-RU" sz="3200" b="1">
              <a:latin typeface="Arial" charset="0"/>
              <a:cs typeface="Arial" charset="0"/>
            </a:endParaRPr>
          </a:p>
        </p:txBody>
      </p:sp>
      <p:pic>
        <p:nvPicPr>
          <p:cNvPr id="12185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989138"/>
            <a:ext cx="7993063" cy="447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bwMode="auto">
          <a:xfrm>
            <a:off x="457200" y="457200"/>
            <a:ext cx="8229600" cy="811213"/>
          </a:xfrm>
          <a:prstGeom prst="rect">
            <a:avLst/>
          </a:prstGeom>
          <a:noFill/>
          <a:ln>
            <a:noFill/>
          </a:ln>
          <a:effectLst/>
          <a:extLst/>
        </p:spPr>
        <p:txBody>
          <a:bodyPr anchor="ct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ka-GE" sz="2800" b="1"/>
              <a:t>მატარებლის ტიპის აღმნიშვნელი ტერმინები  და კოდები</a:t>
            </a:r>
            <a:endParaRPr lang="ar-sa" sz="2800"/>
          </a:p>
        </p:txBody>
      </p:sp>
      <p:sp>
        <p:nvSpPr>
          <p:cNvPr id="2" name="Date Placeholder 1"/>
          <p:cNvSpPr>
            <a:spLocks noGrp="1"/>
          </p:cNvSpPr>
          <p:nvPr>
            <p:ph type="dt" sz="half" idx="10"/>
          </p:nvPr>
        </p:nvSpPr>
        <p:spPr/>
        <p:txBody>
          <a:bodyPr/>
          <a:lstStyle/>
          <a:p>
            <a:fld id="{22617625-0C70-8E42-B3B3-CF5DB6108406}"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83953375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57200" y="1268413"/>
            <a:ext cx="8229600" cy="560387"/>
          </a:xfrm>
        </p:spPr>
        <p:txBody>
          <a:bodyPr>
            <a:normAutofit fontScale="90000"/>
          </a:bodyPr>
          <a:lstStyle/>
          <a:p>
            <a:pPr algn="ctr" eaLnBrk="1" hangingPunct="1"/>
            <a:r>
              <a:rPr lang="ka-GE" sz="3200" b="1">
                <a:latin typeface="Arial" charset="0"/>
                <a:cs typeface="Arial" charset="0"/>
              </a:rPr>
              <a:t>კომპიუტერი </a:t>
            </a:r>
            <a:endParaRPr lang="ru-RU" sz="3200" b="1">
              <a:latin typeface="Arial" charset="0"/>
              <a:cs typeface="Arial" charset="0"/>
            </a:endParaRPr>
          </a:p>
        </p:txBody>
      </p:sp>
      <p:pic>
        <p:nvPicPr>
          <p:cNvPr id="12288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1944688"/>
            <a:ext cx="6948487" cy="465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bwMode="auto">
          <a:xfrm>
            <a:off x="457200" y="457200"/>
            <a:ext cx="8229600" cy="811213"/>
          </a:xfrm>
          <a:prstGeom prst="rect">
            <a:avLst/>
          </a:prstGeom>
          <a:noFill/>
          <a:ln>
            <a:noFill/>
          </a:ln>
          <a:effectLst/>
          <a:extLst/>
        </p:spPr>
        <p:txBody>
          <a:bodyPr anchor="ct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ka-GE" sz="2800" b="1"/>
              <a:t>მატარებლის ტიპის აღმნიშვნელი ტერმინები  და კოდები</a:t>
            </a:r>
            <a:endParaRPr lang="ar-sa" sz="2800"/>
          </a:p>
        </p:txBody>
      </p:sp>
      <p:sp>
        <p:nvSpPr>
          <p:cNvPr id="2" name="Date Placeholder 1"/>
          <p:cNvSpPr>
            <a:spLocks noGrp="1"/>
          </p:cNvSpPr>
          <p:nvPr>
            <p:ph type="dt" sz="half" idx="10"/>
          </p:nvPr>
        </p:nvSpPr>
        <p:spPr/>
        <p:txBody>
          <a:bodyPr/>
          <a:lstStyle/>
          <a:p>
            <a:fld id="{96E39671-1AB7-F743-B174-95469670B4E7}"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97299606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457200" y="1268413"/>
            <a:ext cx="8229600" cy="560387"/>
          </a:xfrm>
        </p:spPr>
        <p:txBody>
          <a:bodyPr>
            <a:normAutofit fontScale="90000"/>
          </a:bodyPr>
          <a:lstStyle/>
          <a:p>
            <a:pPr algn="ctr" eaLnBrk="1" hangingPunct="1"/>
            <a:r>
              <a:rPr lang="ka-GE" sz="3200" b="1">
                <a:latin typeface="Arial" charset="0"/>
                <a:cs typeface="Arial" charset="0"/>
              </a:rPr>
              <a:t>შეუიარაღებელი</a:t>
            </a:r>
            <a:endParaRPr lang="ru-RU" sz="3200" b="1">
              <a:latin typeface="Arial" charset="0"/>
              <a:cs typeface="Arial" charset="0"/>
            </a:endParaRPr>
          </a:p>
        </p:txBody>
      </p:sp>
      <p:pic>
        <p:nvPicPr>
          <p:cNvPr id="12800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905000"/>
            <a:ext cx="7989888" cy="404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bwMode="auto">
          <a:xfrm>
            <a:off x="457200" y="457200"/>
            <a:ext cx="8229600" cy="811213"/>
          </a:xfrm>
          <a:prstGeom prst="rect">
            <a:avLst/>
          </a:prstGeom>
          <a:noFill/>
          <a:ln>
            <a:noFill/>
          </a:ln>
          <a:effectLst/>
          <a:extLst/>
        </p:spPr>
        <p:txBody>
          <a:bodyPr anchor="ct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ka-GE" sz="2800" b="1"/>
              <a:t>მატარებლის ტიპის აღმნიშვნელი ტერმინები  და კოდები</a:t>
            </a:r>
            <a:endParaRPr lang="ar-sa" sz="2800"/>
          </a:p>
        </p:txBody>
      </p:sp>
      <p:sp>
        <p:nvSpPr>
          <p:cNvPr id="2" name="Date Placeholder 1"/>
          <p:cNvSpPr>
            <a:spLocks noGrp="1"/>
          </p:cNvSpPr>
          <p:nvPr>
            <p:ph type="dt" sz="half" idx="10"/>
          </p:nvPr>
        </p:nvSpPr>
        <p:spPr/>
        <p:txBody>
          <a:bodyPr/>
          <a:lstStyle/>
          <a:p>
            <a:fld id="{D07EEFCB-063B-F944-9258-B281F160126F}"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91343463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692275" y="1341438"/>
            <a:ext cx="6994525" cy="487362"/>
          </a:xfrm>
        </p:spPr>
        <p:txBody>
          <a:bodyPr>
            <a:normAutofit fontScale="90000"/>
          </a:bodyPr>
          <a:lstStyle/>
          <a:p>
            <a:pPr algn="ctr" eaLnBrk="1" hangingPunct="1"/>
            <a:r>
              <a:rPr lang="ka-GE" sz="3200" b="1">
                <a:latin typeface="Arial" charset="0"/>
                <a:cs typeface="Arial" charset="0"/>
              </a:rPr>
              <a:t>ვიდეო</a:t>
            </a:r>
            <a:endParaRPr lang="ru-RU" sz="3200" b="1">
              <a:latin typeface="Arial" charset="0"/>
              <a:cs typeface="Arial" charset="0"/>
            </a:endParaRPr>
          </a:p>
        </p:txBody>
      </p:sp>
      <p:pic>
        <p:nvPicPr>
          <p:cNvPr id="12902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775" y="2133600"/>
            <a:ext cx="8074025" cy="338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bwMode="auto">
          <a:xfrm>
            <a:off x="457200" y="457200"/>
            <a:ext cx="8229600" cy="811213"/>
          </a:xfrm>
          <a:prstGeom prst="rect">
            <a:avLst/>
          </a:prstGeom>
          <a:noFill/>
          <a:ln>
            <a:noFill/>
          </a:ln>
          <a:effectLst/>
          <a:extLst/>
        </p:spPr>
        <p:txBody>
          <a:bodyPr anchor="ct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ka-GE" sz="2800" b="1"/>
              <a:t>მატარებლის ტიპის აღმნიშვნელი ტერმინები  და კოდები</a:t>
            </a:r>
            <a:endParaRPr lang="ar-sa" sz="2800"/>
          </a:p>
        </p:txBody>
      </p:sp>
      <p:sp>
        <p:nvSpPr>
          <p:cNvPr id="2" name="Date Placeholder 1"/>
          <p:cNvSpPr>
            <a:spLocks noGrp="1"/>
          </p:cNvSpPr>
          <p:nvPr>
            <p:ph type="dt" sz="half" idx="10"/>
          </p:nvPr>
        </p:nvSpPr>
        <p:spPr/>
        <p:txBody>
          <a:bodyPr/>
          <a:lstStyle/>
          <a:p>
            <a:fld id="{0B14CE73-993C-BE44-AB18-7DD9E2F0DD7C}"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28525161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457200" y="1125538"/>
            <a:ext cx="8229600" cy="703262"/>
          </a:xfrm>
        </p:spPr>
        <p:txBody>
          <a:bodyPr/>
          <a:lstStyle/>
          <a:p>
            <a:pPr algn="ctr" eaLnBrk="1" hangingPunct="1"/>
            <a:r>
              <a:rPr lang="ka-GE" sz="3200" b="1">
                <a:latin typeface="Arial" charset="0"/>
                <a:cs typeface="Arial" charset="0"/>
              </a:rPr>
              <a:t>დაუზუსტებელი </a:t>
            </a:r>
            <a:endParaRPr lang="ru-RU" sz="3200" b="1">
              <a:latin typeface="Arial" charset="0"/>
              <a:cs typeface="Arial" charset="0"/>
            </a:endParaRPr>
          </a:p>
        </p:txBody>
      </p:sp>
      <p:pic>
        <p:nvPicPr>
          <p:cNvPr id="13005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2492375"/>
            <a:ext cx="7234237"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bwMode="auto">
          <a:xfrm>
            <a:off x="457200" y="457200"/>
            <a:ext cx="8229600" cy="811213"/>
          </a:xfrm>
          <a:prstGeom prst="rect">
            <a:avLst/>
          </a:prstGeom>
          <a:noFill/>
          <a:ln>
            <a:noFill/>
          </a:ln>
          <a:effectLst/>
          <a:extLst/>
        </p:spPr>
        <p:txBody>
          <a:bodyPr anchor="ct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ka-GE" sz="2800" b="1"/>
              <a:t>მატარებლის ტიპის აღმნიშვნელი ტერმინები  და კოდები</a:t>
            </a:r>
            <a:endParaRPr lang="ar-sa" sz="2800"/>
          </a:p>
        </p:txBody>
      </p:sp>
      <p:sp>
        <p:nvSpPr>
          <p:cNvPr id="2" name="Date Placeholder 1"/>
          <p:cNvSpPr>
            <a:spLocks noGrp="1"/>
          </p:cNvSpPr>
          <p:nvPr>
            <p:ph type="dt" sz="half" idx="10"/>
          </p:nvPr>
        </p:nvSpPr>
        <p:spPr/>
        <p:txBody>
          <a:bodyPr/>
          <a:lstStyle/>
          <a:p>
            <a:fld id="{F2A365E5-1D70-E343-95BB-6EAACFBA54CD}"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640036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457200"/>
            <a:ext cx="8229600" cy="955675"/>
          </a:xfrm>
        </p:spPr>
        <p:txBody>
          <a:bodyPr/>
          <a:lstStyle/>
          <a:p>
            <a:pPr eaLnBrk="1" hangingPunct="1"/>
            <a:r>
              <a:rPr lang="en-US">
                <a:latin typeface="Arial" charset="0"/>
                <a:cs typeface="Arial" charset="0"/>
              </a:rPr>
              <a:t>MARC </a:t>
            </a:r>
            <a:r>
              <a:rPr lang="ka-GE">
                <a:latin typeface="Arial" charset="0"/>
                <a:cs typeface="Arial" charset="0"/>
              </a:rPr>
              <a:t>ველები </a:t>
            </a:r>
            <a:r>
              <a:rPr lang="en-US">
                <a:latin typeface="Arial" charset="0"/>
                <a:cs typeface="Arial" charset="0"/>
              </a:rPr>
              <a:t>≠ RDA </a:t>
            </a:r>
            <a:r>
              <a:rPr lang="ka-GE">
                <a:latin typeface="Arial" charset="0"/>
                <a:cs typeface="Arial" charset="0"/>
              </a:rPr>
              <a:t>წესებს</a:t>
            </a:r>
            <a:endParaRPr lang="en-US">
              <a:latin typeface="Arial" charset="0"/>
              <a:cs typeface="Arial" charset="0"/>
            </a:endParaRPr>
          </a:p>
        </p:txBody>
      </p:sp>
      <p:sp>
        <p:nvSpPr>
          <p:cNvPr id="58371" name="Rectangle 3"/>
          <p:cNvSpPr>
            <a:spLocks noGrp="1" noChangeArrowheads="1"/>
          </p:cNvSpPr>
          <p:nvPr>
            <p:ph type="body" sz="half" idx="1"/>
          </p:nvPr>
        </p:nvSpPr>
        <p:spPr>
          <a:xfrm>
            <a:off x="1370013" y="1827213"/>
            <a:ext cx="3579812" cy="4114800"/>
          </a:xfrm>
        </p:spPr>
        <p:txBody>
          <a:bodyPr/>
          <a:lstStyle/>
          <a:p>
            <a:pPr eaLnBrk="1" hangingPunct="1"/>
            <a:r>
              <a:rPr lang="en-US" sz="3600">
                <a:latin typeface="Arial" charset="0"/>
                <a:cs typeface="Arial" charset="0"/>
              </a:rPr>
              <a:t>MARC</a:t>
            </a:r>
            <a:r>
              <a:rPr lang="ka-GE" sz="3600">
                <a:latin typeface="Arial" charset="0"/>
                <a:cs typeface="Arial" charset="0"/>
              </a:rPr>
              <a:t>-ის</a:t>
            </a:r>
            <a:r>
              <a:rPr lang="en-US" sz="3600">
                <a:latin typeface="Arial" charset="0"/>
                <a:cs typeface="Arial" charset="0"/>
              </a:rPr>
              <a:t> </a:t>
            </a:r>
            <a:r>
              <a:rPr lang="ka-GE" sz="3600">
                <a:latin typeface="Arial" charset="0"/>
                <a:cs typeface="Arial" charset="0"/>
              </a:rPr>
              <a:t>ველები კონტენტის ჩასაწერად </a:t>
            </a:r>
            <a:endParaRPr lang="en-US" sz="3600">
              <a:latin typeface="Arial" charset="0"/>
              <a:cs typeface="Arial" charset="0"/>
            </a:endParaRPr>
          </a:p>
        </p:txBody>
      </p:sp>
      <p:sp>
        <p:nvSpPr>
          <p:cNvPr id="99333" name="Rectangle 5"/>
          <p:cNvSpPr>
            <a:spLocks noGrp="1" noChangeArrowheads="1"/>
          </p:cNvSpPr>
          <p:nvPr>
            <p:ph type="body" sz="half" idx="4294967295"/>
          </p:nvPr>
        </p:nvSpPr>
        <p:spPr>
          <a:xfrm>
            <a:off x="5102225" y="1827213"/>
            <a:ext cx="3581400" cy="4114800"/>
          </a:xfrm>
        </p:spPr>
        <p:txBody>
          <a:bodyPr/>
          <a:lstStyle/>
          <a:p>
            <a:pPr eaLnBrk="1" hangingPunct="1"/>
            <a:r>
              <a:rPr lang="en-US" sz="3600">
                <a:latin typeface="Arial" charset="0"/>
                <a:cs typeface="Arial" charset="0"/>
              </a:rPr>
              <a:t>RDA </a:t>
            </a:r>
            <a:r>
              <a:rPr lang="ka-GE" sz="3600">
                <a:latin typeface="Arial" charset="0"/>
                <a:cs typeface="Arial" charset="0"/>
              </a:rPr>
              <a:t>აღწერს ჩასაწერ კონტენტს, რომელიც სხვადასხვა ველებში ნაწილდება. </a:t>
            </a:r>
            <a:endParaRPr lang="en-US" sz="3600">
              <a:latin typeface="Arial" charset="0"/>
              <a:cs typeface="Arial" charset="0"/>
            </a:endParaRPr>
          </a:p>
          <a:p>
            <a:pPr eaLnBrk="1" hangingPunct="1"/>
            <a:endParaRPr lang="en-US" sz="3600">
              <a:latin typeface="Arial" charset="0"/>
              <a:cs typeface="Arial" charset="0"/>
            </a:endParaRPr>
          </a:p>
        </p:txBody>
      </p:sp>
      <p:sp>
        <p:nvSpPr>
          <p:cNvPr id="2" name="Date Placeholder 1"/>
          <p:cNvSpPr>
            <a:spLocks noGrp="1"/>
          </p:cNvSpPr>
          <p:nvPr>
            <p:ph type="dt" sz="half" idx="10"/>
          </p:nvPr>
        </p:nvSpPr>
        <p:spPr/>
        <p:txBody>
          <a:bodyPr/>
          <a:lstStyle/>
          <a:p>
            <a:fld id="{55728542-39E4-CE4F-8BE6-847D43844FBB}"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258429568"/>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2000"/>
                                        <p:tgtEl>
                                          <p:spTgt spid="58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371">
                                            <p:txEl>
                                              <p:pRg st="0" end="0"/>
                                            </p:txEl>
                                          </p:spTgt>
                                        </p:tgtEl>
                                        <p:attrNameLst>
                                          <p:attrName>style.visibility</p:attrName>
                                        </p:attrNameLst>
                                      </p:cBhvr>
                                      <p:to>
                                        <p:strVal val="visible"/>
                                      </p:to>
                                    </p:set>
                                    <p:animEffect transition="in" filter="fade">
                                      <p:cBhvr>
                                        <p:cTn id="12" dur="2000"/>
                                        <p:tgtEl>
                                          <p:spTgt spid="58371">
                                            <p:txEl>
                                              <p:pRg st="0" end="0"/>
                                            </p:txEl>
                                          </p:spTgt>
                                        </p:tgtEl>
                                      </p:cBhvr>
                                    </p:animEffect>
                                  </p:childTnLst>
                                  <p:subTnLst>
                                    <p:animClr clrSpc="rgb" dir="cw">
                                      <p:cBhvr override="childStyle">
                                        <p:cTn dur="1" fill="hold" display="0" masterRel="nextClick" afterEffect="1"/>
                                        <p:tgtEl>
                                          <p:spTgt spid="58371">
                                            <p:txEl>
                                              <p:pRg st="0" end="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07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412875"/>
            <a:ext cx="8424862" cy="353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414E97B2-D36F-4E4B-8D12-740EE724133C}"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39895265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098"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5372100"/>
            <a:ext cx="8458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2099"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563" y="1576388"/>
            <a:ext cx="8520112" cy="381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0" name="Rectangle 4"/>
          <p:cNvSpPr>
            <a:spLocks noGrp="1" noChangeArrowheads="1"/>
          </p:cNvSpPr>
          <p:nvPr>
            <p:ph type="title"/>
          </p:nvPr>
        </p:nvSpPr>
        <p:spPr>
          <a:xfrm>
            <a:off x="457200" y="457200"/>
            <a:ext cx="8229600" cy="811213"/>
          </a:xfrm>
        </p:spPr>
        <p:txBody>
          <a:bodyPr/>
          <a:lstStyle/>
          <a:p>
            <a:pPr eaLnBrk="1" hangingPunct="1"/>
            <a:r>
              <a:rPr lang="en-US">
                <a:latin typeface="Arial" charset="0"/>
                <a:cs typeface="Arial" charset="0"/>
              </a:rPr>
              <a:t>3XX </a:t>
            </a:r>
            <a:r>
              <a:rPr lang="ka-GE">
                <a:latin typeface="Arial" charset="0"/>
                <a:cs typeface="Arial" charset="0"/>
              </a:rPr>
              <a:t>ველები მეორდება</a:t>
            </a:r>
            <a:endParaRPr lang="en-US">
              <a:latin typeface="Arial" charset="0"/>
              <a:cs typeface="Arial" charset="0"/>
            </a:endParaRPr>
          </a:p>
        </p:txBody>
      </p:sp>
      <p:sp>
        <p:nvSpPr>
          <p:cNvPr id="4" name="Rectangle 3"/>
          <p:cNvSpPr>
            <a:spLocks noChangeArrowheads="1"/>
          </p:cNvSpPr>
          <p:nvPr/>
        </p:nvSpPr>
        <p:spPr bwMode="auto">
          <a:xfrm>
            <a:off x="304800" y="2743200"/>
            <a:ext cx="4038600" cy="457200"/>
          </a:xfrm>
          <a:prstGeom prst="rect">
            <a:avLst/>
          </a:prstGeom>
          <a:noFill/>
          <a:ln w="38100">
            <a:solidFill>
              <a:srgbClr val="FF6600"/>
            </a:solid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34" charset="0"/>
              <a:ea typeface="+mn-ea"/>
              <a:cs typeface="+mn-cs"/>
            </a:endParaRPr>
          </a:p>
        </p:txBody>
      </p:sp>
      <p:sp>
        <p:nvSpPr>
          <p:cNvPr id="5" name="Rectangle 4"/>
          <p:cNvSpPr>
            <a:spLocks noChangeArrowheads="1"/>
          </p:cNvSpPr>
          <p:nvPr/>
        </p:nvSpPr>
        <p:spPr bwMode="auto">
          <a:xfrm>
            <a:off x="304800" y="3200400"/>
            <a:ext cx="3200400" cy="571500"/>
          </a:xfrm>
          <a:prstGeom prst="rect">
            <a:avLst/>
          </a:prstGeom>
          <a:noFill/>
          <a:ln w="38100">
            <a:solidFill>
              <a:srgbClr val="008000"/>
            </a:solid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34" charset="0"/>
              <a:ea typeface="+mn-ea"/>
              <a:cs typeface="+mn-cs"/>
            </a:endParaRPr>
          </a:p>
        </p:txBody>
      </p:sp>
      <p:sp>
        <p:nvSpPr>
          <p:cNvPr id="6" name="Rectangle 5"/>
          <p:cNvSpPr>
            <a:spLocks noChangeArrowheads="1"/>
          </p:cNvSpPr>
          <p:nvPr/>
        </p:nvSpPr>
        <p:spPr bwMode="auto">
          <a:xfrm>
            <a:off x="304800" y="3810000"/>
            <a:ext cx="3200400" cy="381000"/>
          </a:xfrm>
          <a:prstGeom prst="rect">
            <a:avLst/>
          </a:prstGeom>
          <a:noFill/>
          <a:ln w="38100">
            <a:solidFill>
              <a:srgbClr val="FF6600"/>
            </a:solid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34" charset="0"/>
              <a:ea typeface="+mn-ea"/>
              <a:cs typeface="+mn-cs"/>
            </a:endParaRPr>
          </a:p>
        </p:txBody>
      </p:sp>
      <p:sp>
        <p:nvSpPr>
          <p:cNvPr id="7" name="Rectangle 6"/>
          <p:cNvSpPr>
            <a:spLocks noChangeArrowheads="1"/>
          </p:cNvSpPr>
          <p:nvPr/>
        </p:nvSpPr>
        <p:spPr bwMode="auto">
          <a:xfrm>
            <a:off x="304800" y="4191000"/>
            <a:ext cx="3352800" cy="457200"/>
          </a:xfrm>
          <a:prstGeom prst="rect">
            <a:avLst/>
          </a:prstGeom>
          <a:noFill/>
          <a:ln w="38100">
            <a:solidFill>
              <a:srgbClr val="FF6600"/>
            </a:solid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34" charset="0"/>
              <a:ea typeface="+mn-ea"/>
              <a:cs typeface="+mn-cs"/>
            </a:endParaRPr>
          </a:p>
        </p:txBody>
      </p:sp>
      <p:sp>
        <p:nvSpPr>
          <p:cNvPr id="132105" name="TextBox 7"/>
          <p:cNvSpPr txBox="1">
            <a:spLocks noChangeArrowheads="1"/>
          </p:cNvSpPr>
          <p:nvPr/>
        </p:nvSpPr>
        <p:spPr bwMode="auto">
          <a:xfrm>
            <a:off x="3657600" y="3200400"/>
            <a:ext cx="190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solidFill>
                  <a:srgbClr val="008000"/>
                </a:solidFill>
              </a:rPr>
              <a:t>Content Type </a:t>
            </a:r>
          </a:p>
        </p:txBody>
      </p:sp>
      <p:sp>
        <p:nvSpPr>
          <p:cNvPr id="132106" name="TextBox 8"/>
          <p:cNvSpPr txBox="1">
            <a:spLocks noChangeArrowheads="1"/>
          </p:cNvSpPr>
          <p:nvPr/>
        </p:nvSpPr>
        <p:spPr bwMode="auto">
          <a:xfrm>
            <a:off x="3657600" y="3733800"/>
            <a:ext cx="1492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solidFill>
                  <a:srgbClr val="FF6600"/>
                </a:solidFill>
              </a:rPr>
              <a:t>Media Type</a:t>
            </a:r>
          </a:p>
        </p:txBody>
      </p:sp>
      <p:sp>
        <p:nvSpPr>
          <p:cNvPr id="132107" name="TextBox 9"/>
          <p:cNvSpPr txBox="1">
            <a:spLocks noChangeArrowheads="1"/>
          </p:cNvSpPr>
          <p:nvPr/>
        </p:nvSpPr>
        <p:spPr bwMode="auto">
          <a:xfrm>
            <a:off x="3810000" y="4191000"/>
            <a:ext cx="1608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solidFill>
                  <a:srgbClr val="FF6600"/>
                </a:solidFill>
              </a:rPr>
              <a:t>Carrier Type</a:t>
            </a:r>
          </a:p>
        </p:txBody>
      </p:sp>
      <p:sp>
        <p:nvSpPr>
          <p:cNvPr id="12" name="TextBox 7"/>
          <p:cNvSpPr txBox="1">
            <a:spLocks noChangeArrowheads="1"/>
          </p:cNvSpPr>
          <p:nvPr/>
        </p:nvSpPr>
        <p:spPr bwMode="auto">
          <a:xfrm>
            <a:off x="4495800" y="2743200"/>
            <a:ext cx="3581400" cy="369888"/>
          </a:xfrm>
          <a:prstGeom prst="rect">
            <a:avLst/>
          </a:prstGeom>
          <a:noFill/>
          <a:ln w="9525">
            <a:noFill/>
            <a:miter lim="800000"/>
            <a:headEnd/>
            <a:tailEnd/>
          </a:ln>
          <a:extLst/>
        </p:spPr>
        <p:txBody>
          <a:bodyPr>
            <a:spAutoFit/>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defRPr/>
            </a:pPr>
            <a:r>
              <a:rPr lang="en-US" sz="1800" dirty="0" smtClean="0">
                <a:solidFill>
                  <a:schemeClr val="accent2">
                    <a:lumMod val="50000"/>
                  </a:schemeClr>
                </a:solidFill>
              </a:rPr>
              <a:t>300 repeated for the parts</a:t>
            </a:r>
          </a:p>
        </p:txBody>
      </p:sp>
      <p:sp>
        <p:nvSpPr>
          <p:cNvPr id="2" name="Date Placeholder 1"/>
          <p:cNvSpPr>
            <a:spLocks noGrp="1"/>
          </p:cNvSpPr>
          <p:nvPr>
            <p:ph type="dt" sz="half" idx="10"/>
          </p:nvPr>
        </p:nvSpPr>
        <p:spPr/>
        <p:txBody>
          <a:bodyPr/>
          <a:lstStyle/>
          <a:p>
            <a:fld id="{B5D3BD3C-6874-6542-B412-662D75788DAC}"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0195101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457200"/>
            <a:ext cx="8229600" cy="811213"/>
          </a:xfrm>
        </p:spPr>
        <p:txBody>
          <a:bodyPr>
            <a:normAutofit fontScale="90000"/>
          </a:bodyPr>
          <a:lstStyle/>
          <a:p>
            <a:pPr eaLnBrk="1" hangingPunct="1"/>
            <a:r>
              <a:rPr lang="ka-GE" sz="3200" b="1">
                <a:latin typeface="Arial" charset="0"/>
                <a:cs typeface="Arial" charset="0"/>
              </a:rPr>
              <a:t>ბიბლიოგრაფიული ფორმატი : 007 და 008 </a:t>
            </a:r>
            <a:endParaRPr lang="ar-sa" sz="3200" b="1">
              <a:latin typeface="Arial" charset="0"/>
              <a:cs typeface="Arial" charset="0"/>
            </a:endParaRPr>
          </a:p>
        </p:txBody>
      </p:sp>
      <p:sp>
        <p:nvSpPr>
          <p:cNvPr id="133123" name="Rectangle 3"/>
          <p:cNvSpPr>
            <a:spLocks noGrp="1" noChangeArrowheads="1"/>
          </p:cNvSpPr>
          <p:nvPr>
            <p:ph type="body" idx="1"/>
          </p:nvPr>
        </p:nvSpPr>
        <p:spPr>
          <a:xfrm>
            <a:off x="457200" y="1341438"/>
            <a:ext cx="8229600" cy="4967287"/>
          </a:xfrm>
        </p:spPr>
        <p:txBody>
          <a:bodyPr/>
          <a:lstStyle/>
          <a:p>
            <a:pPr eaLnBrk="1" hangingPunct="1">
              <a:lnSpc>
                <a:spcPct val="80000"/>
              </a:lnSpc>
            </a:pPr>
            <a:r>
              <a:rPr lang="ka-GE" sz="2000">
                <a:latin typeface="Arial" charset="0"/>
                <a:cs typeface="Arial" charset="0"/>
              </a:rPr>
              <a:t>რამდენიმე კოდის დამატება მოხდა  ველებში 007 (ფიზიკური აღწერილობის ფიქსირებული ველი) და 008 (ასევე მონაცემების ფიქსირებული ველი), რათა ასახულიყო RDA-ის ტერმინები , რომლებიც აქამდე არ იყო გათვალისწინებული.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007 ველს მეორე პოზიციაში დაემატა რამდენიმე კოდი:</a:t>
            </a:r>
          </a:p>
          <a:p>
            <a:pPr eaLnBrk="1" hangingPunct="1">
              <a:lnSpc>
                <a:spcPct val="80000"/>
              </a:lnSpc>
              <a:buFontTx/>
              <a:buChar char="-"/>
            </a:pPr>
            <a:r>
              <a:rPr lang="en-US" sz="2000">
                <a:latin typeface="Arial" charset="0"/>
                <a:cs typeface="Arial" charset="0"/>
              </a:rPr>
              <a:t>d </a:t>
            </a:r>
            <a:r>
              <a:rPr lang="ka-GE" sz="2000">
                <a:latin typeface="Arial" charset="0"/>
                <a:cs typeface="Arial" charset="0"/>
              </a:rPr>
              <a:t>- დისკი, არაპროექტირებადი მასალისთვის  </a:t>
            </a:r>
            <a:endParaRPr lang="en-US" sz="2000">
              <a:latin typeface="Arial" charset="0"/>
              <a:cs typeface="Arial" charset="0"/>
            </a:endParaRPr>
          </a:p>
          <a:p>
            <a:pPr eaLnBrk="1" hangingPunct="1">
              <a:lnSpc>
                <a:spcPct val="80000"/>
              </a:lnSpc>
              <a:buFontTx/>
              <a:buChar char="-"/>
            </a:pPr>
            <a:r>
              <a:rPr lang="en-US" sz="2000">
                <a:latin typeface="Arial" charset="0"/>
                <a:cs typeface="Arial" charset="0"/>
              </a:rPr>
              <a:t>k </a:t>
            </a:r>
            <a:r>
              <a:rPr lang="ka-GE" sz="2000">
                <a:latin typeface="Arial" charset="0"/>
                <a:cs typeface="Arial" charset="0"/>
              </a:rPr>
              <a:t>- პოსტერი,</a:t>
            </a:r>
            <a:r>
              <a:rPr lang="en-US" sz="2000">
                <a:latin typeface="Arial" charset="0"/>
                <a:cs typeface="Arial" charset="0"/>
              </a:rPr>
              <a:t> </a:t>
            </a:r>
          </a:p>
          <a:p>
            <a:pPr eaLnBrk="1" hangingPunct="1">
              <a:lnSpc>
                <a:spcPct val="80000"/>
              </a:lnSpc>
              <a:buFontTx/>
              <a:buChar char="-"/>
            </a:pPr>
            <a:r>
              <a:rPr lang="en-US" sz="2000">
                <a:latin typeface="Arial" charset="0"/>
                <a:cs typeface="Arial" charset="0"/>
              </a:rPr>
              <a:t>p</a:t>
            </a:r>
            <a:r>
              <a:rPr lang="ka-GE" sz="2000">
                <a:latin typeface="Arial" charset="0"/>
                <a:cs typeface="Arial" charset="0"/>
              </a:rPr>
              <a:t> - საფოსტო ბარათი,  </a:t>
            </a:r>
            <a:endParaRPr lang="en-US" sz="2000">
              <a:latin typeface="Arial" charset="0"/>
              <a:cs typeface="Arial" charset="0"/>
            </a:endParaRPr>
          </a:p>
          <a:p>
            <a:pPr eaLnBrk="1" hangingPunct="1">
              <a:lnSpc>
                <a:spcPct val="80000"/>
              </a:lnSpc>
              <a:buFontTx/>
              <a:buChar char="-"/>
            </a:pPr>
            <a:r>
              <a:rPr lang="en-US" sz="2000">
                <a:latin typeface="Arial" charset="0"/>
                <a:cs typeface="Arial" charset="0"/>
              </a:rPr>
              <a:t>q </a:t>
            </a:r>
            <a:r>
              <a:rPr lang="ka-GE" sz="2000">
                <a:latin typeface="Arial" charset="0"/>
                <a:cs typeface="Arial" charset="0"/>
              </a:rPr>
              <a:t>- ხატი.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008 ველს აქვს სამი ახალი კოდი მუსიკის ფორმატისთვის</a:t>
            </a:r>
            <a:endParaRPr lang="en-US" sz="2000">
              <a:latin typeface="Arial" charset="0"/>
              <a:cs typeface="Arial" charset="0"/>
            </a:endParaRPr>
          </a:p>
          <a:p>
            <a:pPr eaLnBrk="1" hangingPunct="1">
              <a:lnSpc>
                <a:spcPct val="80000"/>
              </a:lnSpc>
              <a:buFontTx/>
              <a:buChar char="-"/>
            </a:pPr>
            <a:r>
              <a:rPr lang="en-US" sz="2000">
                <a:latin typeface="Arial" charset="0"/>
                <a:cs typeface="Arial" charset="0"/>
              </a:rPr>
              <a:t>h – </a:t>
            </a:r>
            <a:r>
              <a:rPr lang="ka-GE" sz="2000">
                <a:latin typeface="Arial" charset="0"/>
                <a:cs typeface="Arial" charset="0"/>
              </a:rPr>
              <a:t>გუნდის პარტიტურა</a:t>
            </a:r>
          </a:p>
          <a:p>
            <a:pPr eaLnBrk="1" hangingPunct="1">
              <a:lnSpc>
                <a:spcPct val="80000"/>
              </a:lnSpc>
              <a:buFontTx/>
              <a:buChar char="-"/>
            </a:pPr>
            <a:r>
              <a:rPr lang="en-US" sz="2000">
                <a:latin typeface="Arial" charset="0"/>
                <a:cs typeface="Arial" charset="0"/>
              </a:rPr>
              <a:t>i – </a:t>
            </a:r>
            <a:r>
              <a:rPr lang="ka-GE" sz="2000">
                <a:latin typeface="Arial" charset="0"/>
                <a:cs typeface="Arial" charset="0"/>
              </a:rPr>
              <a:t>შემოკლებული პარტიტურა</a:t>
            </a:r>
          </a:p>
          <a:p>
            <a:pPr eaLnBrk="1" hangingPunct="1">
              <a:lnSpc>
                <a:spcPct val="80000"/>
              </a:lnSpc>
              <a:buFontTx/>
              <a:buChar char="-"/>
            </a:pPr>
            <a:r>
              <a:rPr lang="en-US" sz="2000">
                <a:latin typeface="Arial" charset="0"/>
                <a:cs typeface="Arial" charset="0"/>
              </a:rPr>
              <a:t>j – </a:t>
            </a:r>
            <a:r>
              <a:rPr lang="ka-GE" sz="2000">
                <a:latin typeface="Arial" charset="0"/>
                <a:cs typeface="Arial" charset="0"/>
              </a:rPr>
              <a:t>პარტიტურა</a:t>
            </a:r>
            <a:r>
              <a:rPr lang="en-US" sz="2000">
                <a:latin typeface="Arial" charset="0"/>
                <a:cs typeface="Arial" charset="0"/>
              </a:rPr>
              <a:t> </a:t>
            </a:r>
            <a:r>
              <a:rPr lang="ka-GE" sz="2000">
                <a:latin typeface="Arial" charset="0"/>
                <a:cs typeface="Arial" charset="0"/>
              </a:rPr>
              <a:t>დირიჟორისთვის </a:t>
            </a:r>
            <a:endParaRPr lang="ru-RU" sz="2000">
              <a:latin typeface="Arial" charset="0"/>
              <a:cs typeface="Arial" charset="0"/>
            </a:endParaRPr>
          </a:p>
        </p:txBody>
      </p:sp>
      <p:sp>
        <p:nvSpPr>
          <p:cNvPr id="2" name="Date Placeholder 1"/>
          <p:cNvSpPr>
            <a:spLocks noGrp="1"/>
          </p:cNvSpPr>
          <p:nvPr>
            <p:ph type="dt" sz="half" idx="10"/>
          </p:nvPr>
        </p:nvSpPr>
        <p:spPr/>
        <p:txBody>
          <a:bodyPr/>
          <a:lstStyle/>
          <a:p>
            <a:fld id="{8A4CDE6D-7689-B641-9884-1B8AA9DE4ACA}"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57740795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457200"/>
            <a:ext cx="8229600" cy="811213"/>
          </a:xfrm>
        </p:spPr>
        <p:txBody>
          <a:bodyPr/>
          <a:lstStyle/>
          <a:p>
            <a:pPr eaLnBrk="1" hangingPunct="1"/>
            <a:r>
              <a:rPr lang="ka-GE" sz="3200" b="1">
                <a:latin typeface="Arial" charset="0"/>
                <a:cs typeface="Arial" charset="0"/>
              </a:rPr>
              <a:t>სახელისა და რესურსის კავშირი </a:t>
            </a:r>
            <a:endParaRPr lang="ar-sa" sz="3200" b="1">
              <a:latin typeface="Arial" charset="0"/>
              <a:cs typeface="Arial" charset="0"/>
            </a:endParaRPr>
          </a:p>
        </p:txBody>
      </p:sp>
      <p:sp>
        <p:nvSpPr>
          <p:cNvPr id="134147" name="Rectangle 3"/>
          <p:cNvSpPr>
            <a:spLocks noGrp="1" noChangeArrowheads="1"/>
          </p:cNvSpPr>
          <p:nvPr>
            <p:ph type="body" idx="1"/>
          </p:nvPr>
        </p:nvSpPr>
        <p:spPr>
          <a:xfrm>
            <a:off x="457200" y="1557338"/>
            <a:ext cx="8229600" cy="4751387"/>
          </a:xfrm>
        </p:spPr>
        <p:txBody>
          <a:bodyPr/>
          <a:lstStyle/>
          <a:p>
            <a:pPr eaLnBrk="1" hangingPunct="1">
              <a:lnSpc>
                <a:spcPct val="80000"/>
              </a:lnSpc>
            </a:pPr>
            <a:r>
              <a:rPr lang="ka-GE" sz="2000">
                <a:latin typeface="Arial" charset="0"/>
                <a:cs typeface="Arial" charset="0"/>
              </a:rPr>
              <a:t>RDA განიხილავს ჯგუფი 2-ის ერთეულებსა (პიროვნება, ოჯახი, კორპორაცია) და ჯგუფი 1-ის ერთეულებს შორის (ნაშრომი, ექსპრესია, მანიფესტაცია და ეგზემპლარი) კავშირებს.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დანართ I-ში მოცემულია ტერმინები, რომლებიც ამ კავშირებს ასახავს და ეს ტერმინები  ჩაიწერება ქვეველში $e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1XX, 7XX, 8XX ველებში ბიბლიოგრაფიულ ფორმატში </a:t>
            </a:r>
          </a:p>
          <a:p>
            <a:pPr eaLnBrk="1" hangingPunct="1">
              <a:lnSpc>
                <a:spcPct val="80000"/>
              </a:lnSpc>
            </a:pPr>
            <a:r>
              <a:rPr lang="ka-GE" sz="2000">
                <a:latin typeface="Arial" charset="0"/>
                <a:cs typeface="Arial" charset="0"/>
              </a:rPr>
              <a:t>1XX, 4XX, 5XX ავტორიტეტულ ფორმატში.</a:t>
            </a:r>
          </a:p>
          <a:p>
            <a:pPr eaLnBrk="1" hangingPunct="1">
              <a:lnSpc>
                <a:spcPct val="80000"/>
              </a:lnSpc>
              <a:buFont typeface="Wingdings" charset="0"/>
              <a:buNone/>
            </a:pPr>
            <a:endParaRPr lang="ka-GE" sz="2000">
              <a:latin typeface="Arial" charset="0"/>
              <a:cs typeface="Arial" charset="0"/>
            </a:endParaRPr>
          </a:p>
          <a:p>
            <a:pPr eaLnBrk="1" hangingPunct="1">
              <a:lnSpc>
                <a:spcPct val="80000"/>
              </a:lnSpc>
              <a:buFont typeface="Wingdings" charset="0"/>
              <a:buNone/>
            </a:pPr>
            <a:r>
              <a:rPr lang="ka-GE" sz="2000">
                <a:latin typeface="Arial" charset="0"/>
                <a:cs typeface="Arial" charset="0"/>
              </a:rPr>
              <a:t>100 $a Tolstoy, Leo, $e </a:t>
            </a:r>
            <a:r>
              <a:rPr lang="en-US" sz="2000">
                <a:latin typeface="Arial" charset="0"/>
                <a:cs typeface="Arial" charset="0"/>
              </a:rPr>
              <a:t>author</a:t>
            </a:r>
            <a:endParaRPr lang="ka-GE" sz="2000">
              <a:latin typeface="Arial" charset="0"/>
              <a:cs typeface="Arial" charset="0"/>
            </a:endParaRPr>
          </a:p>
          <a:p>
            <a:pPr eaLnBrk="1" hangingPunct="1">
              <a:lnSpc>
                <a:spcPct val="80000"/>
              </a:lnSpc>
              <a:buFont typeface="Wingdings" charset="0"/>
              <a:buNone/>
            </a:pPr>
            <a:r>
              <a:rPr lang="ka-GE" sz="2000">
                <a:latin typeface="Arial" charset="0"/>
                <a:cs typeface="Arial" charset="0"/>
              </a:rPr>
              <a:t>245 $a War and peace</a:t>
            </a:r>
          </a:p>
          <a:p>
            <a:pPr eaLnBrk="1" hangingPunct="1">
              <a:lnSpc>
                <a:spcPct val="80000"/>
              </a:lnSpc>
              <a:buFont typeface="Wingdings" charset="0"/>
              <a:buNone/>
            </a:pPr>
            <a:r>
              <a:rPr lang="ka-GE" sz="2000">
                <a:latin typeface="Arial" charset="0"/>
                <a:cs typeface="Arial" charset="0"/>
              </a:rPr>
              <a:t>700 $a Jasonm Neville, $e narrator</a:t>
            </a:r>
          </a:p>
          <a:p>
            <a:pPr eaLnBrk="1" hangingPunct="1">
              <a:lnSpc>
                <a:spcPct val="80000"/>
              </a:lnSpc>
              <a:buFont typeface="Wingdings" charset="0"/>
              <a:buNone/>
            </a:pPr>
            <a:r>
              <a:rPr lang="ka-GE" sz="2000">
                <a:latin typeface="Arial" charset="0"/>
                <a:cs typeface="Arial" charset="0"/>
              </a:rPr>
              <a:t>700 $a Godwin, Heather, $e abridger</a:t>
            </a:r>
          </a:p>
        </p:txBody>
      </p:sp>
      <p:sp>
        <p:nvSpPr>
          <p:cNvPr id="2" name="Date Placeholder 1"/>
          <p:cNvSpPr>
            <a:spLocks noGrp="1"/>
          </p:cNvSpPr>
          <p:nvPr>
            <p:ph type="dt" sz="half" idx="10"/>
          </p:nvPr>
        </p:nvSpPr>
        <p:spPr/>
        <p:txBody>
          <a:bodyPr/>
          <a:lstStyle/>
          <a:p>
            <a:fld id="{C8AFD96F-6056-9144-BA0D-A8FD24C60FD1}"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22809483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68313" y="1052513"/>
            <a:ext cx="8378825" cy="4464050"/>
          </a:xfrm>
          <a:noFill/>
        </p:spPr>
      </p:pic>
      <p:sp>
        <p:nvSpPr>
          <p:cNvPr id="2" name="Date Placeholder 1"/>
          <p:cNvSpPr>
            <a:spLocks noGrp="1"/>
          </p:cNvSpPr>
          <p:nvPr>
            <p:ph type="dt" sz="half" idx="10"/>
          </p:nvPr>
        </p:nvSpPr>
        <p:spPr/>
        <p:txBody>
          <a:bodyPr/>
          <a:lstStyle/>
          <a:p>
            <a:fld id="{C05AD939-7748-504A-B02B-CD786631EC67}"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59835820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a:xfrm>
            <a:off x="457200" y="457200"/>
            <a:ext cx="8229600" cy="811213"/>
          </a:xfrm>
        </p:spPr>
        <p:txBody>
          <a:bodyPr/>
          <a:lstStyle/>
          <a:p>
            <a:pPr eaLnBrk="1" hangingPunct="1"/>
            <a:r>
              <a:rPr lang="ka-GE" sz="3200" b="1">
                <a:latin typeface="Arial" charset="0"/>
                <a:cs typeface="Arial" charset="0"/>
              </a:rPr>
              <a:t>ერთი რესურსის მეორესთან კავშირი</a:t>
            </a:r>
            <a:endParaRPr lang="ar-sa" sz="3200" b="1">
              <a:latin typeface="Arial" charset="0"/>
              <a:cs typeface="Arial" charset="0"/>
            </a:endParaRPr>
          </a:p>
        </p:txBody>
      </p:sp>
      <p:sp>
        <p:nvSpPr>
          <p:cNvPr id="136195" name="Content Placeholder 2"/>
          <p:cNvSpPr>
            <a:spLocks noGrp="1"/>
          </p:cNvSpPr>
          <p:nvPr>
            <p:ph idx="1"/>
          </p:nvPr>
        </p:nvSpPr>
        <p:spPr>
          <a:xfrm>
            <a:off x="457200" y="1628775"/>
            <a:ext cx="8229600" cy="4238625"/>
          </a:xfrm>
        </p:spPr>
        <p:txBody>
          <a:bodyPr>
            <a:normAutofit lnSpcReduction="10000"/>
          </a:bodyPr>
          <a:lstStyle/>
          <a:p>
            <a:pPr eaLnBrk="1" hangingPunct="1"/>
            <a:r>
              <a:rPr lang="ka-GE">
                <a:latin typeface="Arial" charset="0"/>
                <a:cs typeface="Arial" charset="0"/>
              </a:rPr>
              <a:t>დანართ </a:t>
            </a:r>
            <a:r>
              <a:rPr lang="en-US">
                <a:latin typeface="Arial" charset="0"/>
                <a:cs typeface="Arial" charset="0"/>
              </a:rPr>
              <a:t>J</a:t>
            </a:r>
            <a:r>
              <a:rPr lang="ka-GE">
                <a:latin typeface="Arial" charset="0"/>
                <a:cs typeface="Arial" charset="0"/>
              </a:rPr>
              <a:t>-ში მოცემულია ამ კავშირების ამსახველი ტერმინები  და ეს ტერმინები ჩაიწერება ქვეველში </a:t>
            </a:r>
            <a:r>
              <a:rPr lang="en-US">
                <a:latin typeface="Arial" charset="0"/>
                <a:cs typeface="Arial" charset="0"/>
              </a:rPr>
              <a:t>$i </a:t>
            </a:r>
            <a:r>
              <a:rPr lang="ka-GE">
                <a:latin typeface="Arial" charset="0"/>
                <a:cs typeface="Arial" charset="0"/>
              </a:rPr>
              <a:t>:</a:t>
            </a:r>
          </a:p>
          <a:p>
            <a:pPr eaLnBrk="1" hangingPunct="1"/>
            <a:endParaRPr lang="ka-GE">
              <a:latin typeface="Arial" charset="0"/>
              <a:cs typeface="Arial" charset="0"/>
            </a:endParaRPr>
          </a:p>
          <a:p>
            <a:pPr eaLnBrk="1" hangingPunct="1"/>
            <a:r>
              <a:rPr lang="ka-GE">
                <a:latin typeface="Arial" charset="0"/>
                <a:cs typeface="Arial" charset="0"/>
              </a:rPr>
              <a:t>ბიბლიოგრაფიულ ფორმატში - </a:t>
            </a:r>
            <a:r>
              <a:rPr lang="en-US">
                <a:latin typeface="Arial" charset="0"/>
                <a:cs typeface="Arial" charset="0"/>
              </a:rPr>
              <a:t>7XX</a:t>
            </a:r>
            <a:r>
              <a:rPr lang="ka-GE">
                <a:latin typeface="Arial" charset="0"/>
                <a:cs typeface="Arial" charset="0"/>
              </a:rPr>
              <a:t> ველებში.</a:t>
            </a:r>
          </a:p>
          <a:p>
            <a:pPr eaLnBrk="1" hangingPunct="1"/>
            <a:r>
              <a:rPr lang="ka-GE">
                <a:latin typeface="Arial" charset="0"/>
                <a:cs typeface="Arial" charset="0"/>
              </a:rPr>
              <a:t>ავტორიტეტულ ფორმატში</a:t>
            </a:r>
            <a:r>
              <a:rPr lang="en-US">
                <a:latin typeface="Arial" charset="0"/>
                <a:cs typeface="Arial" charset="0"/>
              </a:rPr>
              <a:t> </a:t>
            </a:r>
            <a:r>
              <a:rPr lang="ka-GE">
                <a:latin typeface="Arial" charset="0"/>
                <a:cs typeface="Arial" charset="0"/>
              </a:rPr>
              <a:t> - </a:t>
            </a:r>
            <a:r>
              <a:rPr lang="en-US">
                <a:latin typeface="Arial" charset="0"/>
                <a:cs typeface="Arial" charset="0"/>
              </a:rPr>
              <a:t>4XX </a:t>
            </a:r>
            <a:r>
              <a:rPr lang="ka-GE">
                <a:latin typeface="Arial" charset="0"/>
                <a:cs typeface="Arial" charset="0"/>
              </a:rPr>
              <a:t>და </a:t>
            </a:r>
            <a:r>
              <a:rPr lang="en-US">
                <a:latin typeface="Arial" charset="0"/>
                <a:cs typeface="Arial" charset="0"/>
              </a:rPr>
              <a:t>5XX</a:t>
            </a:r>
            <a:r>
              <a:rPr lang="ka-GE">
                <a:latin typeface="Arial" charset="0"/>
                <a:cs typeface="Arial" charset="0"/>
              </a:rPr>
              <a:t> ველებში.</a:t>
            </a:r>
            <a:endParaRPr lang="ar-sa">
              <a:latin typeface="Arial" charset="0"/>
              <a:cs typeface="Arial" charset="0"/>
            </a:endParaRPr>
          </a:p>
        </p:txBody>
      </p:sp>
      <p:sp>
        <p:nvSpPr>
          <p:cNvPr id="2" name="Date Placeholder 1"/>
          <p:cNvSpPr>
            <a:spLocks noGrp="1"/>
          </p:cNvSpPr>
          <p:nvPr>
            <p:ph type="dt" sz="half" idx="10"/>
          </p:nvPr>
        </p:nvSpPr>
        <p:spPr/>
        <p:txBody>
          <a:bodyPr/>
          <a:lstStyle/>
          <a:p>
            <a:fld id="{5AC45445-75C7-7946-8470-C9AF4C65ECB8}"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24040779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7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412875"/>
            <a:ext cx="8443913"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FE9E3216-1D71-E34F-961D-16AC95E251DC}"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63500257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normAutofit fontScale="90000"/>
          </a:bodyPr>
          <a:lstStyle/>
          <a:p>
            <a:pPr eaLnBrk="1" hangingPunct="1"/>
            <a:r>
              <a:rPr lang="en-US" sz="2800" b="1" i="1">
                <a:latin typeface="Arial" charset="0"/>
                <a:cs typeface="Arial" charset="0"/>
              </a:rPr>
              <a:t>MARC  </a:t>
            </a:r>
            <a:r>
              <a:rPr lang="ka-GE" sz="2800" b="1" i="1">
                <a:latin typeface="Arial" charset="0"/>
                <a:cs typeface="Arial" charset="0"/>
              </a:rPr>
              <a:t>ახალი ველები ავტორიტეტული და ბიბლიოგრაფიული ჩანაწერებისთვის ნაშრომისა და ექსპრესიის ატრიბუტების ჩასაწერად.</a:t>
            </a:r>
            <a:endParaRPr lang="ar-sa" sz="2800" b="1">
              <a:latin typeface="Arial" charset="0"/>
              <a:cs typeface="Arial" charset="0"/>
            </a:endParaRPr>
          </a:p>
        </p:txBody>
      </p:sp>
      <p:sp>
        <p:nvSpPr>
          <p:cNvPr id="138243" name="Content Placeholder 2"/>
          <p:cNvSpPr>
            <a:spLocks noGrp="1"/>
          </p:cNvSpPr>
          <p:nvPr>
            <p:ph idx="1"/>
          </p:nvPr>
        </p:nvSpPr>
        <p:spPr>
          <a:xfrm>
            <a:off x="457200" y="2349500"/>
            <a:ext cx="8229600" cy="3517900"/>
          </a:xfrm>
        </p:spPr>
        <p:txBody>
          <a:bodyPr/>
          <a:lstStyle/>
          <a:p>
            <a:pPr eaLnBrk="1" hangingPunct="1"/>
            <a:r>
              <a:rPr lang="en-US" sz="2000">
                <a:latin typeface="Arial" charset="0"/>
                <a:cs typeface="Arial" charset="0"/>
                <a:hlinkClick r:id="rId2"/>
              </a:rPr>
              <a:t>046 - Special Coded Dates</a:t>
            </a:r>
            <a:r>
              <a:rPr lang="en-US" sz="2000">
                <a:latin typeface="Arial" charset="0"/>
                <a:cs typeface="Arial" charset="0"/>
              </a:rPr>
              <a:t> (new subfields only)</a:t>
            </a:r>
          </a:p>
          <a:p>
            <a:pPr eaLnBrk="1" hangingPunct="1"/>
            <a:r>
              <a:rPr lang="en-US" sz="2000">
                <a:latin typeface="Arial" charset="0"/>
                <a:cs typeface="Arial" charset="0"/>
                <a:hlinkClick r:id="rId3"/>
              </a:rPr>
              <a:t>377 - Associated Language (R)</a:t>
            </a:r>
            <a:endParaRPr lang="en-US" sz="2000">
              <a:latin typeface="Arial" charset="0"/>
              <a:cs typeface="Arial" charset="0"/>
            </a:endParaRPr>
          </a:p>
          <a:p>
            <a:pPr eaLnBrk="1" hangingPunct="1"/>
            <a:r>
              <a:rPr lang="en-US" sz="2000">
                <a:latin typeface="Arial" charset="0"/>
                <a:cs typeface="Arial" charset="0"/>
                <a:hlinkClick r:id="rId4"/>
              </a:rPr>
              <a:t>380 - Form of Work (R)</a:t>
            </a:r>
            <a:endParaRPr lang="en-US" sz="2000">
              <a:latin typeface="Arial" charset="0"/>
              <a:cs typeface="Arial" charset="0"/>
            </a:endParaRPr>
          </a:p>
          <a:p>
            <a:pPr eaLnBrk="1" hangingPunct="1"/>
            <a:r>
              <a:rPr lang="en-US" sz="2000">
                <a:latin typeface="Arial" charset="0"/>
                <a:cs typeface="Arial" charset="0"/>
                <a:hlinkClick r:id="rId5"/>
              </a:rPr>
              <a:t>381 - Other Distinguishing Characteristics of Work or Expression (R)</a:t>
            </a:r>
            <a:endParaRPr lang="en-US" sz="2000">
              <a:latin typeface="Arial" charset="0"/>
              <a:cs typeface="Arial" charset="0"/>
            </a:endParaRPr>
          </a:p>
          <a:p>
            <a:pPr eaLnBrk="1" hangingPunct="1"/>
            <a:r>
              <a:rPr lang="en-US" sz="2000">
                <a:latin typeface="Arial" charset="0"/>
                <a:cs typeface="Arial" charset="0"/>
                <a:hlinkClick r:id="rId6"/>
              </a:rPr>
              <a:t>382 - Medium of Performance (R)</a:t>
            </a:r>
            <a:endParaRPr lang="en-US" sz="2000">
              <a:latin typeface="Arial" charset="0"/>
              <a:cs typeface="Arial" charset="0"/>
            </a:endParaRPr>
          </a:p>
          <a:p>
            <a:pPr eaLnBrk="1" hangingPunct="1"/>
            <a:r>
              <a:rPr lang="en-US" sz="2000">
                <a:latin typeface="Arial" charset="0"/>
                <a:cs typeface="Arial" charset="0"/>
                <a:hlinkClick r:id="rId7"/>
              </a:rPr>
              <a:t>383 - Numeric Designation of Musical Work (R)</a:t>
            </a:r>
            <a:endParaRPr lang="en-US" sz="2000">
              <a:latin typeface="Arial" charset="0"/>
              <a:cs typeface="Arial" charset="0"/>
            </a:endParaRPr>
          </a:p>
          <a:p>
            <a:pPr eaLnBrk="1" hangingPunct="1"/>
            <a:r>
              <a:rPr lang="en-US" sz="2000">
                <a:latin typeface="Arial" charset="0"/>
                <a:cs typeface="Arial" charset="0"/>
                <a:hlinkClick r:id="rId8"/>
              </a:rPr>
              <a:t>384 - Key (NR)</a:t>
            </a:r>
            <a:endParaRPr lang="ar-sa" sz="2000">
              <a:latin typeface="Arial" charset="0"/>
              <a:cs typeface="Arial" charset="0"/>
            </a:endParaRPr>
          </a:p>
        </p:txBody>
      </p:sp>
      <p:sp>
        <p:nvSpPr>
          <p:cNvPr id="2" name="Date Placeholder 1"/>
          <p:cNvSpPr>
            <a:spLocks noGrp="1"/>
          </p:cNvSpPr>
          <p:nvPr>
            <p:ph type="dt" sz="half" idx="10"/>
          </p:nvPr>
        </p:nvSpPr>
        <p:spPr/>
        <p:txBody>
          <a:bodyPr/>
          <a:lstStyle/>
          <a:p>
            <a:fld id="{7A85F0C5-56C3-3949-9E88-924C0BF26612}"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9392242"/>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type="body" idx="1"/>
          </p:nvPr>
        </p:nvSpPr>
        <p:spPr/>
        <p:txBody>
          <a:bodyPr/>
          <a:lstStyle/>
          <a:p>
            <a:pPr eaLnBrk="1" hangingPunct="1"/>
            <a:r>
              <a:rPr lang="ka-GE">
                <a:latin typeface="Arial" charset="0"/>
                <a:cs typeface="Arial" charset="0"/>
              </a:rPr>
              <a:t>სხვა ცვლილებები იხ. :</a:t>
            </a:r>
            <a:endParaRPr lang="ru-RU">
              <a:latin typeface="Arial" charset="0"/>
              <a:cs typeface="Arial" charset="0"/>
            </a:endParaRPr>
          </a:p>
          <a:p>
            <a:pPr eaLnBrk="1" hangingPunct="1"/>
            <a:endParaRPr lang="en-US">
              <a:latin typeface="Arial" charset="0"/>
              <a:cs typeface="Arial" charset="0"/>
              <a:hlinkClick r:id="rId2"/>
            </a:endParaRPr>
          </a:p>
          <a:p>
            <a:pPr eaLnBrk="1" hangingPunct="1"/>
            <a:endParaRPr lang="en-US">
              <a:latin typeface="Arial" charset="0"/>
              <a:cs typeface="Arial" charset="0"/>
              <a:hlinkClick r:id="rId2"/>
            </a:endParaRPr>
          </a:p>
          <a:p>
            <a:pPr eaLnBrk="1" hangingPunct="1"/>
            <a:r>
              <a:rPr lang="ru-RU">
                <a:latin typeface="Arial" charset="0"/>
                <a:cs typeface="Arial" charset="0"/>
                <a:hlinkClick r:id="rId2"/>
              </a:rPr>
              <a:t>http://www.loc.gov/marc/RDAinMARC.html</a:t>
            </a:r>
            <a:r>
              <a:rPr lang="ru-RU">
                <a:latin typeface="Arial" charset="0"/>
                <a:cs typeface="Arial" charset="0"/>
              </a:rPr>
              <a:t> </a:t>
            </a:r>
            <a:endParaRPr lang="ka-GE">
              <a:latin typeface="Arial" charset="0"/>
              <a:cs typeface="Arial" charset="0"/>
            </a:endParaRPr>
          </a:p>
          <a:p>
            <a:pPr eaLnBrk="1" hangingPunct="1"/>
            <a:endParaRPr lang="ka-GE">
              <a:latin typeface="Arial" charset="0"/>
              <a:cs typeface="Arial" charset="0"/>
            </a:endParaRPr>
          </a:p>
        </p:txBody>
      </p:sp>
      <p:sp>
        <p:nvSpPr>
          <p:cNvPr id="2" name="Date Placeholder 1"/>
          <p:cNvSpPr>
            <a:spLocks noGrp="1"/>
          </p:cNvSpPr>
          <p:nvPr>
            <p:ph type="dt" sz="half" idx="10"/>
          </p:nvPr>
        </p:nvSpPr>
        <p:spPr/>
        <p:txBody>
          <a:bodyPr/>
          <a:lstStyle/>
          <a:p>
            <a:fld id="{A1A82F60-EB54-3649-A7FF-031857A1568F}"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01458937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988" y="762000"/>
            <a:ext cx="8501062" cy="5715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41315" name="Picture 11" descr="RDA bann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425" y="273050"/>
            <a:ext cx="3000375" cy="171450"/>
          </a:xfrm>
          <a:prstGeom prst="rect">
            <a:avLst/>
          </a:prstGeom>
          <a:noFill/>
          <a:ln w="9525">
            <a:solidFill>
              <a:srgbClr val="00CCFF"/>
            </a:solidFill>
            <a:miter lim="800000"/>
            <a:headEnd/>
            <a:tailEnd/>
          </a:ln>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ABB38E4A-428F-9B4E-8592-D8CD14E0C48B}"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54592089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457200"/>
            <a:ext cx="8229600" cy="811213"/>
          </a:xfrm>
        </p:spPr>
        <p:txBody>
          <a:bodyPr/>
          <a:lstStyle/>
          <a:p>
            <a:pPr eaLnBrk="1" hangingPunct="1"/>
            <a:r>
              <a:rPr lang="ka-GE" sz="3600" b="1">
                <a:latin typeface="Arial" charset="0"/>
                <a:cs typeface="Arial" charset="0"/>
              </a:rPr>
              <a:t>ცვლილებები MARC-ში</a:t>
            </a:r>
            <a:endParaRPr lang="ru-RU" sz="3600" b="1">
              <a:latin typeface="Arial" charset="0"/>
              <a:cs typeface="Arial" charset="0"/>
            </a:endParaRPr>
          </a:p>
        </p:txBody>
      </p:sp>
      <p:sp>
        <p:nvSpPr>
          <p:cNvPr id="100355" name="Rectangle 3"/>
          <p:cNvSpPr>
            <a:spLocks noGrp="1" noChangeArrowheads="1"/>
          </p:cNvSpPr>
          <p:nvPr>
            <p:ph type="body" idx="1"/>
          </p:nvPr>
        </p:nvSpPr>
        <p:spPr>
          <a:xfrm>
            <a:off x="457200" y="1484313"/>
            <a:ext cx="8229600" cy="5113337"/>
          </a:xfrm>
        </p:spPr>
        <p:txBody>
          <a:bodyPr/>
          <a:lstStyle/>
          <a:p>
            <a:pPr eaLnBrk="1" hangingPunct="1">
              <a:lnSpc>
                <a:spcPct val="80000"/>
              </a:lnSpc>
            </a:pPr>
            <a:r>
              <a:rPr lang="ka-GE" sz="2000">
                <a:latin typeface="Arial" charset="0"/>
                <a:cs typeface="Arial" charset="0"/>
              </a:rPr>
              <a:t>RDA მიზანია, იყოს მოქნილი და განგრძობითობის /თავსებადობის უნარი ჰქონდეს.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ის არ არის განკუთვნილი მხოლოდ MARC ჩანაწერების კოდირებისთვის, RDA-ის გამოყენება სხვა სქემებშიც შესაძლებელია. (მაგ.: MODS – Metadata Object Description Shcema და Dublin Core Metadata Element Set).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თუმცა, თავდაპირველად RDA-ის გამოყენება მოხდება MARC 21-ში.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MARC-ის მრჩეველთა კომიტეტმა დაადგინა რიგი ცვლილებები, რომელიც ხელს შეუწყობს  RDA-ით შექმნილი ბიბლიოგრაფიული მონაცემების  MARC-ში კოდირებას.  </a:t>
            </a:r>
          </a:p>
          <a:p>
            <a:pPr eaLnBrk="1" hangingPunct="1">
              <a:lnSpc>
                <a:spcPct val="80000"/>
              </a:lnSpc>
            </a:pPr>
            <a:endParaRPr lang="ka-GE" sz="2000">
              <a:latin typeface="Arial" charset="0"/>
              <a:cs typeface="Arial" charset="0"/>
            </a:endParaRPr>
          </a:p>
          <a:p>
            <a:pPr eaLnBrk="1" hangingPunct="1">
              <a:lnSpc>
                <a:spcPct val="80000"/>
              </a:lnSpc>
            </a:pPr>
            <a:r>
              <a:rPr lang="ka-GE" sz="2000">
                <a:latin typeface="Arial" charset="0"/>
                <a:cs typeface="Arial" charset="0"/>
              </a:rPr>
              <a:t>RDA-ის  დანართი D-ში მოცემულია  MARC-ისა და RDA-ის ერთად გამოყენება. </a:t>
            </a:r>
            <a:endParaRPr lang="ru-RU" sz="2000">
              <a:latin typeface="Arial" charset="0"/>
              <a:cs typeface="Arial" charset="0"/>
            </a:endParaRPr>
          </a:p>
        </p:txBody>
      </p:sp>
      <p:sp>
        <p:nvSpPr>
          <p:cNvPr id="2" name="Date Placeholder 1"/>
          <p:cNvSpPr>
            <a:spLocks noGrp="1"/>
          </p:cNvSpPr>
          <p:nvPr>
            <p:ph type="dt" sz="half" idx="10"/>
          </p:nvPr>
        </p:nvSpPr>
        <p:spPr/>
        <p:txBody>
          <a:bodyPr/>
          <a:lstStyle/>
          <a:p>
            <a:fld id="{AAF49A04-0EBC-4A41-A57B-0623BBF293B8}"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8283152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33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 y="981075"/>
            <a:ext cx="9124950" cy="406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2339" name="Picture 11" descr="RDA bann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425" y="273050"/>
            <a:ext cx="3000375" cy="171450"/>
          </a:xfrm>
          <a:prstGeom prst="rect">
            <a:avLst/>
          </a:prstGeom>
          <a:noFill/>
          <a:ln w="9525">
            <a:solidFill>
              <a:srgbClr val="00CCFF"/>
            </a:solidFill>
            <a:miter lim="800000"/>
            <a:headEnd/>
            <a:tailEnd/>
          </a:ln>
          <a:extLst>
            <a:ext uri="{909E8E84-426E-40dd-AFC4-6F175D3DCCD1}">
              <a14:hiddenFill xmlns:a14="http://schemas.microsoft.com/office/drawing/2010/main">
                <a:solidFill>
                  <a:srgbClr val="FFFFFF"/>
                </a:solidFill>
              </a14:hiddenFill>
            </a:ext>
          </a:extLst>
        </p:spPr>
      </p:pic>
      <p:pic>
        <p:nvPicPr>
          <p:cNvPr id="14234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019675"/>
            <a:ext cx="91440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7E346181-34F5-3E4C-8EDA-6F6F0D6EAB83}"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40973898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457200"/>
            <a:ext cx="8229600" cy="739775"/>
          </a:xfrm>
        </p:spPr>
        <p:txBody>
          <a:bodyPr>
            <a:normAutofit fontScale="90000"/>
          </a:bodyPr>
          <a:lstStyle/>
          <a:p>
            <a:pPr eaLnBrk="1" hangingPunct="1"/>
            <a:r>
              <a:rPr lang="en-US">
                <a:latin typeface="Arial" charset="0"/>
                <a:cs typeface="Arial" charset="0"/>
              </a:rPr>
              <a:t>MARC </a:t>
            </a:r>
            <a:r>
              <a:rPr lang="ka-GE">
                <a:latin typeface="Arial" charset="0"/>
                <a:cs typeface="Arial" charset="0"/>
              </a:rPr>
              <a:t>მონაცემები</a:t>
            </a:r>
            <a:endParaRPr lang="en-US">
              <a:latin typeface="Arial" charset="0"/>
              <a:cs typeface="Arial" charset="0"/>
            </a:endParaRPr>
          </a:p>
        </p:txBody>
      </p:sp>
      <p:sp>
        <p:nvSpPr>
          <p:cNvPr id="63491" name="Rectangle 3"/>
          <p:cNvSpPr>
            <a:spLocks noGrp="1" noChangeArrowheads="1"/>
          </p:cNvSpPr>
          <p:nvPr>
            <p:ph type="body" idx="1"/>
          </p:nvPr>
        </p:nvSpPr>
        <p:spPr>
          <a:xfrm>
            <a:off x="971550" y="1557338"/>
            <a:ext cx="7712075" cy="4616450"/>
          </a:xfrm>
        </p:spPr>
        <p:txBody>
          <a:bodyPr>
            <a:normAutofit lnSpcReduction="10000"/>
          </a:bodyPr>
          <a:lstStyle/>
          <a:p>
            <a:pPr eaLnBrk="1" hangingPunct="1"/>
            <a:r>
              <a:rPr lang="ka-GE" sz="2500">
                <a:latin typeface="Arial" charset="0"/>
                <a:cs typeface="Arial" charset="0"/>
              </a:rPr>
              <a:t>რა იწერება</a:t>
            </a:r>
            <a:r>
              <a:rPr lang="en-US" sz="2500">
                <a:latin typeface="Arial" charset="0"/>
                <a:cs typeface="Arial" charset="0"/>
              </a:rPr>
              <a:t> </a:t>
            </a:r>
            <a:r>
              <a:rPr lang="en-US" sz="2500">
                <a:solidFill>
                  <a:srgbClr val="196666"/>
                </a:solidFill>
                <a:latin typeface="Arial" charset="0"/>
                <a:cs typeface="Arial" charset="0"/>
              </a:rPr>
              <a:t>MARC </a:t>
            </a:r>
            <a:r>
              <a:rPr lang="ka-GE" sz="2500">
                <a:solidFill>
                  <a:srgbClr val="196666"/>
                </a:solidFill>
                <a:latin typeface="Arial" charset="0"/>
                <a:cs typeface="Arial" charset="0"/>
              </a:rPr>
              <a:t>ბიბლიოგრაფიულ ჩანაწერში</a:t>
            </a:r>
            <a:r>
              <a:rPr lang="en-US" sz="2500">
                <a:latin typeface="Arial" charset="0"/>
                <a:cs typeface="Arial" charset="0"/>
              </a:rPr>
              <a:t>?</a:t>
            </a:r>
          </a:p>
          <a:p>
            <a:pPr lvl="1" eaLnBrk="1" hangingPunct="1"/>
            <a:r>
              <a:rPr lang="en-US" sz="2500">
                <a:latin typeface="Arial" charset="0"/>
                <a:cs typeface="Arial" charset="0"/>
              </a:rPr>
              <a:t> </a:t>
            </a:r>
            <a:r>
              <a:rPr lang="ka-GE" sz="2500">
                <a:latin typeface="Arial" charset="0"/>
                <a:cs typeface="Arial" charset="0"/>
              </a:rPr>
              <a:t>ინფორმაცია </a:t>
            </a:r>
            <a:r>
              <a:rPr lang="en-US" altLang="ja-JP" sz="2500">
                <a:latin typeface="Arial" charset="0"/>
                <a:ea typeface="MS PGothic" charset="0"/>
                <a:cs typeface="MS PGothic" charset="0"/>
              </a:rPr>
              <a:t>WEMI</a:t>
            </a:r>
            <a:r>
              <a:rPr lang="ka-GE" altLang="ja-JP" sz="2500">
                <a:latin typeface="Arial" charset="0"/>
                <a:cs typeface="Arial" charset="0"/>
              </a:rPr>
              <a:t>-ის და პიროვნების/კორპორაციის / ოჯახის შესახებ. </a:t>
            </a:r>
          </a:p>
          <a:p>
            <a:pPr lvl="1" eaLnBrk="1" hangingPunct="1">
              <a:buFont typeface="Wingdings" charset="0"/>
              <a:buNone/>
            </a:pPr>
            <a:endParaRPr lang="en-US" sz="2500">
              <a:latin typeface="Arial" charset="0"/>
              <a:cs typeface="Arial" charset="0"/>
            </a:endParaRPr>
          </a:p>
          <a:p>
            <a:pPr lvl="1" eaLnBrk="1" hangingPunct="1">
              <a:buFont typeface="Wingdings" charset="0"/>
              <a:buNone/>
            </a:pPr>
            <a:endParaRPr lang="en-US" sz="2500">
              <a:latin typeface="Arial" charset="0"/>
              <a:cs typeface="Arial" charset="0"/>
            </a:endParaRPr>
          </a:p>
          <a:p>
            <a:pPr eaLnBrk="1" hangingPunct="1"/>
            <a:r>
              <a:rPr lang="ka-GE" sz="2500">
                <a:latin typeface="Arial" charset="0"/>
                <a:cs typeface="Arial" charset="0"/>
              </a:rPr>
              <a:t>რა იწერება</a:t>
            </a:r>
            <a:r>
              <a:rPr lang="en-US" sz="2500">
                <a:latin typeface="Arial" charset="0"/>
                <a:cs typeface="Arial" charset="0"/>
              </a:rPr>
              <a:t> </a:t>
            </a:r>
            <a:r>
              <a:rPr lang="en-US" sz="2500">
                <a:solidFill>
                  <a:srgbClr val="196666"/>
                </a:solidFill>
                <a:latin typeface="Arial" charset="0"/>
                <a:cs typeface="Arial" charset="0"/>
              </a:rPr>
              <a:t>MARC </a:t>
            </a:r>
            <a:r>
              <a:rPr lang="ka-GE" sz="2500">
                <a:solidFill>
                  <a:srgbClr val="196666"/>
                </a:solidFill>
                <a:latin typeface="Arial" charset="0"/>
                <a:cs typeface="Arial" charset="0"/>
              </a:rPr>
              <a:t>ავტორიტეტულ ჩანაწერში</a:t>
            </a:r>
            <a:r>
              <a:rPr lang="en-US" sz="2500">
                <a:latin typeface="Arial" charset="0"/>
                <a:cs typeface="Arial" charset="0"/>
              </a:rPr>
              <a:t>?</a:t>
            </a:r>
          </a:p>
          <a:p>
            <a:pPr lvl="1" eaLnBrk="1" hangingPunct="1"/>
            <a:r>
              <a:rPr lang="en-US" sz="2500">
                <a:latin typeface="Arial" charset="0"/>
                <a:cs typeface="Arial" charset="0"/>
              </a:rPr>
              <a:t> </a:t>
            </a:r>
            <a:r>
              <a:rPr lang="ka-GE" sz="2500">
                <a:latin typeface="Arial" charset="0"/>
                <a:cs typeface="Arial" charset="0"/>
              </a:rPr>
              <a:t>აღწერილი ერთეულებისთვის მაიდენტიფიცირებელი ინფორმაცია და ავტორიტეტული წვდომის წერტილები. </a:t>
            </a:r>
            <a:endParaRPr lang="en-US" sz="2500">
              <a:latin typeface="Arial" charset="0"/>
              <a:cs typeface="Arial" charset="0"/>
            </a:endParaRPr>
          </a:p>
        </p:txBody>
      </p:sp>
      <p:sp>
        <p:nvSpPr>
          <p:cNvPr id="2" name="Date Placeholder 1"/>
          <p:cNvSpPr>
            <a:spLocks noGrp="1"/>
          </p:cNvSpPr>
          <p:nvPr>
            <p:ph type="dt" sz="half" idx="10"/>
          </p:nvPr>
        </p:nvSpPr>
        <p:spPr/>
        <p:txBody>
          <a:bodyPr/>
          <a:lstStyle/>
          <a:p>
            <a:fld id="{C3D5F11C-A78C-B048-B14C-C8DD6B581989}"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233959549"/>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fade">
                                      <p:cBhvr>
                                        <p:cTn id="7" dur="2000"/>
                                        <p:tgtEl>
                                          <p:spTgt spid="6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491">
                                            <p:txEl>
                                              <p:pRg st="0" end="0"/>
                                            </p:txEl>
                                          </p:spTgt>
                                        </p:tgtEl>
                                        <p:attrNameLst>
                                          <p:attrName>style.visibility</p:attrName>
                                        </p:attrNameLst>
                                      </p:cBhvr>
                                      <p:to>
                                        <p:strVal val="visible"/>
                                      </p:to>
                                    </p:set>
                                    <p:animEffect transition="in" filter="fade">
                                      <p:cBhvr>
                                        <p:cTn id="12" dur="2000"/>
                                        <p:tgtEl>
                                          <p:spTgt spid="63491">
                                            <p:txEl>
                                              <p:pRg st="0" end="0"/>
                                            </p:txEl>
                                          </p:spTgt>
                                        </p:tgtEl>
                                      </p:cBhvr>
                                    </p:animEffect>
                                  </p:childTnLst>
                                  <p:subTnLst>
                                    <p:animClr clrSpc="rgb" dir="cw">
                                      <p:cBhvr override="childStyle">
                                        <p:cTn dur="1" fill="hold" display="0" masterRel="nextClick" afterEffect="1"/>
                                        <p:tgtEl>
                                          <p:spTgt spid="63491">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63491">
                                            <p:txEl>
                                              <p:pRg st="1" end="1"/>
                                            </p:txEl>
                                          </p:spTgt>
                                        </p:tgtEl>
                                        <p:attrNameLst>
                                          <p:attrName>style.visibility</p:attrName>
                                        </p:attrNameLst>
                                      </p:cBhvr>
                                      <p:to>
                                        <p:strVal val="visible"/>
                                      </p:to>
                                    </p:set>
                                    <p:animEffect transition="in" filter="fade">
                                      <p:cBhvr>
                                        <p:cTn id="15" dur="2000"/>
                                        <p:tgtEl>
                                          <p:spTgt spid="63491">
                                            <p:txEl>
                                              <p:pRg st="1" end="1"/>
                                            </p:txEl>
                                          </p:spTgt>
                                        </p:tgtEl>
                                      </p:cBhvr>
                                    </p:animEffect>
                                  </p:childTnLst>
                                  <p:subTnLst>
                                    <p:animClr clrSpc="rgb" dir="cw">
                                      <p:cBhvr override="childStyle">
                                        <p:cTn dur="1" fill="hold" display="0" masterRel="nextClick" afterEffect="1"/>
                                        <p:tgtEl>
                                          <p:spTgt spid="63491">
                                            <p:txEl>
                                              <p:pRg st="1" end="1"/>
                                            </p:txEl>
                                          </p:spTgt>
                                        </p:tgtEl>
                                        <p:attrNameLst>
                                          <p:attrName>ppt_c</p:attrName>
                                        </p:attrNameLst>
                                      </p:cBhvr>
                                      <p:to>
                                        <a:schemeClr val="bg2"/>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3491">
                                            <p:txEl>
                                              <p:pRg st="4" end="4"/>
                                            </p:txEl>
                                          </p:spTgt>
                                        </p:tgtEl>
                                        <p:attrNameLst>
                                          <p:attrName>style.visibility</p:attrName>
                                        </p:attrNameLst>
                                      </p:cBhvr>
                                      <p:to>
                                        <p:strVal val="visible"/>
                                      </p:to>
                                    </p:set>
                                    <p:animEffect transition="in" filter="fade">
                                      <p:cBhvr>
                                        <p:cTn id="20" dur="2000"/>
                                        <p:tgtEl>
                                          <p:spTgt spid="63491">
                                            <p:txEl>
                                              <p:pRg st="4" end="4"/>
                                            </p:txEl>
                                          </p:spTgt>
                                        </p:tgtEl>
                                      </p:cBhvr>
                                    </p:animEffect>
                                  </p:childTnLst>
                                  <p:subTnLst>
                                    <p:animClr clrSpc="rgb" dir="cw">
                                      <p:cBhvr override="childStyle">
                                        <p:cTn dur="1" fill="hold" display="0" masterRel="nextClick" afterEffect="1"/>
                                        <p:tgtEl>
                                          <p:spTgt spid="63491">
                                            <p:txEl>
                                              <p:pRg st="4" end="4"/>
                                            </p:txEl>
                                          </p:spTgt>
                                        </p:tgtEl>
                                        <p:attrNameLst>
                                          <p:attrName>ppt_c</p:attrName>
                                        </p:attrNameLst>
                                      </p:cBhvr>
                                      <p:to>
                                        <a:schemeClr val="bg2"/>
                                      </p:to>
                                    </p:animClr>
                                  </p:subTnLst>
                                </p:cTn>
                              </p:par>
                              <p:par>
                                <p:cTn id="21" presetID="10" presetClass="entr" presetSubtype="0" fill="hold" grpId="0" nodeType="withEffect">
                                  <p:stCondLst>
                                    <p:cond delay="0"/>
                                  </p:stCondLst>
                                  <p:childTnLst>
                                    <p:set>
                                      <p:cBhvr>
                                        <p:cTn id="22" dur="1" fill="hold">
                                          <p:stCondLst>
                                            <p:cond delay="0"/>
                                          </p:stCondLst>
                                        </p:cTn>
                                        <p:tgtEl>
                                          <p:spTgt spid="63491">
                                            <p:txEl>
                                              <p:pRg st="5" end="5"/>
                                            </p:txEl>
                                          </p:spTgt>
                                        </p:tgtEl>
                                        <p:attrNameLst>
                                          <p:attrName>style.visibility</p:attrName>
                                        </p:attrNameLst>
                                      </p:cBhvr>
                                      <p:to>
                                        <p:strVal val="visible"/>
                                      </p:to>
                                    </p:set>
                                    <p:animEffect transition="in" filter="fade">
                                      <p:cBhvr>
                                        <p:cTn id="23" dur="2000"/>
                                        <p:tgtEl>
                                          <p:spTgt spid="63491">
                                            <p:txEl>
                                              <p:pRg st="5" end="5"/>
                                            </p:txEl>
                                          </p:spTgt>
                                        </p:tgtEl>
                                      </p:cBhvr>
                                    </p:animEffect>
                                  </p:childTnLst>
                                  <p:subTnLst>
                                    <p:animClr clrSpc="rgb" dir="cw">
                                      <p:cBhvr override="childStyle">
                                        <p:cTn dur="1" fill="hold" display="0" masterRel="nextClick" afterEffect="1"/>
                                        <p:tgtEl>
                                          <p:spTgt spid="63491">
                                            <p:txEl>
                                              <p:pRg st="5" end="5"/>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2"/>
          <p:cNvSpPr>
            <a:spLocks noGrp="1" noChangeArrowheads="1"/>
          </p:cNvSpPr>
          <p:nvPr>
            <p:ph type="title"/>
          </p:nvPr>
        </p:nvSpPr>
        <p:spPr>
          <a:xfrm>
            <a:off x="611188" y="549275"/>
            <a:ext cx="7777162" cy="792163"/>
          </a:xfrm>
        </p:spPr>
        <p:txBody>
          <a:bodyPr>
            <a:normAutofit fontScale="90000"/>
          </a:bodyPr>
          <a:lstStyle/>
          <a:p>
            <a:pPr eaLnBrk="1" hangingPunct="1"/>
            <a:r>
              <a:rPr lang="ka-GE" sz="3200">
                <a:latin typeface="Arial" charset="0"/>
                <a:cs typeface="Arial" charset="0"/>
              </a:rPr>
              <a:t>MARC ბიბლიოგრაფიული ჩანაწერი </a:t>
            </a:r>
            <a:br>
              <a:rPr lang="ka-GE" sz="3200">
                <a:latin typeface="Arial" charset="0"/>
                <a:cs typeface="Arial" charset="0"/>
              </a:rPr>
            </a:br>
            <a:r>
              <a:rPr lang="ka-GE" sz="3200">
                <a:latin typeface="Arial" charset="0"/>
                <a:cs typeface="Arial" charset="0"/>
              </a:rPr>
              <a:t>FRBR ერთეულები</a:t>
            </a:r>
          </a:p>
        </p:txBody>
      </p:sp>
      <p:sp>
        <p:nvSpPr>
          <p:cNvPr id="28675" name="Rectangle 3"/>
          <p:cNvSpPr>
            <a:spLocks noGrp="1" noChangeArrowheads="1"/>
          </p:cNvSpPr>
          <p:nvPr>
            <p:ph type="body" idx="1"/>
          </p:nvPr>
        </p:nvSpPr>
        <p:spPr>
          <a:xfrm>
            <a:off x="468313" y="1628775"/>
            <a:ext cx="8447087" cy="4924425"/>
          </a:xfrm>
          <a:ln>
            <a:solidFill>
              <a:schemeClr val="bg2">
                <a:lumMod val="60000"/>
                <a:lumOff val="40000"/>
              </a:schemeClr>
            </a:solidFill>
          </a:ln>
        </p:spPr>
        <p:txBody>
          <a:bodyPr/>
          <a:lstStyle/>
          <a:p>
            <a:pPr eaLnBrk="1" hangingPunct="1">
              <a:lnSpc>
                <a:spcPct val="90000"/>
              </a:lnSpc>
              <a:spcBef>
                <a:spcPts val="100"/>
              </a:spcBef>
              <a:buFont typeface="Wingdings" charset="0"/>
              <a:buNone/>
            </a:pPr>
            <a:r>
              <a:rPr lang="ka-GE" sz="2800">
                <a:latin typeface="Arial" charset="0"/>
                <a:cs typeface="Arial" charset="0"/>
              </a:rPr>
              <a:t>1XX = </a:t>
            </a:r>
            <a:r>
              <a:rPr lang="ka-GE" sz="2800">
                <a:solidFill>
                  <a:srgbClr val="CC0099"/>
                </a:solidFill>
                <a:latin typeface="Arial" charset="0"/>
                <a:cs typeface="Arial" charset="0"/>
              </a:rPr>
              <a:t>პიროვნება, ოჯახი, კორპორაცია</a:t>
            </a:r>
            <a:r>
              <a:rPr lang="ka-GE" sz="2800">
                <a:solidFill>
                  <a:srgbClr val="6600FF"/>
                </a:solidFill>
                <a:latin typeface="Arial" charset="0"/>
                <a:cs typeface="Arial" charset="0"/>
              </a:rPr>
              <a:t>, </a:t>
            </a:r>
            <a:r>
              <a:rPr lang="ka-GE" sz="2800">
                <a:solidFill>
                  <a:srgbClr val="0000FF"/>
                </a:solidFill>
                <a:latin typeface="Arial" charset="0"/>
                <a:cs typeface="Arial" charset="0"/>
              </a:rPr>
              <a:t>ნაშრომი,</a:t>
            </a:r>
            <a:r>
              <a:rPr lang="ka-GE" sz="2800">
                <a:latin typeface="Arial" charset="0"/>
                <a:cs typeface="Arial" charset="0"/>
              </a:rPr>
              <a:t> </a:t>
            </a:r>
            <a:r>
              <a:rPr lang="ka-GE" sz="2800">
                <a:solidFill>
                  <a:srgbClr val="008000"/>
                </a:solidFill>
                <a:latin typeface="Arial" charset="0"/>
                <a:cs typeface="Arial" charset="0"/>
              </a:rPr>
              <a:t>ექსპრესია</a:t>
            </a:r>
            <a:endParaRPr lang="ka-GE" sz="2800">
              <a:latin typeface="Arial" charset="0"/>
              <a:cs typeface="Arial" charset="0"/>
            </a:endParaRPr>
          </a:p>
          <a:p>
            <a:pPr eaLnBrk="1" hangingPunct="1">
              <a:lnSpc>
                <a:spcPct val="90000"/>
              </a:lnSpc>
              <a:spcBef>
                <a:spcPts val="100"/>
              </a:spcBef>
              <a:buFont typeface="Wingdings" charset="0"/>
              <a:buNone/>
            </a:pPr>
            <a:r>
              <a:rPr lang="ka-GE" sz="2800">
                <a:latin typeface="Arial" charset="0"/>
                <a:cs typeface="Arial" charset="0"/>
              </a:rPr>
              <a:t>130/240 = </a:t>
            </a:r>
            <a:r>
              <a:rPr lang="ka-GE" sz="2800">
                <a:solidFill>
                  <a:srgbClr val="0000FF"/>
                </a:solidFill>
                <a:latin typeface="Arial" charset="0"/>
                <a:cs typeface="Arial" charset="0"/>
              </a:rPr>
              <a:t>ნაშრომი</a:t>
            </a:r>
            <a:r>
              <a:rPr lang="ka-GE" sz="2800">
                <a:latin typeface="Arial" charset="0"/>
                <a:cs typeface="Arial" charset="0"/>
              </a:rPr>
              <a:t>, </a:t>
            </a:r>
            <a:r>
              <a:rPr lang="ka-GE" sz="2800">
                <a:solidFill>
                  <a:srgbClr val="008000"/>
                </a:solidFill>
                <a:latin typeface="Arial" charset="0"/>
                <a:cs typeface="Arial" charset="0"/>
              </a:rPr>
              <a:t>ექსპრესია</a:t>
            </a:r>
          </a:p>
          <a:p>
            <a:pPr eaLnBrk="1" hangingPunct="1">
              <a:lnSpc>
                <a:spcPct val="90000"/>
              </a:lnSpc>
              <a:spcBef>
                <a:spcPts val="100"/>
              </a:spcBef>
              <a:buFont typeface="Wingdings" charset="0"/>
              <a:buNone/>
            </a:pPr>
            <a:r>
              <a:rPr lang="ka-GE" sz="2800">
                <a:latin typeface="Arial" charset="0"/>
                <a:cs typeface="Arial" charset="0"/>
              </a:rPr>
              <a:t>245-260, 490 = </a:t>
            </a:r>
            <a:r>
              <a:rPr lang="ka-GE" sz="2800">
                <a:solidFill>
                  <a:srgbClr val="FF6600"/>
                </a:solidFill>
                <a:latin typeface="Arial" charset="0"/>
                <a:cs typeface="Arial" charset="0"/>
              </a:rPr>
              <a:t>მანიფესტაცია</a:t>
            </a:r>
          </a:p>
          <a:p>
            <a:pPr eaLnBrk="1" hangingPunct="1">
              <a:lnSpc>
                <a:spcPct val="90000"/>
              </a:lnSpc>
              <a:spcBef>
                <a:spcPts val="100"/>
              </a:spcBef>
              <a:buFont typeface="Wingdings" charset="0"/>
              <a:buNone/>
            </a:pPr>
            <a:r>
              <a:rPr lang="ka-GE" sz="2800">
                <a:latin typeface="Arial" charset="0"/>
                <a:cs typeface="Arial" charset="0"/>
              </a:rPr>
              <a:t>300 = </a:t>
            </a:r>
            <a:r>
              <a:rPr lang="ka-GE" sz="2800">
                <a:solidFill>
                  <a:srgbClr val="008000"/>
                </a:solidFill>
                <a:latin typeface="Arial" charset="0"/>
                <a:cs typeface="Arial" charset="0"/>
              </a:rPr>
              <a:t>ექსპრესია</a:t>
            </a:r>
            <a:r>
              <a:rPr lang="ka-GE" sz="2800">
                <a:latin typeface="Arial" charset="0"/>
                <a:cs typeface="Arial" charset="0"/>
              </a:rPr>
              <a:t>, </a:t>
            </a:r>
            <a:r>
              <a:rPr lang="ka-GE" sz="2800">
                <a:solidFill>
                  <a:srgbClr val="FF6600"/>
                </a:solidFill>
                <a:latin typeface="Arial" charset="0"/>
                <a:cs typeface="Arial" charset="0"/>
              </a:rPr>
              <a:t>მანიფესტაცია</a:t>
            </a:r>
          </a:p>
          <a:p>
            <a:pPr eaLnBrk="1" hangingPunct="1">
              <a:lnSpc>
                <a:spcPct val="90000"/>
              </a:lnSpc>
              <a:spcBef>
                <a:spcPts val="100"/>
              </a:spcBef>
              <a:buFont typeface="Wingdings" charset="0"/>
              <a:buNone/>
            </a:pPr>
            <a:r>
              <a:rPr lang="ka-GE" sz="2800">
                <a:latin typeface="Arial" charset="0"/>
                <a:cs typeface="Arial" charset="0"/>
              </a:rPr>
              <a:t>სხვა 3XX = </a:t>
            </a:r>
            <a:r>
              <a:rPr lang="ka-GE" sz="2800">
                <a:solidFill>
                  <a:srgbClr val="0000FF"/>
                </a:solidFill>
                <a:latin typeface="Arial" charset="0"/>
                <a:cs typeface="Arial" charset="0"/>
              </a:rPr>
              <a:t>ნაშრომი</a:t>
            </a:r>
            <a:r>
              <a:rPr lang="ka-GE" sz="2800">
                <a:latin typeface="Arial" charset="0"/>
                <a:cs typeface="Arial" charset="0"/>
              </a:rPr>
              <a:t>, </a:t>
            </a:r>
            <a:r>
              <a:rPr lang="ka-GE" sz="2800">
                <a:solidFill>
                  <a:srgbClr val="008000"/>
                </a:solidFill>
                <a:latin typeface="Arial" charset="0"/>
                <a:cs typeface="Arial" charset="0"/>
              </a:rPr>
              <a:t>ექსპრესია</a:t>
            </a:r>
            <a:r>
              <a:rPr lang="ka-GE" sz="2800">
                <a:latin typeface="Arial" charset="0"/>
                <a:cs typeface="Arial" charset="0"/>
              </a:rPr>
              <a:t>, </a:t>
            </a:r>
            <a:r>
              <a:rPr lang="ka-GE" sz="2800">
                <a:solidFill>
                  <a:srgbClr val="FF6600"/>
                </a:solidFill>
                <a:latin typeface="Arial" charset="0"/>
                <a:cs typeface="Arial" charset="0"/>
              </a:rPr>
              <a:t>მანიფესტაცია</a:t>
            </a:r>
          </a:p>
          <a:p>
            <a:pPr eaLnBrk="1" hangingPunct="1">
              <a:lnSpc>
                <a:spcPct val="90000"/>
              </a:lnSpc>
              <a:spcBef>
                <a:spcPts val="100"/>
              </a:spcBef>
              <a:buFont typeface="Wingdings" charset="0"/>
              <a:buNone/>
            </a:pPr>
            <a:r>
              <a:rPr lang="ka-GE" sz="2800">
                <a:latin typeface="Arial" charset="0"/>
                <a:cs typeface="Arial" charset="0"/>
              </a:rPr>
              <a:t>5XX = </a:t>
            </a:r>
            <a:r>
              <a:rPr lang="ka-GE" sz="2800">
                <a:solidFill>
                  <a:srgbClr val="0000FF"/>
                </a:solidFill>
                <a:latin typeface="Arial" charset="0"/>
                <a:cs typeface="Arial" charset="0"/>
              </a:rPr>
              <a:t>ნაშრომი</a:t>
            </a:r>
            <a:r>
              <a:rPr lang="ka-GE" sz="2800">
                <a:latin typeface="Arial" charset="0"/>
                <a:cs typeface="Arial" charset="0"/>
              </a:rPr>
              <a:t>, </a:t>
            </a:r>
            <a:r>
              <a:rPr lang="ka-GE" sz="2800">
                <a:solidFill>
                  <a:srgbClr val="008000"/>
                </a:solidFill>
                <a:latin typeface="Arial" charset="0"/>
                <a:cs typeface="Arial" charset="0"/>
              </a:rPr>
              <a:t>ექსპრესია</a:t>
            </a:r>
            <a:r>
              <a:rPr lang="ka-GE" sz="2800">
                <a:latin typeface="Arial" charset="0"/>
                <a:cs typeface="Arial" charset="0"/>
              </a:rPr>
              <a:t>, </a:t>
            </a:r>
            <a:r>
              <a:rPr lang="ka-GE" sz="2800">
                <a:solidFill>
                  <a:srgbClr val="FF6600"/>
                </a:solidFill>
                <a:latin typeface="Arial" charset="0"/>
                <a:cs typeface="Arial" charset="0"/>
              </a:rPr>
              <a:t>მანიფესტაცია</a:t>
            </a:r>
            <a:r>
              <a:rPr lang="ka-GE" sz="2800">
                <a:latin typeface="Arial" charset="0"/>
                <a:cs typeface="Arial" charset="0"/>
              </a:rPr>
              <a:t>, </a:t>
            </a:r>
            <a:r>
              <a:rPr lang="ka-GE" sz="2800">
                <a:solidFill>
                  <a:srgbClr val="FF0000"/>
                </a:solidFill>
                <a:latin typeface="Arial" charset="0"/>
                <a:cs typeface="Arial" charset="0"/>
              </a:rPr>
              <a:t>ეგზემპლარი</a:t>
            </a:r>
          </a:p>
          <a:p>
            <a:pPr eaLnBrk="1" hangingPunct="1">
              <a:lnSpc>
                <a:spcPct val="90000"/>
              </a:lnSpc>
              <a:spcBef>
                <a:spcPts val="100"/>
              </a:spcBef>
              <a:buFont typeface="Wingdings" charset="0"/>
              <a:buNone/>
            </a:pPr>
            <a:r>
              <a:rPr lang="ka-GE" sz="2800">
                <a:latin typeface="Arial" charset="0"/>
                <a:cs typeface="Arial" charset="0"/>
              </a:rPr>
              <a:t>700-730 = </a:t>
            </a:r>
            <a:r>
              <a:rPr lang="ka-GE" sz="2800">
                <a:solidFill>
                  <a:srgbClr val="CC0099"/>
                </a:solidFill>
                <a:latin typeface="Arial" charset="0"/>
                <a:cs typeface="Arial" charset="0"/>
              </a:rPr>
              <a:t>პიროვნება, ოჯახი, კორპორაცია</a:t>
            </a:r>
            <a:r>
              <a:rPr lang="ka-GE" sz="2800">
                <a:latin typeface="Arial" charset="0"/>
                <a:cs typeface="Arial" charset="0"/>
              </a:rPr>
              <a:t>, </a:t>
            </a:r>
            <a:r>
              <a:rPr lang="ka-GE" sz="2800">
                <a:solidFill>
                  <a:srgbClr val="0000FF"/>
                </a:solidFill>
                <a:latin typeface="Arial" charset="0"/>
                <a:cs typeface="Arial" charset="0"/>
              </a:rPr>
              <a:t>ნაშრომი</a:t>
            </a:r>
            <a:r>
              <a:rPr lang="ka-GE" sz="2800">
                <a:latin typeface="Arial" charset="0"/>
                <a:cs typeface="Arial" charset="0"/>
              </a:rPr>
              <a:t>, </a:t>
            </a:r>
            <a:r>
              <a:rPr lang="ka-GE" sz="2800">
                <a:solidFill>
                  <a:srgbClr val="008000"/>
                </a:solidFill>
                <a:latin typeface="Arial" charset="0"/>
                <a:cs typeface="Arial" charset="0"/>
              </a:rPr>
              <a:t>ექსპრესია</a:t>
            </a:r>
          </a:p>
          <a:p>
            <a:pPr eaLnBrk="1" hangingPunct="1">
              <a:lnSpc>
                <a:spcPct val="90000"/>
              </a:lnSpc>
              <a:spcBef>
                <a:spcPts val="100"/>
              </a:spcBef>
              <a:buFont typeface="Wingdings" charset="0"/>
              <a:buNone/>
            </a:pPr>
            <a:r>
              <a:rPr lang="ka-GE" sz="2800">
                <a:latin typeface="Arial" charset="0"/>
                <a:cs typeface="Arial" charset="0"/>
              </a:rPr>
              <a:t>760-787 = დაკავშირებული </a:t>
            </a:r>
            <a:r>
              <a:rPr lang="ka-GE" sz="2800">
                <a:solidFill>
                  <a:srgbClr val="0000FF"/>
                </a:solidFill>
                <a:latin typeface="Arial" charset="0"/>
                <a:cs typeface="Arial" charset="0"/>
              </a:rPr>
              <a:t>ნაშრომი</a:t>
            </a:r>
            <a:r>
              <a:rPr lang="ka-GE" sz="2800">
                <a:latin typeface="Arial" charset="0"/>
                <a:cs typeface="Arial" charset="0"/>
              </a:rPr>
              <a:t>, </a:t>
            </a:r>
            <a:r>
              <a:rPr lang="ka-GE" sz="2800">
                <a:solidFill>
                  <a:srgbClr val="008000"/>
                </a:solidFill>
                <a:latin typeface="Arial" charset="0"/>
                <a:cs typeface="Arial" charset="0"/>
              </a:rPr>
              <a:t>ექსპრესია</a:t>
            </a:r>
            <a:r>
              <a:rPr lang="ka-GE" sz="2800">
                <a:latin typeface="Arial" charset="0"/>
                <a:cs typeface="Arial" charset="0"/>
              </a:rPr>
              <a:t>, </a:t>
            </a:r>
            <a:r>
              <a:rPr lang="ka-GE" sz="2800">
                <a:solidFill>
                  <a:srgbClr val="FF6600"/>
                </a:solidFill>
                <a:latin typeface="Arial" charset="0"/>
                <a:cs typeface="Arial" charset="0"/>
              </a:rPr>
              <a:t>მანიფესტაცია</a:t>
            </a:r>
          </a:p>
        </p:txBody>
      </p:sp>
      <p:sp>
        <p:nvSpPr>
          <p:cNvPr id="2" name="Date Placeholder 1"/>
          <p:cNvSpPr>
            <a:spLocks noGrp="1"/>
          </p:cNvSpPr>
          <p:nvPr>
            <p:ph type="dt" sz="half" idx="10"/>
          </p:nvPr>
        </p:nvSpPr>
        <p:spPr/>
        <p:txBody>
          <a:bodyPr/>
          <a:lstStyle/>
          <a:p>
            <a:fld id="{BFDE6B90-FE85-994D-995C-213B5519F3F0}"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85536115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34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676400"/>
            <a:ext cx="5829300" cy="4705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3427" name="Footer Placeholder 4"/>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US" sz="1200"/>
              <a:t>COIN</a:t>
            </a:r>
          </a:p>
        </p:txBody>
      </p:sp>
      <p:sp>
        <p:nvSpPr>
          <p:cNvPr id="103428" name="Slide Number Placeholder 5"/>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E36D1628-7428-844A-A0ED-B982A89D1F3B}" type="slidenum">
              <a:rPr lang="en-US" sz="1200"/>
              <a:pPr algn="r" eaLnBrk="1" hangingPunct="1"/>
              <a:t>7</a:t>
            </a:fld>
            <a:endParaRPr lang="en-US" sz="1200"/>
          </a:p>
        </p:txBody>
      </p:sp>
      <p:sp>
        <p:nvSpPr>
          <p:cNvPr id="59396" name="Rectangle 4"/>
          <p:cNvSpPr>
            <a:spLocks noGrp="1" noChangeArrowheads="1"/>
          </p:cNvSpPr>
          <p:nvPr>
            <p:ph type="title" idx="4294967295"/>
          </p:nvPr>
        </p:nvSpPr>
        <p:spPr>
          <a:xfrm>
            <a:off x="457200" y="457200"/>
            <a:ext cx="8229600" cy="739775"/>
          </a:xfrm>
        </p:spPr>
        <p:txBody>
          <a:bodyPr/>
          <a:lstStyle/>
          <a:p>
            <a:pPr eaLnBrk="1" hangingPunct="1"/>
            <a:r>
              <a:rPr lang="ka-GE" sz="3200">
                <a:latin typeface="Arial" charset="0"/>
                <a:cs typeface="Arial" charset="0"/>
              </a:rPr>
              <a:t>FRBR ერთეული და მისი ატრიბუტი</a:t>
            </a:r>
          </a:p>
        </p:txBody>
      </p:sp>
      <p:sp>
        <p:nvSpPr>
          <p:cNvPr id="103430" name="Line 9"/>
          <p:cNvSpPr>
            <a:spLocks noChangeShapeType="1"/>
          </p:cNvSpPr>
          <p:nvPr/>
        </p:nvSpPr>
        <p:spPr bwMode="auto">
          <a:xfrm flipH="1">
            <a:off x="2667000" y="2362200"/>
            <a:ext cx="1600200" cy="1905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431" name="Line 10"/>
          <p:cNvSpPr>
            <a:spLocks noChangeShapeType="1"/>
          </p:cNvSpPr>
          <p:nvPr/>
        </p:nvSpPr>
        <p:spPr bwMode="auto">
          <a:xfrm flipH="1">
            <a:off x="3200400" y="3429000"/>
            <a:ext cx="205740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432" name="Line 11"/>
          <p:cNvSpPr>
            <a:spLocks noChangeShapeType="1"/>
          </p:cNvSpPr>
          <p:nvPr/>
        </p:nvSpPr>
        <p:spPr bwMode="auto">
          <a:xfrm flipH="1">
            <a:off x="2514600" y="2895600"/>
            <a:ext cx="2286000" cy="1676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433" name="Line 12"/>
          <p:cNvSpPr>
            <a:spLocks noChangeShapeType="1"/>
          </p:cNvSpPr>
          <p:nvPr/>
        </p:nvSpPr>
        <p:spPr bwMode="auto">
          <a:xfrm flipH="1">
            <a:off x="2667000" y="4038600"/>
            <a:ext cx="32766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05" name="Text Box 13"/>
          <p:cNvSpPr txBox="1">
            <a:spLocks noChangeArrowheads="1"/>
          </p:cNvSpPr>
          <p:nvPr/>
        </p:nvSpPr>
        <p:spPr bwMode="auto">
          <a:xfrm>
            <a:off x="4495800" y="1752600"/>
            <a:ext cx="3429000" cy="366713"/>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US">
                <a:solidFill>
                  <a:srgbClr val="660066"/>
                </a:solidFill>
                <a:latin typeface="Calibri" charset="0"/>
              </a:rPr>
              <a:t>Creator </a:t>
            </a:r>
            <a:r>
              <a:rPr lang="en-US">
                <a:latin typeface="Calibri" charset="0"/>
              </a:rPr>
              <a:t>of </a:t>
            </a:r>
            <a:r>
              <a:rPr lang="en-US">
                <a:solidFill>
                  <a:srgbClr val="0000FF"/>
                </a:solidFill>
                <a:latin typeface="Calibri" charset="0"/>
              </a:rPr>
              <a:t>Work </a:t>
            </a:r>
            <a:r>
              <a:rPr lang="en-US">
                <a:latin typeface="Calibri" charset="0"/>
              </a:rPr>
              <a:t>(relationship)</a:t>
            </a:r>
          </a:p>
        </p:txBody>
      </p:sp>
      <p:sp>
        <p:nvSpPr>
          <p:cNvPr id="59406" name="Text Box 14"/>
          <p:cNvSpPr txBox="1">
            <a:spLocks noChangeArrowheads="1"/>
          </p:cNvSpPr>
          <p:nvPr/>
        </p:nvSpPr>
        <p:spPr bwMode="auto">
          <a:xfrm>
            <a:off x="5105400" y="2362200"/>
            <a:ext cx="1524000" cy="366713"/>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spcBef>
                <a:spcPct val="50000"/>
              </a:spcBef>
            </a:pPr>
            <a:r>
              <a:rPr lang="en-US">
                <a:latin typeface="Calibri" charset="0"/>
              </a:rPr>
              <a:t>Title of </a:t>
            </a:r>
            <a:r>
              <a:rPr lang="en-US">
                <a:solidFill>
                  <a:srgbClr val="0000FF"/>
                </a:solidFill>
                <a:latin typeface="Calibri" charset="0"/>
              </a:rPr>
              <a:t>Work</a:t>
            </a:r>
          </a:p>
        </p:txBody>
      </p:sp>
      <p:sp>
        <p:nvSpPr>
          <p:cNvPr id="59407" name="Text Box 15"/>
          <p:cNvSpPr txBox="1">
            <a:spLocks noChangeArrowheads="1"/>
          </p:cNvSpPr>
          <p:nvPr/>
        </p:nvSpPr>
        <p:spPr bwMode="auto">
          <a:xfrm>
            <a:off x="5638800" y="2971800"/>
            <a:ext cx="2362200" cy="366713"/>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spcBef>
                <a:spcPct val="50000"/>
              </a:spcBef>
            </a:pPr>
            <a:r>
              <a:rPr lang="en-US">
                <a:latin typeface="Calibri" charset="0"/>
              </a:rPr>
              <a:t>Language of </a:t>
            </a:r>
            <a:r>
              <a:rPr lang="en-US">
                <a:solidFill>
                  <a:srgbClr val="008000"/>
                </a:solidFill>
                <a:latin typeface="Calibri" charset="0"/>
              </a:rPr>
              <a:t>Expression</a:t>
            </a:r>
          </a:p>
        </p:txBody>
      </p:sp>
      <p:sp>
        <p:nvSpPr>
          <p:cNvPr id="59408" name="Text Box 16"/>
          <p:cNvSpPr txBox="1">
            <a:spLocks noChangeArrowheads="1"/>
          </p:cNvSpPr>
          <p:nvPr/>
        </p:nvSpPr>
        <p:spPr bwMode="auto">
          <a:xfrm>
            <a:off x="6324600" y="3657600"/>
            <a:ext cx="2286000" cy="366713"/>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spcBef>
                <a:spcPct val="50000"/>
              </a:spcBef>
            </a:pPr>
            <a:r>
              <a:rPr lang="en-US">
                <a:latin typeface="Calibri" charset="0"/>
              </a:rPr>
              <a:t>Title of </a:t>
            </a:r>
            <a:r>
              <a:rPr lang="en-US">
                <a:solidFill>
                  <a:srgbClr val="FF6600"/>
                </a:solidFill>
                <a:latin typeface="Calibri" charset="0"/>
              </a:rPr>
              <a:t>Manifestation</a:t>
            </a:r>
          </a:p>
        </p:txBody>
      </p:sp>
      <p:sp>
        <p:nvSpPr>
          <p:cNvPr id="103438" name="Text Box 17"/>
          <p:cNvSpPr txBox="1">
            <a:spLocks noChangeArrowheads="1"/>
          </p:cNvSpPr>
          <p:nvPr/>
        </p:nvSpPr>
        <p:spPr bwMode="auto">
          <a:xfrm>
            <a:off x="4191000" y="22098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1</a:t>
            </a:r>
          </a:p>
        </p:txBody>
      </p:sp>
      <p:sp>
        <p:nvSpPr>
          <p:cNvPr id="103439" name="Text Box 19"/>
          <p:cNvSpPr txBox="1">
            <a:spLocks noChangeArrowheads="1"/>
          </p:cNvSpPr>
          <p:nvPr/>
        </p:nvSpPr>
        <p:spPr bwMode="auto">
          <a:xfrm>
            <a:off x="4800600" y="27432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2</a:t>
            </a:r>
          </a:p>
        </p:txBody>
      </p:sp>
      <p:sp>
        <p:nvSpPr>
          <p:cNvPr id="103440" name="Text Box 20"/>
          <p:cNvSpPr txBox="1">
            <a:spLocks noChangeArrowheads="1"/>
          </p:cNvSpPr>
          <p:nvPr/>
        </p:nvSpPr>
        <p:spPr bwMode="auto">
          <a:xfrm>
            <a:off x="5257800" y="32766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3</a:t>
            </a:r>
          </a:p>
        </p:txBody>
      </p:sp>
      <p:sp>
        <p:nvSpPr>
          <p:cNvPr id="103441" name="Text Box 21"/>
          <p:cNvSpPr txBox="1">
            <a:spLocks noChangeArrowheads="1"/>
          </p:cNvSpPr>
          <p:nvPr/>
        </p:nvSpPr>
        <p:spPr bwMode="auto">
          <a:xfrm>
            <a:off x="5867400" y="38100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4</a:t>
            </a:r>
          </a:p>
        </p:txBody>
      </p:sp>
      <p:sp>
        <p:nvSpPr>
          <p:cNvPr id="2" name="Date Placeholder 1"/>
          <p:cNvSpPr>
            <a:spLocks noGrp="1"/>
          </p:cNvSpPr>
          <p:nvPr>
            <p:ph type="dt" sz="half" idx="10"/>
          </p:nvPr>
        </p:nvSpPr>
        <p:spPr/>
        <p:txBody>
          <a:bodyPr/>
          <a:lstStyle/>
          <a:p>
            <a:fld id="{0276A340-4CDC-ED4B-9181-3C1DF0FADAF4}"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44777543"/>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6"/>
                                        </p:tgtEl>
                                        <p:attrNameLst>
                                          <p:attrName>style.visibility</p:attrName>
                                        </p:attrNameLst>
                                      </p:cBhvr>
                                      <p:to>
                                        <p:strVal val="visible"/>
                                      </p:to>
                                    </p:set>
                                    <p:animEffect transition="in" filter="fade">
                                      <p:cBhvr>
                                        <p:cTn id="7" dur="2000"/>
                                        <p:tgtEl>
                                          <p:spTgt spid="593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9405"/>
                                        </p:tgtEl>
                                        <p:attrNameLst>
                                          <p:attrName>style.visibility</p:attrName>
                                        </p:attrNameLst>
                                      </p:cBhvr>
                                      <p:to>
                                        <p:strVal val="visible"/>
                                      </p:to>
                                    </p:set>
                                    <p:animEffect transition="in" filter="dissolve">
                                      <p:cBhvr>
                                        <p:cTn id="12" dur="500"/>
                                        <p:tgtEl>
                                          <p:spTgt spid="594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9406"/>
                                        </p:tgtEl>
                                        <p:attrNameLst>
                                          <p:attrName>style.visibility</p:attrName>
                                        </p:attrNameLst>
                                      </p:cBhvr>
                                      <p:to>
                                        <p:strVal val="visible"/>
                                      </p:to>
                                    </p:set>
                                    <p:animEffect transition="in" filter="dissolve">
                                      <p:cBhvr>
                                        <p:cTn id="17" dur="500"/>
                                        <p:tgtEl>
                                          <p:spTgt spid="594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9407"/>
                                        </p:tgtEl>
                                        <p:attrNameLst>
                                          <p:attrName>style.visibility</p:attrName>
                                        </p:attrNameLst>
                                      </p:cBhvr>
                                      <p:to>
                                        <p:strVal val="visible"/>
                                      </p:to>
                                    </p:set>
                                    <p:animEffect transition="in" filter="dissolve">
                                      <p:cBhvr>
                                        <p:cTn id="22" dur="500"/>
                                        <p:tgtEl>
                                          <p:spTgt spid="594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9408"/>
                                        </p:tgtEl>
                                        <p:attrNameLst>
                                          <p:attrName>style.visibility</p:attrName>
                                        </p:attrNameLst>
                                      </p:cBhvr>
                                      <p:to>
                                        <p:strVal val="visible"/>
                                      </p:to>
                                    </p:set>
                                    <p:animEffect transition="in" filter="dissolve">
                                      <p:cBhvr>
                                        <p:cTn id="27" dur="500"/>
                                        <p:tgtEl>
                                          <p:spTgt spid="594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P spid="59405" grpId="0" animBg="1"/>
      <p:bldP spid="59406" grpId="0" animBg="1"/>
      <p:bldP spid="59407" grpId="0" animBg="1"/>
      <p:bldP spid="59408"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44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676400"/>
            <a:ext cx="5829300" cy="4705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4451" name="Footer Placeholder 4"/>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US" sz="1200"/>
              <a:t>COIN</a:t>
            </a:r>
          </a:p>
        </p:txBody>
      </p:sp>
      <p:sp>
        <p:nvSpPr>
          <p:cNvPr id="104452" name="Slide Number Placeholder 5"/>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055AED61-9AB0-384D-8EE0-2915BE432AA7}" type="slidenum">
              <a:rPr lang="en-US" sz="1200"/>
              <a:pPr algn="r" eaLnBrk="1" hangingPunct="1"/>
              <a:t>8</a:t>
            </a:fld>
            <a:endParaRPr lang="en-US" sz="1200"/>
          </a:p>
        </p:txBody>
      </p:sp>
      <p:sp>
        <p:nvSpPr>
          <p:cNvPr id="61442" name="Rectangle 2"/>
          <p:cNvSpPr>
            <a:spLocks noGrp="1" noChangeArrowheads="1"/>
          </p:cNvSpPr>
          <p:nvPr>
            <p:ph type="title" idx="4294967295"/>
          </p:nvPr>
        </p:nvSpPr>
        <p:spPr>
          <a:xfrm>
            <a:off x="457200" y="457200"/>
            <a:ext cx="8229600" cy="811213"/>
          </a:xfrm>
        </p:spPr>
        <p:txBody>
          <a:bodyPr/>
          <a:lstStyle/>
          <a:p>
            <a:pPr eaLnBrk="1" hangingPunct="1"/>
            <a:r>
              <a:rPr lang="en-US" sz="3200">
                <a:latin typeface="Arial" charset="0"/>
                <a:cs typeface="Arial" charset="0"/>
              </a:rPr>
              <a:t>FRBR </a:t>
            </a:r>
            <a:r>
              <a:rPr lang="ka-GE" sz="3200">
                <a:latin typeface="Arial" charset="0"/>
                <a:cs typeface="Arial" charset="0"/>
              </a:rPr>
              <a:t>ერთეული და მისი ატრიბუტი</a:t>
            </a:r>
            <a:endParaRPr lang="en-US" sz="3200">
              <a:latin typeface="Arial" charset="0"/>
              <a:cs typeface="Arial" charset="0"/>
            </a:endParaRPr>
          </a:p>
        </p:txBody>
      </p:sp>
      <p:sp>
        <p:nvSpPr>
          <p:cNvPr id="104454" name="Line 4"/>
          <p:cNvSpPr>
            <a:spLocks noChangeShapeType="1"/>
          </p:cNvSpPr>
          <p:nvPr/>
        </p:nvSpPr>
        <p:spPr bwMode="auto">
          <a:xfrm flipH="1">
            <a:off x="3429000" y="3124200"/>
            <a:ext cx="533400" cy="1676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4455" name="Line 6"/>
          <p:cNvSpPr>
            <a:spLocks noChangeShapeType="1"/>
          </p:cNvSpPr>
          <p:nvPr/>
        </p:nvSpPr>
        <p:spPr bwMode="auto">
          <a:xfrm flipH="1" flipV="1">
            <a:off x="3810000" y="5105400"/>
            <a:ext cx="1752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48" name="Text Box 8"/>
          <p:cNvSpPr txBox="1">
            <a:spLocks noChangeArrowheads="1"/>
          </p:cNvSpPr>
          <p:nvPr/>
        </p:nvSpPr>
        <p:spPr bwMode="auto">
          <a:xfrm>
            <a:off x="3733800" y="1752600"/>
            <a:ext cx="1676400" cy="91598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US">
                <a:latin typeface="Calibri" charset="0"/>
              </a:rPr>
              <a:t>Other title information of </a:t>
            </a:r>
            <a:r>
              <a:rPr lang="en-US">
                <a:solidFill>
                  <a:srgbClr val="FF6600"/>
                </a:solidFill>
                <a:latin typeface="Calibri" charset="0"/>
              </a:rPr>
              <a:t>Manifestation</a:t>
            </a:r>
          </a:p>
        </p:txBody>
      </p:sp>
      <p:sp>
        <p:nvSpPr>
          <p:cNvPr id="61449" name="Text Box 9"/>
          <p:cNvSpPr txBox="1">
            <a:spLocks noChangeArrowheads="1"/>
          </p:cNvSpPr>
          <p:nvPr/>
        </p:nvSpPr>
        <p:spPr bwMode="auto">
          <a:xfrm>
            <a:off x="5943600" y="5181600"/>
            <a:ext cx="2743200" cy="64135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US">
                <a:latin typeface="Calibri" charset="0"/>
              </a:rPr>
              <a:t>Note of Translation (relationship) </a:t>
            </a:r>
            <a:r>
              <a:rPr lang="en-US">
                <a:solidFill>
                  <a:srgbClr val="008000"/>
                </a:solidFill>
                <a:latin typeface="Calibri" charset="0"/>
              </a:rPr>
              <a:t>Expression</a:t>
            </a:r>
          </a:p>
        </p:txBody>
      </p:sp>
      <p:sp>
        <p:nvSpPr>
          <p:cNvPr id="104458" name="Line 12"/>
          <p:cNvSpPr>
            <a:spLocks noChangeShapeType="1"/>
          </p:cNvSpPr>
          <p:nvPr/>
        </p:nvSpPr>
        <p:spPr bwMode="auto">
          <a:xfrm flipH="1">
            <a:off x="4953000" y="3352800"/>
            <a:ext cx="152400" cy="1447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53" name="Text Box 13"/>
          <p:cNvSpPr txBox="1">
            <a:spLocks noChangeArrowheads="1"/>
          </p:cNvSpPr>
          <p:nvPr/>
        </p:nvSpPr>
        <p:spPr bwMode="auto">
          <a:xfrm>
            <a:off x="5410200" y="2819400"/>
            <a:ext cx="1752600" cy="91598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US">
                <a:latin typeface="Calibri" charset="0"/>
              </a:rPr>
              <a:t>Statement of Responsibility of </a:t>
            </a:r>
            <a:r>
              <a:rPr lang="en-US">
                <a:solidFill>
                  <a:srgbClr val="FF6600"/>
                </a:solidFill>
                <a:latin typeface="Calibri" charset="0"/>
              </a:rPr>
              <a:t>Manifestation</a:t>
            </a:r>
          </a:p>
        </p:txBody>
      </p:sp>
      <p:sp>
        <p:nvSpPr>
          <p:cNvPr id="104460" name="Text Box 18"/>
          <p:cNvSpPr txBox="1">
            <a:spLocks noChangeArrowheads="1"/>
          </p:cNvSpPr>
          <p:nvPr/>
        </p:nvSpPr>
        <p:spPr bwMode="auto">
          <a:xfrm>
            <a:off x="3886200" y="27432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1</a:t>
            </a:r>
          </a:p>
        </p:txBody>
      </p:sp>
      <p:sp>
        <p:nvSpPr>
          <p:cNvPr id="104461" name="Text Box 19"/>
          <p:cNvSpPr txBox="1">
            <a:spLocks noChangeArrowheads="1"/>
          </p:cNvSpPr>
          <p:nvPr/>
        </p:nvSpPr>
        <p:spPr bwMode="auto">
          <a:xfrm>
            <a:off x="4953000" y="30480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2</a:t>
            </a:r>
          </a:p>
        </p:txBody>
      </p:sp>
      <p:sp>
        <p:nvSpPr>
          <p:cNvPr id="104462" name="Text Box 20"/>
          <p:cNvSpPr txBox="1">
            <a:spLocks noChangeArrowheads="1"/>
          </p:cNvSpPr>
          <p:nvPr/>
        </p:nvSpPr>
        <p:spPr bwMode="auto">
          <a:xfrm>
            <a:off x="5486400" y="53340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3</a:t>
            </a:r>
          </a:p>
        </p:txBody>
      </p:sp>
      <p:sp>
        <p:nvSpPr>
          <p:cNvPr id="2" name="Date Placeholder 1"/>
          <p:cNvSpPr>
            <a:spLocks noGrp="1"/>
          </p:cNvSpPr>
          <p:nvPr>
            <p:ph type="dt" sz="half" idx="10"/>
          </p:nvPr>
        </p:nvSpPr>
        <p:spPr/>
        <p:txBody>
          <a:bodyPr/>
          <a:lstStyle/>
          <a:p>
            <a:fld id="{FBB18DD0-83F5-BA46-BFFE-BF7F1E2E05FC}"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46353489"/>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20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48"/>
                                        </p:tgtEl>
                                        <p:attrNameLst>
                                          <p:attrName>style.visibility</p:attrName>
                                        </p:attrNameLst>
                                      </p:cBhvr>
                                      <p:to>
                                        <p:strVal val="visible"/>
                                      </p:to>
                                    </p:set>
                                    <p:animEffect transition="in" filter="dissolve">
                                      <p:cBhvr>
                                        <p:cTn id="12" dur="500"/>
                                        <p:tgtEl>
                                          <p:spTgt spid="614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53"/>
                                        </p:tgtEl>
                                        <p:attrNameLst>
                                          <p:attrName>style.visibility</p:attrName>
                                        </p:attrNameLst>
                                      </p:cBhvr>
                                      <p:to>
                                        <p:strVal val="visible"/>
                                      </p:to>
                                    </p:set>
                                    <p:animEffect transition="in" filter="dissolve">
                                      <p:cBhvr>
                                        <p:cTn id="17" dur="500"/>
                                        <p:tgtEl>
                                          <p:spTgt spid="614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49"/>
                                        </p:tgtEl>
                                        <p:attrNameLst>
                                          <p:attrName>style.visibility</p:attrName>
                                        </p:attrNameLst>
                                      </p:cBhvr>
                                      <p:to>
                                        <p:strVal val="visible"/>
                                      </p:to>
                                    </p:set>
                                    <p:animEffect transition="in" filter="dissolve">
                                      <p:cBhvr>
                                        <p:cTn id="22" dur="500"/>
                                        <p:tgtEl>
                                          <p:spTgt spid="614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8" grpId="0" animBg="1"/>
      <p:bldP spid="61449" grpId="0" animBg="1"/>
      <p:bldP spid="6145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54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905000"/>
            <a:ext cx="667702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75" name="Footer Placeholder 4"/>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US" sz="1200"/>
              <a:t>COIN</a:t>
            </a:r>
          </a:p>
        </p:txBody>
      </p:sp>
      <p:sp>
        <p:nvSpPr>
          <p:cNvPr id="105476" name="Slide Number Placeholder 5"/>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C6281696-B946-8E49-BF05-5DA930AC9A91}" type="slidenum">
              <a:rPr lang="en-US" sz="1200"/>
              <a:pPr algn="r" eaLnBrk="1" hangingPunct="1"/>
              <a:t>9</a:t>
            </a:fld>
            <a:endParaRPr lang="en-US" sz="1200"/>
          </a:p>
        </p:txBody>
      </p:sp>
      <p:sp>
        <p:nvSpPr>
          <p:cNvPr id="62466" name="Rectangle 2"/>
          <p:cNvSpPr>
            <a:spLocks noGrp="1" noChangeArrowheads="1"/>
          </p:cNvSpPr>
          <p:nvPr>
            <p:ph type="title" idx="4294967295"/>
          </p:nvPr>
        </p:nvSpPr>
        <p:spPr>
          <a:xfrm>
            <a:off x="457200" y="457200"/>
            <a:ext cx="8229600" cy="811213"/>
          </a:xfrm>
        </p:spPr>
        <p:txBody>
          <a:bodyPr/>
          <a:lstStyle/>
          <a:p>
            <a:pPr eaLnBrk="1" hangingPunct="1"/>
            <a:r>
              <a:rPr lang="en-US" sz="3200">
                <a:latin typeface="Arial" charset="0"/>
                <a:cs typeface="Arial" charset="0"/>
              </a:rPr>
              <a:t>FRBR </a:t>
            </a:r>
            <a:r>
              <a:rPr lang="ka-GE" sz="3200">
                <a:latin typeface="Arial" charset="0"/>
                <a:cs typeface="Arial" charset="0"/>
              </a:rPr>
              <a:t>ერთეული და მისი ატრიბუტი</a:t>
            </a:r>
            <a:r>
              <a:rPr lang="en-US" sz="3200">
                <a:latin typeface="Arial" charset="0"/>
                <a:cs typeface="Arial" charset="0"/>
              </a:rPr>
              <a:t> </a:t>
            </a:r>
          </a:p>
        </p:txBody>
      </p:sp>
      <p:sp>
        <p:nvSpPr>
          <p:cNvPr id="105478" name="Line 4"/>
          <p:cNvSpPr>
            <a:spLocks noChangeShapeType="1"/>
          </p:cNvSpPr>
          <p:nvPr/>
        </p:nvSpPr>
        <p:spPr bwMode="auto">
          <a:xfrm flipH="1">
            <a:off x="4572000" y="1905000"/>
            <a:ext cx="5334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79" name="Line 5"/>
          <p:cNvSpPr>
            <a:spLocks noChangeShapeType="1"/>
          </p:cNvSpPr>
          <p:nvPr/>
        </p:nvSpPr>
        <p:spPr bwMode="auto">
          <a:xfrm flipH="1">
            <a:off x="3200400" y="3886200"/>
            <a:ext cx="3429000" cy="1676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80" name="Line 6"/>
          <p:cNvSpPr>
            <a:spLocks noChangeShapeType="1"/>
          </p:cNvSpPr>
          <p:nvPr/>
        </p:nvSpPr>
        <p:spPr bwMode="auto">
          <a:xfrm flipH="1" flipV="1">
            <a:off x="4648200" y="2590800"/>
            <a:ext cx="14478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81" name="Line 7"/>
          <p:cNvSpPr>
            <a:spLocks noChangeShapeType="1"/>
          </p:cNvSpPr>
          <p:nvPr/>
        </p:nvSpPr>
        <p:spPr bwMode="auto">
          <a:xfrm flipH="1">
            <a:off x="3657600" y="4648200"/>
            <a:ext cx="2743200" cy="1371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472" name="Text Box 8"/>
          <p:cNvSpPr txBox="1">
            <a:spLocks noChangeArrowheads="1"/>
          </p:cNvSpPr>
          <p:nvPr/>
        </p:nvSpPr>
        <p:spPr bwMode="auto">
          <a:xfrm>
            <a:off x="5486400" y="1752600"/>
            <a:ext cx="3352800" cy="64135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US">
                <a:latin typeface="Calibri" charset="0"/>
              </a:rPr>
              <a:t>Publisher, Pub Place, Pub Date of </a:t>
            </a:r>
            <a:r>
              <a:rPr lang="en-US">
                <a:solidFill>
                  <a:srgbClr val="FF6600"/>
                </a:solidFill>
                <a:latin typeface="Calibri" charset="0"/>
              </a:rPr>
              <a:t>Manifestation</a:t>
            </a:r>
          </a:p>
        </p:txBody>
      </p:sp>
      <p:sp>
        <p:nvSpPr>
          <p:cNvPr id="62473" name="Text Box 9"/>
          <p:cNvSpPr txBox="1">
            <a:spLocks noChangeArrowheads="1"/>
          </p:cNvSpPr>
          <p:nvPr/>
        </p:nvSpPr>
        <p:spPr bwMode="auto">
          <a:xfrm>
            <a:off x="6248400" y="2590800"/>
            <a:ext cx="2667000" cy="64135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US">
                <a:latin typeface="Calibri" charset="0"/>
              </a:rPr>
              <a:t>Extent &amp; Dimensions of </a:t>
            </a:r>
            <a:r>
              <a:rPr lang="en-US">
                <a:solidFill>
                  <a:srgbClr val="FF6600"/>
                </a:solidFill>
                <a:latin typeface="Calibri" charset="0"/>
              </a:rPr>
              <a:t>Manifestation</a:t>
            </a:r>
          </a:p>
        </p:txBody>
      </p:sp>
      <p:sp>
        <p:nvSpPr>
          <p:cNvPr id="62474" name="Text Box 10"/>
          <p:cNvSpPr txBox="1">
            <a:spLocks noChangeArrowheads="1"/>
          </p:cNvSpPr>
          <p:nvPr/>
        </p:nvSpPr>
        <p:spPr bwMode="auto">
          <a:xfrm>
            <a:off x="6934200" y="3505200"/>
            <a:ext cx="1905000" cy="64135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US">
                <a:latin typeface="Calibri" charset="0"/>
              </a:rPr>
              <a:t>Subjects of </a:t>
            </a:r>
            <a:r>
              <a:rPr lang="en-US">
                <a:solidFill>
                  <a:srgbClr val="0000FF"/>
                </a:solidFill>
                <a:latin typeface="Calibri" charset="0"/>
              </a:rPr>
              <a:t>Work </a:t>
            </a:r>
            <a:r>
              <a:rPr lang="en-US">
                <a:solidFill>
                  <a:srgbClr val="000000"/>
                </a:solidFill>
                <a:latin typeface="Calibri" charset="0"/>
              </a:rPr>
              <a:t>(relationship)</a:t>
            </a:r>
          </a:p>
        </p:txBody>
      </p:sp>
      <p:sp>
        <p:nvSpPr>
          <p:cNvPr id="62475" name="Text Box 11"/>
          <p:cNvSpPr txBox="1">
            <a:spLocks noChangeArrowheads="1"/>
          </p:cNvSpPr>
          <p:nvPr/>
        </p:nvSpPr>
        <p:spPr bwMode="auto">
          <a:xfrm>
            <a:off x="6781800" y="4419600"/>
            <a:ext cx="1981200" cy="91598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US">
                <a:latin typeface="Calibri" charset="0"/>
              </a:rPr>
              <a:t>Translator of (relationship) </a:t>
            </a:r>
            <a:r>
              <a:rPr lang="en-US">
                <a:solidFill>
                  <a:srgbClr val="008000"/>
                </a:solidFill>
                <a:latin typeface="Calibri" charset="0"/>
              </a:rPr>
              <a:t>Expression</a:t>
            </a:r>
          </a:p>
        </p:txBody>
      </p:sp>
      <p:sp>
        <p:nvSpPr>
          <p:cNvPr id="105486" name="Text Box 16"/>
          <p:cNvSpPr txBox="1">
            <a:spLocks noChangeArrowheads="1"/>
          </p:cNvSpPr>
          <p:nvPr/>
        </p:nvSpPr>
        <p:spPr bwMode="auto">
          <a:xfrm>
            <a:off x="5105400" y="17526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1</a:t>
            </a:r>
          </a:p>
        </p:txBody>
      </p:sp>
      <p:sp>
        <p:nvSpPr>
          <p:cNvPr id="105487" name="Text Box 17"/>
          <p:cNvSpPr txBox="1">
            <a:spLocks noChangeArrowheads="1"/>
          </p:cNvSpPr>
          <p:nvPr/>
        </p:nvSpPr>
        <p:spPr bwMode="auto">
          <a:xfrm>
            <a:off x="5791200" y="27432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2</a:t>
            </a:r>
          </a:p>
        </p:txBody>
      </p:sp>
      <p:sp>
        <p:nvSpPr>
          <p:cNvPr id="105488" name="Text Box 18"/>
          <p:cNvSpPr txBox="1">
            <a:spLocks noChangeArrowheads="1"/>
          </p:cNvSpPr>
          <p:nvPr/>
        </p:nvSpPr>
        <p:spPr bwMode="auto">
          <a:xfrm>
            <a:off x="6477000" y="37338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3</a:t>
            </a:r>
          </a:p>
        </p:txBody>
      </p:sp>
      <p:sp>
        <p:nvSpPr>
          <p:cNvPr id="105489" name="Text Box 19"/>
          <p:cNvSpPr txBox="1">
            <a:spLocks noChangeArrowheads="1"/>
          </p:cNvSpPr>
          <p:nvPr/>
        </p:nvSpPr>
        <p:spPr bwMode="auto">
          <a:xfrm>
            <a:off x="6324600" y="4495800"/>
            <a:ext cx="300038" cy="3667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4</a:t>
            </a:r>
          </a:p>
        </p:txBody>
      </p:sp>
      <p:sp>
        <p:nvSpPr>
          <p:cNvPr id="105490" name="Line 6"/>
          <p:cNvSpPr>
            <a:spLocks noChangeShapeType="1"/>
          </p:cNvSpPr>
          <p:nvPr/>
        </p:nvSpPr>
        <p:spPr bwMode="auto">
          <a:xfrm flipH="1" flipV="1">
            <a:off x="2667000" y="2590800"/>
            <a:ext cx="3124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 name="Date Placeholder 1"/>
          <p:cNvSpPr>
            <a:spLocks noGrp="1"/>
          </p:cNvSpPr>
          <p:nvPr>
            <p:ph type="dt" sz="half" idx="10"/>
          </p:nvPr>
        </p:nvSpPr>
        <p:spPr/>
        <p:txBody>
          <a:bodyPr/>
          <a:lstStyle/>
          <a:p>
            <a:fld id="{ED4F5DBC-081D-EF43-B8F2-3DB4290334A4}"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667977219"/>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2466"/>
                                        </p:tgtEl>
                                        <p:attrNameLst>
                                          <p:attrName>style.visibility</p:attrName>
                                        </p:attrNameLst>
                                      </p:cBhvr>
                                      <p:to>
                                        <p:strVal val="visible"/>
                                      </p:to>
                                    </p:set>
                                    <p:animEffect transition="in" filter="fade">
                                      <p:cBhvr>
                                        <p:cTn id="7" dur="2000"/>
                                        <p:tgtEl>
                                          <p:spTgt spid="624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472"/>
                                        </p:tgtEl>
                                        <p:attrNameLst>
                                          <p:attrName>style.visibility</p:attrName>
                                        </p:attrNameLst>
                                      </p:cBhvr>
                                      <p:to>
                                        <p:strVal val="visible"/>
                                      </p:to>
                                    </p:set>
                                    <p:animEffect transition="in" filter="dissolve">
                                      <p:cBhvr>
                                        <p:cTn id="12" dur="500"/>
                                        <p:tgtEl>
                                          <p:spTgt spid="624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2473"/>
                                        </p:tgtEl>
                                        <p:attrNameLst>
                                          <p:attrName>style.visibility</p:attrName>
                                        </p:attrNameLst>
                                      </p:cBhvr>
                                      <p:to>
                                        <p:strVal val="visible"/>
                                      </p:to>
                                    </p:set>
                                    <p:animEffect transition="in" filter="dissolve">
                                      <p:cBhvr>
                                        <p:cTn id="17" dur="500"/>
                                        <p:tgtEl>
                                          <p:spTgt spid="624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2474"/>
                                        </p:tgtEl>
                                        <p:attrNameLst>
                                          <p:attrName>style.visibility</p:attrName>
                                        </p:attrNameLst>
                                      </p:cBhvr>
                                      <p:to>
                                        <p:strVal val="visible"/>
                                      </p:to>
                                    </p:set>
                                    <p:animEffect transition="in" filter="dissolve">
                                      <p:cBhvr>
                                        <p:cTn id="22" dur="500"/>
                                        <p:tgtEl>
                                          <p:spTgt spid="624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2475"/>
                                        </p:tgtEl>
                                        <p:attrNameLst>
                                          <p:attrName>style.visibility</p:attrName>
                                        </p:attrNameLst>
                                      </p:cBhvr>
                                      <p:to>
                                        <p:strVal val="visible"/>
                                      </p:to>
                                    </p:set>
                                    <p:animEffect transition="in" filter="dissolve">
                                      <p:cBhvr>
                                        <p:cTn id="27" dur="500"/>
                                        <p:tgtEl>
                                          <p:spTgt spid="62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72" grpId="0" animBg="1"/>
      <p:bldP spid="62473" grpId="0" animBg="1"/>
      <p:bldP spid="62474" grpId="0" animBg="1"/>
      <p:bldP spid="6247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TotalTime>
  <Words>3254</Words>
  <Application>Microsoft Macintosh PowerPoint</Application>
  <PresentationFormat>On-screen Show (4:3)</PresentationFormat>
  <Paragraphs>399</Paragraphs>
  <Slides>40</Slides>
  <Notes>13</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MARC 21, RDA</vt:lpstr>
      <vt:lpstr>PowerPoint Presentation</vt:lpstr>
      <vt:lpstr>MARC ველები ≠ RDA წესებს</vt:lpstr>
      <vt:lpstr>ცვლილებები MARC-ში</vt:lpstr>
      <vt:lpstr>MARC მონაცემები</vt:lpstr>
      <vt:lpstr>MARC ბიბლიოგრაფიული ჩანაწერი  FRBR ერთეულები</vt:lpstr>
      <vt:lpstr>FRBR ერთეული და მისი ატრიბუტი</vt:lpstr>
      <vt:lpstr>FRBR ერთეული და მისი ატრიბუტი</vt:lpstr>
      <vt:lpstr>FRBR ერთეული და მისი ატრიბუტი </vt:lpstr>
      <vt:lpstr>FRBR ერთეული და მისი ატრიბუტი</vt:lpstr>
      <vt:lpstr>შეგვიძლია დასკვნა გავაკეთოთ:</vt:lpstr>
      <vt:lpstr>სიახლეები MARC-ის  ბიბლიოგრაფიულ ფორმატში:</vt:lpstr>
      <vt:lpstr>ველი 336 - კონტენტის ტიპი</vt:lpstr>
      <vt:lpstr>RDA კონტენტის ტიპის აღმნიშვნელი ტერმინები  და კოდები </vt:lpstr>
      <vt:lpstr>მაგალითები:</vt:lpstr>
      <vt:lpstr>კონტენტის ტიპის აღმნიშვნელი ტერმინები  და კოდები</vt:lpstr>
      <vt:lpstr>კონტენტის ტიპის აღმნიშვნელი ტერმინები  და კოდები</vt:lpstr>
      <vt:lpstr>ველი 337 - მედიის ტიპი</vt:lpstr>
      <vt:lpstr>RDA მედიის ტიპის აღმნიშვნელი ტერმინები  და კოდები </vt:lpstr>
      <vt:lpstr>მაგალითები:</vt:lpstr>
      <vt:lpstr>მედიის ტიპის აღმნიშვნელი ტერმინები  და კოდები</vt:lpstr>
      <vt:lpstr>ველი 338 - მატარებლის ტიპი</vt:lpstr>
      <vt:lpstr>RDA მატარებლის ტიპის აღმნიშვნელი ტერმინები  და კოდები   </vt:lpstr>
      <vt:lpstr>მაგალითები:</vt:lpstr>
      <vt:lpstr>აუდიო მატარებლები  </vt:lpstr>
      <vt:lpstr>კომპიუტერი </vt:lpstr>
      <vt:lpstr>შეუიარაღებელი</vt:lpstr>
      <vt:lpstr>ვიდეო</vt:lpstr>
      <vt:lpstr>დაუზუსტებელი </vt:lpstr>
      <vt:lpstr>PowerPoint Presentation</vt:lpstr>
      <vt:lpstr>3XX ველები მეორდება</vt:lpstr>
      <vt:lpstr>ბიბლიოგრაფიული ფორმატი : 007 და 008 </vt:lpstr>
      <vt:lpstr>სახელისა და რესურსის კავშირი </vt:lpstr>
      <vt:lpstr>PowerPoint Presentation</vt:lpstr>
      <vt:lpstr>ერთი რესურსის მეორესთან კავშირი</vt:lpstr>
      <vt:lpstr>PowerPoint Presentation</vt:lpstr>
      <vt:lpstr>MARC  ახალი ველები ავტორიტეტული და ბიბლიოგრაფიული ჩანაწერებისთვის ნაშრომისა და ექსპრესიის ატრიბუტების ჩასაწერად.</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 21, RDA</dc:title>
  <dc:creator>MacBook Air</dc:creator>
  <cp:lastModifiedBy>MacBook Air</cp:lastModifiedBy>
  <cp:revision>1</cp:revision>
  <dcterms:created xsi:type="dcterms:W3CDTF">2013-11-10T07:13:29Z</dcterms:created>
  <dcterms:modified xsi:type="dcterms:W3CDTF">2013-11-10T07:17:06Z</dcterms:modified>
</cp:coreProperties>
</file>