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1"/>
  </p:sldMasterIdLst>
  <p:notesMasterIdLst>
    <p:notesMasterId r:id="rId37"/>
  </p:notesMasterIdLst>
  <p:sldIdLst>
    <p:sldId id="256" r:id="rId2"/>
    <p:sldId id="270" r:id="rId3"/>
    <p:sldId id="271" r:id="rId4"/>
    <p:sldId id="273" r:id="rId5"/>
    <p:sldId id="272" r:id="rId6"/>
    <p:sldId id="257" r:id="rId7"/>
    <p:sldId id="260" r:id="rId8"/>
    <p:sldId id="258" r:id="rId9"/>
    <p:sldId id="259" r:id="rId10"/>
    <p:sldId id="262" r:id="rId11"/>
    <p:sldId id="263" r:id="rId12"/>
    <p:sldId id="264" r:id="rId13"/>
    <p:sldId id="265" r:id="rId14"/>
    <p:sldId id="267" r:id="rId15"/>
    <p:sldId id="268" r:id="rId16"/>
    <p:sldId id="269" r:id="rId17"/>
    <p:sldId id="274" r:id="rId18"/>
    <p:sldId id="275" r:id="rId19"/>
    <p:sldId id="276" r:id="rId20"/>
    <p:sldId id="277" r:id="rId21"/>
    <p:sldId id="278" r:id="rId22"/>
    <p:sldId id="280" r:id="rId23"/>
    <p:sldId id="279" r:id="rId24"/>
    <p:sldId id="283" r:id="rId25"/>
    <p:sldId id="281" r:id="rId26"/>
    <p:sldId id="282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4B3E77-F1B3-D443-B4DB-5A5D4080E002}">
          <p14:sldIdLst>
            <p14:sldId id="256"/>
            <p14:sldId id="270"/>
            <p14:sldId id="271"/>
            <p14:sldId id="273"/>
            <p14:sldId id="272"/>
            <p14:sldId id="257"/>
            <p14:sldId id="260"/>
            <p14:sldId id="258"/>
            <p14:sldId id="259"/>
            <p14:sldId id="262"/>
            <p14:sldId id="263"/>
            <p14:sldId id="264"/>
            <p14:sldId id="265"/>
            <p14:sldId id="267"/>
            <p14:sldId id="268"/>
            <p14:sldId id="269"/>
            <p14:sldId id="274"/>
            <p14:sldId id="275"/>
            <p14:sldId id="276"/>
            <p14:sldId id="277"/>
            <p14:sldId id="278"/>
            <p14:sldId id="280"/>
            <p14:sldId id="279"/>
            <p14:sldId id="283"/>
            <p14:sldId id="281"/>
            <p14:sldId id="282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272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BD32A-E739-5D42-A2C3-B99A7CDD04F9}" type="datetimeFigureOut">
              <a:rPr lang="en-US" smtClean="0"/>
              <a:t>2/1/13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713FB-44A5-7440-89C0-E44B38683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714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რატომ</a:t>
            </a:r>
            <a:r>
              <a:rPr lang="en-US" dirty="0" smtClean="0"/>
              <a:t> </a:t>
            </a:r>
            <a:r>
              <a:rPr lang="en-US" dirty="0" err="1" smtClean="0"/>
              <a:t>არის</a:t>
            </a:r>
            <a:r>
              <a:rPr lang="en-US" dirty="0" smtClean="0"/>
              <a:t> </a:t>
            </a:r>
            <a:r>
              <a:rPr lang="en-US" dirty="0" err="1" smtClean="0"/>
              <a:t>ალამოს</a:t>
            </a:r>
            <a:r>
              <a:rPr lang="en-US" dirty="0" smtClean="0"/>
              <a:t> </a:t>
            </a:r>
            <a:r>
              <a:rPr lang="en-US" dirty="0" err="1" smtClean="0"/>
              <a:t>ისტორია</a:t>
            </a:r>
            <a:r>
              <a:rPr lang="en-US" dirty="0" smtClean="0"/>
              <a:t> </a:t>
            </a:r>
            <a:r>
              <a:rPr lang="en-US" dirty="0" err="1" smtClean="0"/>
              <a:t>ასე</a:t>
            </a:r>
            <a:r>
              <a:rPr lang="en-US" dirty="0" smtClean="0"/>
              <a:t> </a:t>
            </a:r>
            <a:r>
              <a:rPr lang="en-US" dirty="0" err="1" smtClean="0"/>
              <a:t>მნიშვნელოვანი</a:t>
            </a:r>
            <a:r>
              <a:rPr lang="en-US" dirty="0" smtClean="0"/>
              <a:t> </a:t>
            </a:r>
            <a:r>
              <a:rPr lang="en-US" dirty="0" err="1" smtClean="0"/>
              <a:t>ჩვენს</a:t>
            </a:r>
            <a:r>
              <a:rPr lang="en-US" dirty="0" smtClean="0"/>
              <a:t> </a:t>
            </a:r>
            <a:r>
              <a:rPr lang="en-US" dirty="0" err="1" smtClean="0"/>
              <a:t>ეროვნულ</a:t>
            </a:r>
            <a:r>
              <a:rPr lang="en-US" dirty="0" smtClean="0"/>
              <a:t> </a:t>
            </a:r>
            <a:r>
              <a:rPr lang="en-US" dirty="0" err="1" smtClean="0"/>
              <a:t>მითოლოგიაში</a:t>
            </a:r>
            <a:r>
              <a:rPr lang="en-US" dirty="0" smtClean="0"/>
              <a:t>?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ცოტა</a:t>
            </a:r>
            <a:r>
              <a:rPr lang="en-US" dirty="0" smtClean="0"/>
              <a:t> </a:t>
            </a:r>
            <a:r>
              <a:rPr lang="en-US" dirty="0" err="1" smtClean="0"/>
              <a:t>ისტორიკოსმა</a:t>
            </a:r>
            <a:r>
              <a:rPr lang="en-US" dirty="0" smtClean="0"/>
              <a:t> </a:t>
            </a:r>
            <a:r>
              <a:rPr lang="en-US" dirty="0" err="1" smtClean="0"/>
              <a:t>სცადა</a:t>
            </a:r>
            <a:r>
              <a:rPr lang="en-US" dirty="0" smtClean="0"/>
              <a:t>, </a:t>
            </a:r>
            <a:r>
              <a:rPr lang="en-US" dirty="0" err="1" smtClean="0"/>
              <a:t>აეხსნა</a:t>
            </a:r>
            <a:r>
              <a:rPr lang="en-US" dirty="0" smtClean="0"/>
              <a:t>, </a:t>
            </a:r>
            <a:r>
              <a:rPr lang="en-US" dirty="0" err="1" smtClean="0"/>
              <a:t>რატომ</a:t>
            </a:r>
            <a:r>
              <a:rPr lang="en-US" dirty="0" smtClean="0"/>
              <a:t> </a:t>
            </a:r>
            <a:r>
              <a:rPr lang="en-US" dirty="0" err="1" smtClean="0"/>
              <a:t>გახდა</a:t>
            </a:r>
            <a:r>
              <a:rPr lang="en-US" dirty="0" smtClean="0"/>
              <a:t> </a:t>
            </a:r>
            <a:r>
              <a:rPr lang="en-US" dirty="0" err="1" smtClean="0"/>
              <a:t>ალამოს</a:t>
            </a:r>
            <a:r>
              <a:rPr lang="en-US" dirty="0" smtClean="0"/>
              <a:t> </a:t>
            </a:r>
            <a:r>
              <a:rPr lang="en-US" dirty="0" err="1" smtClean="0"/>
              <a:t>იტორია</a:t>
            </a:r>
            <a:r>
              <a:rPr lang="en-US" dirty="0" smtClean="0"/>
              <a:t> </a:t>
            </a:r>
            <a:r>
              <a:rPr lang="en-US" dirty="0" err="1" smtClean="0"/>
              <a:t>ასე</a:t>
            </a:r>
            <a:r>
              <a:rPr lang="en-US" dirty="0" smtClean="0"/>
              <a:t> </a:t>
            </a:r>
            <a:r>
              <a:rPr lang="en-US" dirty="0" err="1" smtClean="0"/>
              <a:t>მნიშვნელოვანი</a:t>
            </a:r>
            <a:r>
              <a:rPr lang="en-US" dirty="0" smtClean="0"/>
              <a:t> </a:t>
            </a:r>
            <a:r>
              <a:rPr lang="en-US" dirty="0" err="1" smtClean="0"/>
              <a:t>ჩვენს</a:t>
            </a:r>
            <a:r>
              <a:rPr lang="en-US" dirty="0" smtClean="0"/>
              <a:t> </a:t>
            </a:r>
            <a:r>
              <a:rPr lang="en-US" dirty="0" err="1" smtClean="0"/>
              <a:t>ეროვნულ</a:t>
            </a:r>
            <a:r>
              <a:rPr lang="en-US" dirty="0" smtClean="0"/>
              <a:t> </a:t>
            </a:r>
            <a:r>
              <a:rPr lang="en-US" dirty="0" err="1" smtClean="0"/>
              <a:t>მითოლოგიაში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ავტორები</a:t>
            </a:r>
            <a:r>
              <a:rPr lang="en-US" dirty="0" smtClean="0"/>
              <a:t> </a:t>
            </a:r>
            <a:r>
              <a:rPr lang="en-US" dirty="0" err="1" smtClean="0"/>
              <a:t>ამას</a:t>
            </a:r>
            <a:r>
              <a:rPr lang="en-US" dirty="0" smtClean="0"/>
              <a:t> </a:t>
            </a:r>
            <a:r>
              <a:rPr lang="en-US" dirty="0" err="1" smtClean="0"/>
              <a:t>თითქმის</a:t>
            </a:r>
            <a:r>
              <a:rPr lang="en-US" dirty="0" smtClean="0"/>
              <a:t> </a:t>
            </a:r>
            <a:r>
              <a:rPr lang="en-US" dirty="0" err="1" smtClean="0"/>
              <a:t>ყოველთვის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მრავალი</a:t>
            </a:r>
            <a:r>
              <a:rPr lang="en-US" dirty="0" smtClean="0"/>
              <a:t> </a:t>
            </a:r>
            <a:r>
              <a:rPr lang="en-US" dirty="0" err="1" smtClean="0"/>
              <a:t>გზით</a:t>
            </a:r>
            <a:r>
              <a:rPr lang="en-US" dirty="0" smtClean="0"/>
              <a:t> </a:t>
            </a:r>
            <a:r>
              <a:rPr lang="en-US" dirty="0" err="1" smtClean="0"/>
              <a:t>აკეთებენ</a:t>
            </a:r>
            <a:r>
              <a:rPr lang="en-US" dirty="0" smtClean="0"/>
              <a:t>. </a:t>
            </a:r>
            <a:r>
              <a:rPr lang="en-US" dirty="0" err="1" smtClean="0"/>
              <a:t>ამდენად</a:t>
            </a:r>
            <a:r>
              <a:rPr lang="en-US" dirty="0" smtClean="0"/>
              <a:t>, </a:t>
            </a:r>
            <a:r>
              <a:rPr lang="en-US" dirty="0" err="1" smtClean="0"/>
              <a:t>კითხვის</a:t>
            </a:r>
            <a:r>
              <a:rPr lang="en-US" dirty="0" smtClean="0"/>
              <a:t> </a:t>
            </a:r>
            <a:r>
              <a:rPr lang="en-US" dirty="0" err="1" smtClean="0"/>
              <a:t>პარალელურად</a:t>
            </a:r>
            <a:r>
              <a:rPr lang="en-US" dirty="0" smtClean="0"/>
              <a:t>, </a:t>
            </a:r>
            <a:r>
              <a:rPr lang="en-US" dirty="0" err="1" smtClean="0"/>
              <a:t>ჩაინიშნეთ</a:t>
            </a:r>
            <a:r>
              <a:rPr lang="en-US" dirty="0" smtClean="0"/>
              <a:t>, </a:t>
            </a:r>
            <a:r>
              <a:rPr lang="en-US" dirty="0" err="1" smtClean="0"/>
              <a:t>როგორ</a:t>
            </a:r>
            <a:r>
              <a:rPr lang="en-US" dirty="0" smtClean="0"/>
              <a:t> </a:t>
            </a:r>
            <a:r>
              <a:rPr lang="en-US" dirty="0" err="1" smtClean="0"/>
              <a:t>არის</a:t>
            </a:r>
            <a:r>
              <a:rPr lang="en-US" dirty="0" smtClean="0"/>
              <a:t> </a:t>
            </a:r>
            <a:r>
              <a:rPr lang="en-US" dirty="0" err="1" smtClean="0"/>
              <a:t>ეს</a:t>
            </a:r>
            <a:r>
              <a:rPr lang="en-US" dirty="0" smtClean="0"/>
              <a:t> </a:t>
            </a:r>
            <a:r>
              <a:rPr lang="en-US" dirty="0" err="1" smtClean="0"/>
              <a:t>გაკეთებული</a:t>
            </a:r>
            <a:r>
              <a:rPr lang="en-US" dirty="0" smtClean="0"/>
              <a:t> </a:t>
            </a:r>
            <a:r>
              <a:rPr lang="en-US" dirty="0" err="1" smtClean="0"/>
              <a:t>წყაროებში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713FB-44A5-7440-89C0-E44B386833D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617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თუ</a:t>
            </a:r>
            <a:r>
              <a:rPr lang="en-US" dirty="0" smtClean="0"/>
              <a:t> </a:t>
            </a:r>
            <a:r>
              <a:rPr lang="en-US" dirty="0" err="1" smtClean="0"/>
              <a:t>გავიგებთ</a:t>
            </a:r>
            <a:r>
              <a:rPr lang="en-US" dirty="0" smtClean="0"/>
              <a:t>, </a:t>
            </a:r>
            <a:r>
              <a:rPr lang="en-US" dirty="0" err="1" smtClean="0"/>
              <a:t>ეს</a:t>
            </a:r>
            <a:r>
              <a:rPr lang="en-US" dirty="0" smtClean="0"/>
              <a:t> </a:t>
            </a:r>
            <a:r>
              <a:rPr lang="en-US" dirty="0" err="1" smtClean="0"/>
              <a:t>ისტორიები</a:t>
            </a:r>
            <a:r>
              <a:rPr lang="en-US" dirty="0" smtClean="0"/>
              <a:t> </a:t>
            </a:r>
            <a:r>
              <a:rPr lang="en-US" dirty="0" err="1" smtClean="0"/>
              <a:t>როგორ</a:t>
            </a:r>
            <a:r>
              <a:rPr lang="en-US" dirty="0" smtClean="0"/>
              <a:t> </a:t>
            </a:r>
            <a:r>
              <a:rPr lang="en-US" dirty="0" err="1" smtClean="0"/>
              <a:t>იქცა</a:t>
            </a:r>
            <a:r>
              <a:rPr lang="en-US" dirty="0" smtClean="0"/>
              <a:t> </a:t>
            </a:r>
            <a:r>
              <a:rPr lang="en-US" dirty="0" err="1" smtClean="0"/>
              <a:t>ეროვნულ</a:t>
            </a:r>
            <a:r>
              <a:rPr lang="en-US" dirty="0" smtClean="0"/>
              <a:t> </a:t>
            </a:r>
            <a:r>
              <a:rPr lang="en-US" dirty="0" err="1" smtClean="0"/>
              <a:t>ლეგენდებად</a:t>
            </a:r>
            <a:r>
              <a:rPr lang="en-US" dirty="0" smtClean="0"/>
              <a:t>, </a:t>
            </a:r>
            <a:r>
              <a:rPr lang="en-US" dirty="0" err="1" smtClean="0"/>
              <a:t>უკეთ</a:t>
            </a:r>
            <a:r>
              <a:rPr lang="en-US" dirty="0" smtClean="0"/>
              <a:t> </a:t>
            </a:r>
            <a:r>
              <a:rPr lang="en-US" dirty="0" err="1" smtClean="0"/>
              <a:t>გავიგებდით</a:t>
            </a:r>
            <a:r>
              <a:rPr lang="en-US" dirty="0" smtClean="0"/>
              <a:t> </a:t>
            </a:r>
            <a:r>
              <a:rPr lang="en-US" dirty="0" err="1" smtClean="0"/>
              <a:t>ჩვენს</a:t>
            </a:r>
            <a:r>
              <a:rPr lang="en-US" dirty="0" smtClean="0"/>
              <a:t> </a:t>
            </a:r>
            <a:r>
              <a:rPr lang="en-US" dirty="0" err="1" smtClean="0"/>
              <a:t>ეროვნულ</a:t>
            </a:r>
            <a:r>
              <a:rPr lang="en-US" dirty="0" smtClean="0"/>
              <a:t> </a:t>
            </a:r>
            <a:r>
              <a:rPr lang="en-US" dirty="0" err="1" smtClean="0"/>
              <a:t>ღირებულებებს</a:t>
            </a:r>
            <a:r>
              <a:rPr lang="en-US" dirty="0" smtClean="0"/>
              <a:t>, </a:t>
            </a:r>
            <a:r>
              <a:rPr lang="en-US" dirty="0" err="1" smtClean="0"/>
              <a:t>ალბათ</a:t>
            </a:r>
            <a:r>
              <a:rPr lang="en-US" dirty="0" smtClean="0"/>
              <a:t>, </a:t>
            </a:r>
            <a:r>
              <a:rPr lang="en-US" dirty="0" err="1" smtClean="0"/>
              <a:t>იმასაც</a:t>
            </a:r>
            <a:r>
              <a:rPr lang="en-US" dirty="0" smtClean="0"/>
              <a:t>, </a:t>
            </a:r>
            <a:r>
              <a:rPr lang="en-US" dirty="0" err="1" smtClean="0"/>
              <a:t>რითი</a:t>
            </a:r>
            <a:r>
              <a:rPr lang="en-US" dirty="0" smtClean="0"/>
              <a:t> </a:t>
            </a:r>
            <a:r>
              <a:rPr lang="en-US" dirty="0" err="1" smtClean="0"/>
              <a:t>ვართ</a:t>
            </a:r>
            <a:r>
              <a:rPr lang="en-US" dirty="0" smtClean="0"/>
              <a:t> </a:t>
            </a:r>
            <a:r>
              <a:rPr lang="en-US" dirty="0" err="1" smtClean="0"/>
              <a:t>გამორჩეული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713FB-44A5-7440-89C0-E44B386833D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666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პასიურ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მწეველობასა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და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გულის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დაავადებებს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შორის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ურთიერთკავშირის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შესახებ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შეთანხმებული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აზრი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ჯერ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არსებობს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თუმცა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თუ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ბევრისთვის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უცნობია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ამგვარი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ღია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საკითხის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არსებობა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მისი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ასე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წარდგენა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შეიძლება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ძალიან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მკვეთრად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მოხვდეს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მკითხველის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თვალს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როგორც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მაგალითად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ქვემოთ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მოყვანილი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წინადადება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მკვლევრებს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ესმით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როგორ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აფასებენ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რისკს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რიგითი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ადამიანები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713FB-44A5-7440-89C0-E44B386833D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825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713FB-44A5-7440-89C0-E44B386833D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825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თურაბიანის</a:t>
            </a:r>
            <a:r>
              <a:rPr lang="en-US" dirty="0" smtClean="0"/>
              <a:t> </a:t>
            </a:r>
            <a:r>
              <a:rPr lang="en-US" dirty="0" err="1" smtClean="0"/>
              <a:t>მიხედვით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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შესავალი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526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/>
              <a:t>საწყისი</a:t>
            </a:r>
            <a:r>
              <a:rPr lang="en-US" sz="4000" dirty="0"/>
              <a:t> </a:t>
            </a:r>
            <a:r>
              <a:rPr lang="en-US" sz="4000" dirty="0" err="1"/>
              <a:t>კონტექსტი</a:t>
            </a:r>
            <a:r>
              <a:rPr lang="en-US" sz="4000" dirty="0"/>
              <a:t>  - </a:t>
            </a:r>
            <a:r>
              <a:rPr lang="en-US" sz="4000" dirty="0" err="1" smtClean="0"/>
              <a:t>სამუშაო</a:t>
            </a:r>
            <a:r>
              <a:rPr lang="en-US" sz="4000" dirty="0" smtClean="0"/>
              <a:t> </a:t>
            </a:r>
            <a:r>
              <a:rPr lang="en-US" sz="4000" dirty="0" err="1" smtClean="0"/>
              <a:t>ვარიანტი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err="1"/>
              <a:t>გააკეთეთ</a:t>
            </a:r>
            <a:r>
              <a:rPr lang="en-US" dirty="0"/>
              <a:t> </a:t>
            </a:r>
            <a:r>
              <a:rPr lang="en-US" dirty="0" err="1"/>
              <a:t>მოკლე</a:t>
            </a:r>
            <a:r>
              <a:rPr lang="en-US" dirty="0"/>
              <a:t> </a:t>
            </a:r>
            <a:r>
              <a:rPr lang="en-US" dirty="0" err="1"/>
              <a:t>მონახაზი</a:t>
            </a:r>
            <a:r>
              <a:rPr lang="en-US" dirty="0"/>
              <a:t> </a:t>
            </a:r>
            <a:r>
              <a:rPr lang="en-US" dirty="0" err="1"/>
              <a:t>თქვენს</a:t>
            </a:r>
            <a:r>
              <a:rPr lang="en-US" dirty="0"/>
              <a:t> </a:t>
            </a:r>
            <a:r>
              <a:rPr lang="en-US" dirty="0" err="1"/>
              <a:t>მიერ</a:t>
            </a:r>
            <a:r>
              <a:rPr lang="en-US" dirty="0"/>
              <a:t> </a:t>
            </a:r>
            <a:r>
              <a:rPr lang="en-US" dirty="0" err="1"/>
              <a:t>წაკითხული</a:t>
            </a:r>
            <a:r>
              <a:rPr lang="en-US" dirty="0"/>
              <a:t> </a:t>
            </a:r>
            <a:r>
              <a:rPr lang="en-US" dirty="0" err="1"/>
              <a:t>კვლევისა</a:t>
            </a:r>
            <a:r>
              <a:rPr lang="en-US" dirty="0"/>
              <a:t>, </a:t>
            </a:r>
            <a:r>
              <a:rPr lang="en-US" dirty="0" err="1"/>
              <a:t>რომელიც</a:t>
            </a:r>
            <a:r>
              <a:rPr lang="en-US" dirty="0"/>
              <a:t> </a:t>
            </a:r>
            <a:r>
              <a:rPr lang="en-US" dirty="0" err="1"/>
              <a:t>კონკრეტულად</a:t>
            </a:r>
            <a:r>
              <a:rPr lang="en-US" dirty="0"/>
              <a:t> </a:t>
            </a:r>
            <a:r>
              <a:rPr lang="en-US" dirty="0" err="1"/>
              <a:t>შეესაბამება</a:t>
            </a:r>
            <a:r>
              <a:rPr lang="en-US" dirty="0"/>
              <a:t> </a:t>
            </a:r>
            <a:r>
              <a:rPr lang="en-US" dirty="0" err="1" smtClean="0"/>
              <a:t>თემას</a:t>
            </a:r>
            <a:r>
              <a:rPr lang="en-US" dirty="0" smtClean="0"/>
              <a:t>.</a:t>
            </a:r>
          </a:p>
          <a:p>
            <a:pPr lvl="0"/>
            <a:r>
              <a:rPr lang="en-US" dirty="0"/>
              <a:t> </a:t>
            </a:r>
            <a:r>
              <a:rPr lang="en-US" dirty="0" smtClean="0"/>
              <a:t>“</a:t>
            </a:r>
            <a:r>
              <a:rPr lang="en-US" dirty="0" err="1" smtClean="0"/>
              <a:t>დაფის</a:t>
            </a:r>
            <a:r>
              <a:rPr lang="en-US" dirty="0" smtClean="0"/>
              <a:t>” </a:t>
            </a:r>
            <a:r>
              <a:rPr lang="en-US" dirty="0" err="1" smtClean="0"/>
              <a:t>ზედა</a:t>
            </a:r>
            <a:r>
              <a:rPr lang="en-US" dirty="0" smtClean="0"/>
              <a:t> </a:t>
            </a:r>
            <a:r>
              <a:rPr lang="en-US" dirty="0" err="1"/>
              <a:t>ნაწილში</a:t>
            </a:r>
            <a:r>
              <a:rPr lang="en-US" dirty="0"/>
              <a:t> </a:t>
            </a:r>
            <a:r>
              <a:rPr lang="en-US" dirty="0" err="1"/>
              <a:t>მოკლედ</a:t>
            </a:r>
            <a:r>
              <a:rPr lang="en-US" dirty="0"/>
              <a:t> </a:t>
            </a:r>
            <a:r>
              <a:rPr lang="en-US" dirty="0" err="1"/>
              <a:t>ჩამოაყალიბეთ</a:t>
            </a:r>
            <a:r>
              <a:rPr lang="en-US" dirty="0"/>
              <a:t> </a:t>
            </a:r>
            <a:r>
              <a:rPr lang="en-US" dirty="0" err="1"/>
              <a:t>წინა</a:t>
            </a:r>
            <a:r>
              <a:rPr lang="en-US" dirty="0"/>
              <a:t> </a:t>
            </a:r>
            <a:r>
              <a:rPr lang="en-US" dirty="0" err="1"/>
              <a:t>კვლევა</a:t>
            </a:r>
            <a:r>
              <a:rPr lang="en-US" dirty="0"/>
              <a:t>, </a:t>
            </a:r>
            <a:r>
              <a:rPr lang="en-US" dirty="0" err="1"/>
              <a:t>რომლის</a:t>
            </a:r>
            <a:r>
              <a:rPr lang="en-US" dirty="0"/>
              <a:t> </a:t>
            </a:r>
            <a:r>
              <a:rPr lang="en-US" dirty="0" err="1"/>
              <a:t>გავრცობას</a:t>
            </a:r>
            <a:r>
              <a:rPr lang="en-US" dirty="0"/>
              <a:t>, </a:t>
            </a:r>
            <a:r>
              <a:rPr lang="en-US" dirty="0" err="1"/>
              <a:t>შეცვლას</a:t>
            </a:r>
            <a:r>
              <a:rPr lang="en-US" dirty="0"/>
              <a:t> </a:t>
            </a:r>
            <a:r>
              <a:rPr lang="en-US" dirty="0" err="1"/>
              <a:t>ან</a:t>
            </a:r>
            <a:r>
              <a:rPr lang="en-US" dirty="0"/>
              <a:t> </a:t>
            </a:r>
            <a:r>
              <a:rPr lang="en-US" dirty="0" err="1"/>
              <a:t>შესწორებასაც</a:t>
            </a:r>
            <a:r>
              <a:rPr lang="en-US" dirty="0"/>
              <a:t> </a:t>
            </a:r>
            <a:r>
              <a:rPr lang="en-US" dirty="0" err="1"/>
              <a:t>აპირებთ</a:t>
            </a:r>
            <a:r>
              <a:rPr lang="en-US" dirty="0"/>
              <a:t>. </a:t>
            </a:r>
          </a:p>
          <a:p>
            <a:r>
              <a:rPr lang="en-US" dirty="0" err="1"/>
              <a:t>ნუ</a:t>
            </a:r>
            <a:r>
              <a:rPr lang="en-US" dirty="0"/>
              <a:t> </a:t>
            </a:r>
            <a:r>
              <a:rPr lang="en-US" dirty="0" err="1"/>
              <a:t>ჩამოთვლით</a:t>
            </a:r>
            <a:r>
              <a:rPr lang="en-US" dirty="0"/>
              <a:t> </a:t>
            </a:r>
            <a:r>
              <a:rPr lang="en-US" dirty="0" err="1"/>
              <a:t>ყველა</a:t>
            </a:r>
            <a:r>
              <a:rPr lang="en-US" dirty="0"/>
              <a:t> </a:t>
            </a:r>
            <a:r>
              <a:rPr lang="en-US" dirty="0" err="1"/>
              <a:t>კვლევას</a:t>
            </a:r>
            <a:r>
              <a:rPr lang="en-US" dirty="0"/>
              <a:t>, </a:t>
            </a:r>
            <a:r>
              <a:rPr lang="en-US" dirty="0" err="1"/>
              <a:t>რომელიც</a:t>
            </a:r>
            <a:r>
              <a:rPr lang="en-US" dirty="0"/>
              <a:t> </a:t>
            </a:r>
            <a:r>
              <a:rPr lang="en-US" dirty="0" err="1"/>
              <a:t>მხოლოდ</a:t>
            </a:r>
            <a:r>
              <a:rPr lang="en-US" dirty="0"/>
              <a:t> </a:t>
            </a:r>
            <a:r>
              <a:rPr lang="en-US" dirty="0" err="1"/>
              <a:t>უმნიშვნელოდ</a:t>
            </a:r>
            <a:r>
              <a:rPr lang="en-US" dirty="0"/>
              <a:t> </a:t>
            </a:r>
            <a:r>
              <a:rPr lang="en-US" dirty="0" err="1"/>
              <a:t>შეესაბამება</a:t>
            </a:r>
            <a:r>
              <a:rPr lang="en-US" dirty="0"/>
              <a:t> </a:t>
            </a:r>
            <a:r>
              <a:rPr lang="en-US" dirty="0" err="1"/>
              <a:t>თქვენს</a:t>
            </a:r>
            <a:r>
              <a:rPr lang="en-US" dirty="0"/>
              <a:t> </a:t>
            </a:r>
            <a:r>
              <a:rPr lang="en-US" dirty="0" err="1" smtClean="0"/>
              <a:t>თემას</a:t>
            </a:r>
            <a:endParaRPr lang="en-US" dirty="0" smtClean="0"/>
          </a:p>
          <a:p>
            <a:r>
              <a:rPr lang="en-US" dirty="0" err="1" smtClean="0"/>
              <a:t>დააჯგუფეთ</a:t>
            </a:r>
            <a:r>
              <a:rPr lang="en-US" dirty="0" smtClean="0"/>
              <a:t> </a:t>
            </a:r>
            <a:r>
              <a:rPr lang="en-US" dirty="0" err="1" smtClean="0"/>
              <a:t>წყაროები</a:t>
            </a:r>
            <a:r>
              <a:rPr lang="en-US" dirty="0" smtClean="0"/>
              <a:t> </a:t>
            </a:r>
            <a:r>
              <a:rPr lang="en-US" dirty="0" err="1"/>
              <a:t>მკითხველისთვის</a:t>
            </a:r>
            <a:r>
              <a:rPr lang="en-US" dirty="0"/>
              <a:t> </a:t>
            </a:r>
            <a:r>
              <a:rPr lang="en-US" dirty="0" err="1"/>
              <a:t>მოსახერხებელი</a:t>
            </a:r>
            <a:r>
              <a:rPr lang="en-US" dirty="0"/>
              <a:t> </a:t>
            </a:r>
            <a:r>
              <a:rPr lang="en-US" dirty="0" err="1" smtClean="0"/>
              <a:t>თანმიმდევრობით</a:t>
            </a:r>
            <a:r>
              <a:rPr lang="en-US" dirty="0" smtClean="0"/>
              <a:t> </a:t>
            </a:r>
            <a:r>
              <a:rPr lang="en-US" dirty="0" err="1" smtClean="0"/>
              <a:t>კონკრეტული</a:t>
            </a:r>
            <a:r>
              <a:rPr lang="en-US" dirty="0" smtClean="0"/>
              <a:t> </a:t>
            </a:r>
            <a:r>
              <a:rPr lang="en-US" dirty="0" err="1" smtClean="0"/>
              <a:t>პრინციპის</a:t>
            </a:r>
            <a:r>
              <a:rPr lang="en-US" dirty="0" smtClean="0"/>
              <a:t> </a:t>
            </a:r>
            <a:r>
              <a:rPr lang="en-US" dirty="0" err="1" smtClean="0"/>
              <a:t>მიხედვით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წყაროების</a:t>
            </a:r>
            <a:r>
              <a:rPr lang="en-US" dirty="0" smtClean="0"/>
              <a:t> </a:t>
            </a:r>
            <a:r>
              <a:rPr lang="en-US" dirty="0" err="1" smtClean="0"/>
              <a:t>დაჯგუფების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err="1" smtClean="0"/>
              <a:t>პრინციპი</a:t>
            </a:r>
            <a:r>
              <a:rPr lang="en-US" dirty="0" smtClean="0"/>
              <a:t> </a:t>
            </a:r>
            <a:r>
              <a:rPr lang="en-US" dirty="0" err="1" smtClean="0"/>
              <a:t>შეიძლება</a:t>
            </a:r>
            <a:r>
              <a:rPr lang="en-US" dirty="0" smtClean="0"/>
              <a:t> </a:t>
            </a:r>
            <a:r>
              <a:rPr lang="en-US" dirty="0" err="1" smtClean="0"/>
              <a:t>იყოს</a:t>
            </a:r>
            <a:r>
              <a:rPr lang="en-US" dirty="0" smtClean="0"/>
              <a:t> - </a:t>
            </a:r>
            <a:r>
              <a:rPr lang="en-US" dirty="0" err="1" smtClean="0"/>
              <a:t>ქრონოლოგიური</a:t>
            </a:r>
            <a:r>
              <a:rPr lang="en-US" dirty="0" smtClean="0"/>
              <a:t>, </a:t>
            </a:r>
            <a:r>
              <a:rPr lang="en-US" dirty="0" err="1" smtClean="0"/>
              <a:t>ხარისხის</a:t>
            </a:r>
            <a:r>
              <a:rPr lang="en-US" dirty="0" smtClean="0"/>
              <a:t>, </a:t>
            </a:r>
            <a:r>
              <a:rPr lang="en-US" dirty="0" err="1"/>
              <a:t>მნიშვნელოვნების</a:t>
            </a:r>
            <a:r>
              <a:rPr lang="en-US" dirty="0"/>
              <a:t>, </a:t>
            </a:r>
            <a:r>
              <a:rPr lang="en-US" dirty="0" err="1"/>
              <a:t>თვალსაზრისის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მიხედვით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დაალაგეთ</a:t>
            </a:r>
            <a:r>
              <a:rPr lang="en-US" dirty="0" smtClean="0"/>
              <a:t> </a:t>
            </a:r>
            <a:r>
              <a:rPr lang="en-US" dirty="0" err="1" smtClean="0"/>
              <a:t>წყაროების</a:t>
            </a:r>
            <a:r>
              <a:rPr lang="en-US" dirty="0" smtClean="0"/>
              <a:t> </a:t>
            </a:r>
            <a:r>
              <a:rPr lang="en-US" dirty="0" err="1" smtClean="0"/>
              <a:t>ჯგუფები</a:t>
            </a:r>
            <a:r>
              <a:rPr lang="en-US" dirty="0" smtClean="0"/>
              <a:t> </a:t>
            </a:r>
            <a:r>
              <a:rPr lang="en-US" dirty="0" err="1"/>
              <a:t>ისეთი</a:t>
            </a:r>
            <a:r>
              <a:rPr lang="en-US" dirty="0"/>
              <a:t> </a:t>
            </a:r>
            <a:r>
              <a:rPr lang="en-US" dirty="0" err="1"/>
              <a:t>სახით</a:t>
            </a:r>
            <a:r>
              <a:rPr lang="en-US" dirty="0"/>
              <a:t>, </a:t>
            </a:r>
            <a:r>
              <a:rPr lang="en-US" dirty="0" err="1"/>
              <a:t>რომელიც</a:t>
            </a:r>
            <a:r>
              <a:rPr lang="en-US" dirty="0"/>
              <a:t> </a:t>
            </a:r>
            <a:r>
              <a:rPr lang="en-US" dirty="0" err="1"/>
              <a:t>ყველაზე</a:t>
            </a:r>
            <a:r>
              <a:rPr lang="en-US" dirty="0"/>
              <a:t> </a:t>
            </a:r>
            <a:r>
              <a:rPr lang="en-US" dirty="0" err="1"/>
              <a:t>მეტად</a:t>
            </a:r>
            <a:r>
              <a:rPr lang="en-US" dirty="0"/>
              <a:t> </a:t>
            </a:r>
            <a:r>
              <a:rPr lang="en-US" dirty="0" err="1"/>
              <a:t>დაეხმარება</a:t>
            </a:r>
            <a:r>
              <a:rPr lang="en-US" dirty="0"/>
              <a:t> </a:t>
            </a:r>
            <a:r>
              <a:rPr lang="en-US" dirty="0" err="1"/>
              <a:t>მკითხველს</a:t>
            </a:r>
            <a:r>
              <a:rPr lang="en-US" dirty="0"/>
              <a:t> </a:t>
            </a:r>
            <a:r>
              <a:rPr lang="en-US" dirty="0" err="1"/>
              <a:t>მათ</a:t>
            </a:r>
            <a:r>
              <a:rPr lang="en-US" dirty="0"/>
              <a:t> </a:t>
            </a:r>
            <a:r>
              <a:rPr lang="en-US" dirty="0" err="1"/>
              <a:t>გაგებაში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6815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/>
              <a:t>კვლევის</a:t>
            </a:r>
            <a:r>
              <a:rPr lang="en-US" sz="2800" dirty="0"/>
              <a:t> </a:t>
            </a:r>
            <a:r>
              <a:rPr lang="en-US" sz="2800" dirty="0" err="1"/>
              <a:t>შეკითხვის</a:t>
            </a:r>
            <a:r>
              <a:rPr lang="en-US" sz="2800" dirty="0"/>
              <a:t> </a:t>
            </a:r>
            <a:r>
              <a:rPr lang="en-US" sz="2800" dirty="0" err="1"/>
              <a:t>წარმოდგენა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მოიცავს</a:t>
            </a:r>
            <a:r>
              <a:rPr lang="en-US" dirty="0" smtClean="0"/>
              <a:t> </a:t>
            </a:r>
            <a:r>
              <a:rPr lang="en-US" dirty="0" err="1"/>
              <a:t>იმის</a:t>
            </a:r>
            <a:r>
              <a:rPr lang="en-US" dirty="0"/>
              <a:t> </a:t>
            </a:r>
            <a:r>
              <a:rPr lang="en-US" dirty="0" err="1"/>
              <a:t>წარმოდგენას</a:t>
            </a:r>
            <a:r>
              <a:rPr lang="en-US" dirty="0"/>
              <a:t>, </a:t>
            </a:r>
            <a:r>
              <a:rPr lang="en-US" dirty="0" err="1"/>
              <a:t>რაც</a:t>
            </a:r>
            <a:r>
              <a:rPr lang="en-US" dirty="0"/>
              <a:t> </a:t>
            </a:r>
            <a:r>
              <a:rPr lang="en-US" dirty="0" err="1"/>
              <a:t>არ</a:t>
            </a:r>
            <a:r>
              <a:rPr lang="en-US" dirty="0"/>
              <a:t> </a:t>
            </a:r>
            <a:r>
              <a:rPr lang="en-US" dirty="0" err="1"/>
              <a:t>არის</a:t>
            </a:r>
            <a:r>
              <a:rPr lang="en-US" dirty="0"/>
              <a:t> </a:t>
            </a:r>
            <a:r>
              <a:rPr lang="en-US" dirty="0" err="1"/>
              <a:t>ცნობილი</a:t>
            </a:r>
            <a:r>
              <a:rPr lang="en-US" dirty="0"/>
              <a:t> </a:t>
            </a:r>
            <a:r>
              <a:rPr lang="en-US" dirty="0" err="1"/>
              <a:t>ან</a:t>
            </a:r>
            <a:r>
              <a:rPr lang="en-US" dirty="0"/>
              <a:t> </a:t>
            </a:r>
            <a:r>
              <a:rPr lang="en-US" dirty="0" err="1"/>
              <a:t>შესწავლილი</a:t>
            </a:r>
            <a:r>
              <a:rPr lang="en-US" dirty="0"/>
              <a:t>, </a:t>
            </a:r>
            <a:r>
              <a:rPr lang="en-US" dirty="0" err="1"/>
              <a:t>ან</a:t>
            </a:r>
            <a:r>
              <a:rPr lang="en-US" dirty="0"/>
              <a:t> </a:t>
            </a:r>
            <a:r>
              <a:rPr lang="en-US" dirty="0" err="1"/>
              <a:t>რაც</a:t>
            </a:r>
            <a:r>
              <a:rPr lang="en-US" dirty="0"/>
              <a:t> </a:t>
            </a:r>
            <a:r>
              <a:rPr lang="en-US" dirty="0" err="1"/>
              <a:t>მცდარია</a:t>
            </a:r>
            <a:r>
              <a:rPr lang="en-US" dirty="0"/>
              <a:t> </a:t>
            </a:r>
            <a:r>
              <a:rPr lang="en-US" dirty="0" err="1"/>
              <a:t>იმ</a:t>
            </a:r>
            <a:r>
              <a:rPr lang="en-US" dirty="0"/>
              <a:t> </a:t>
            </a:r>
            <a:r>
              <a:rPr lang="en-US" dirty="0" err="1"/>
              <a:t>კვლევაში</a:t>
            </a:r>
            <a:r>
              <a:rPr lang="en-US" dirty="0"/>
              <a:t>, </a:t>
            </a:r>
            <a:r>
              <a:rPr lang="en-US" dirty="0" err="1"/>
              <a:t>რომელიც</a:t>
            </a:r>
            <a:r>
              <a:rPr lang="en-US" dirty="0"/>
              <a:t> </a:t>
            </a:r>
            <a:r>
              <a:rPr lang="en-US" dirty="0" err="1"/>
              <a:t>მიუთითეთ</a:t>
            </a:r>
            <a:r>
              <a:rPr lang="en-US" dirty="0"/>
              <a:t> </a:t>
            </a:r>
            <a:r>
              <a:rPr lang="en-US" dirty="0" err="1"/>
              <a:t>პირველ</a:t>
            </a:r>
            <a:r>
              <a:rPr lang="en-US" dirty="0"/>
              <a:t> </a:t>
            </a:r>
            <a:r>
              <a:rPr lang="en-US" dirty="0" err="1"/>
              <a:t>პუნქტში</a:t>
            </a:r>
            <a:r>
              <a:rPr lang="en-US" dirty="0"/>
              <a:t> </a:t>
            </a:r>
            <a:r>
              <a:rPr lang="en-US" dirty="0" err="1"/>
              <a:t>აღნიშნულ</a:t>
            </a:r>
            <a:r>
              <a:rPr lang="en-US" dirty="0"/>
              <a:t> </a:t>
            </a:r>
            <a:r>
              <a:rPr lang="en-US" dirty="0" err="1"/>
              <a:t>საფეხურში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აღნიშნული</a:t>
            </a:r>
            <a:r>
              <a:rPr lang="en-US" dirty="0" smtClean="0"/>
              <a:t> </a:t>
            </a:r>
            <a:r>
              <a:rPr lang="en-US" dirty="0" err="1"/>
              <a:t>ნაწილი</a:t>
            </a:r>
            <a:r>
              <a:rPr lang="en-US" dirty="0"/>
              <a:t> </a:t>
            </a:r>
            <a:r>
              <a:rPr lang="en-US" dirty="0" err="1"/>
              <a:t>ხშირად</a:t>
            </a:r>
            <a:r>
              <a:rPr lang="en-US" dirty="0"/>
              <a:t> </a:t>
            </a:r>
            <a:r>
              <a:rPr lang="en-US" dirty="0" err="1"/>
              <a:t>იწყება</a:t>
            </a:r>
            <a:r>
              <a:rPr lang="en-US" dirty="0"/>
              <a:t> </a:t>
            </a:r>
            <a:r>
              <a:rPr lang="en-US" dirty="0" err="1"/>
              <a:t>სიტყვებით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თუმცა</a:t>
            </a:r>
            <a:r>
              <a:rPr lang="en-US" dirty="0"/>
              <a:t>, </a:t>
            </a:r>
            <a:r>
              <a:rPr lang="en-US" dirty="0" err="1">
                <a:solidFill>
                  <a:srgbClr val="FF0000"/>
                </a:solidFill>
              </a:rPr>
              <a:t>მიუხედავად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ამისა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ან</a:t>
            </a:r>
            <a:r>
              <a:rPr lang="en-US" dirty="0"/>
              <a:t> </a:t>
            </a:r>
            <a:r>
              <a:rPr lang="en-US" dirty="0" err="1"/>
              <a:t>დაზუსტების</a:t>
            </a:r>
            <a:r>
              <a:rPr lang="en-US" dirty="0"/>
              <a:t> </a:t>
            </a:r>
            <a:r>
              <a:rPr lang="en-US" dirty="0" err="1"/>
              <a:t>აღმნიშვნელი</a:t>
            </a:r>
            <a:r>
              <a:rPr lang="en-US" dirty="0"/>
              <a:t> </a:t>
            </a:r>
            <a:r>
              <a:rPr lang="en-US" dirty="0" err="1"/>
              <a:t>სხვა</a:t>
            </a:r>
            <a:r>
              <a:rPr lang="en-US" dirty="0"/>
              <a:t> </a:t>
            </a:r>
            <a:r>
              <a:rPr lang="en-US" dirty="0" err="1"/>
              <a:t>სიტყვებით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450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/>
              <a:t>კვლევის</a:t>
            </a:r>
            <a:r>
              <a:rPr lang="en-US" sz="2800" dirty="0"/>
              <a:t> </a:t>
            </a:r>
            <a:r>
              <a:rPr lang="en-US" sz="2800" dirty="0" err="1"/>
              <a:t>შეკითხვის</a:t>
            </a:r>
            <a:r>
              <a:rPr lang="en-US" sz="2800" dirty="0"/>
              <a:t> </a:t>
            </a:r>
            <a:r>
              <a:rPr lang="en-US" sz="2800" dirty="0" err="1"/>
              <a:t>წარმოდგენა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- </a:t>
            </a:r>
            <a:r>
              <a:rPr lang="en-US" sz="2800" dirty="0" err="1"/>
              <a:t>სამუშაო</a:t>
            </a:r>
            <a:r>
              <a:rPr lang="en-US" sz="2800" dirty="0"/>
              <a:t> </a:t>
            </a:r>
            <a:r>
              <a:rPr lang="en-US" sz="2800" dirty="0" err="1"/>
              <a:t>ვარიანტი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err="1"/>
              <a:t>შეცვალეთ</a:t>
            </a:r>
            <a:r>
              <a:rPr lang="en-US" dirty="0"/>
              <a:t> </a:t>
            </a:r>
            <a:r>
              <a:rPr lang="en-US" dirty="0" err="1"/>
              <a:t>შეკითხვის</a:t>
            </a:r>
            <a:r>
              <a:rPr lang="en-US" dirty="0"/>
              <a:t> </a:t>
            </a:r>
            <a:r>
              <a:rPr lang="en-US" dirty="0" err="1"/>
              <a:t>ფორმულირება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ჩამოაყალიბეთ</a:t>
            </a:r>
            <a:r>
              <a:rPr lang="en-US" dirty="0"/>
              <a:t> </a:t>
            </a:r>
            <a:r>
              <a:rPr lang="en-US" dirty="0" err="1"/>
              <a:t>ისე</a:t>
            </a:r>
            <a:r>
              <a:rPr lang="en-US" dirty="0"/>
              <a:t>, </a:t>
            </a:r>
            <a:r>
              <a:rPr lang="en-US" dirty="0" err="1"/>
              <a:t>რომ</a:t>
            </a:r>
            <a:r>
              <a:rPr lang="en-US" dirty="0"/>
              <a:t> </a:t>
            </a:r>
            <a:r>
              <a:rPr lang="en-US" dirty="0" err="1"/>
              <a:t>ეხებოდეს</a:t>
            </a:r>
            <a:r>
              <a:rPr lang="en-US" dirty="0"/>
              <a:t> </a:t>
            </a:r>
            <a:r>
              <a:rPr lang="en-US" dirty="0" err="1"/>
              <a:t>საკითხის</a:t>
            </a:r>
            <a:r>
              <a:rPr lang="en-US" dirty="0"/>
              <a:t> </a:t>
            </a:r>
            <a:r>
              <a:rPr lang="en-US" dirty="0" err="1"/>
              <a:t>ცოდნის</a:t>
            </a:r>
            <a:r>
              <a:rPr lang="en-US" dirty="0"/>
              <a:t> </a:t>
            </a:r>
            <a:r>
              <a:rPr lang="en-US" dirty="0" err="1"/>
              <a:t>ან</a:t>
            </a:r>
            <a:r>
              <a:rPr lang="en-US" dirty="0"/>
              <a:t> </a:t>
            </a:r>
            <a:r>
              <a:rPr lang="en-US" dirty="0" err="1"/>
              <a:t>საკითხში</a:t>
            </a:r>
            <a:r>
              <a:rPr lang="en-US" dirty="0"/>
              <a:t> </a:t>
            </a:r>
            <a:r>
              <a:rPr lang="en-US" dirty="0" err="1"/>
              <a:t>ჩახედულობის</a:t>
            </a:r>
            <a:r>
              <a:rPr lang="en-US" dirty="0"/>
              <a:t> </a:t>
            </a:r>
            <a:r>
              <a:rPr lang="en-US" dirty="0" err="1"/>
              <a:t>სიმწირეს</a:t>
            </a:r>
            <a:r>
              <a:rPr lang="en-US" dirty="0"/>
              <a:t>. </a:t>
            </a:r>
          </a:p>
          <a:p>
            <a:pPr lvl="0"/>
            <a:r>
              <a:rPr lang="en-US" dirty="0" err="1"/>
              <a:t>ზემოაღნიშნული</a:t>
            </a:r>
            <a:r>
              <a:rPr lang="en-US" dirty="0"/>
              <a:t> </a:t>
            </a:r>
            <a:r>
              <a:rPr lang="en-US" dirty="0" err="1"/>
              <a:t>კვლევის</a:t>
            </a:r>
            <a:r>
              <a:rPr lang="en-US" dirty="0"/>
              <a:t> </a:t>
            </a:r>
            <a:r>
              <a:rPr lang="en-US" dirty="0" err="1"/>
              <a:t>მონახაზის</a:t>
            </a:r>
            <a:r>
              <a:rPr lang="en-US" dirty="0"/>
              <a:t> </a:t>
            </a:r>
            <a:r>
              <a:rPr lang="en-US" dirty="0" err="1"/>
              <a:t>გაკეთების</a:t>
            </a:r>
            <a:r>
              <a:rPr lang="en-US" dirty="0"/>
              <a:t> </a:t>
            </a:r>
            <a:r>
              <a:rPr lang="en-US" dirty="0" err="1"/>
              <a:t>შემდეგ</a:t>
            </a:r>
            <a:r>
              <a:rPr lang="en-US" dirty="0"/>
              <a:t> </a:t>
            </a:r>
            <a:r>
              <a:rPr lang="en-US" dirty="0" err="1"/>
              <a:t>უთხარით</a:t>
            </a:r>
            <a:r>
              <a:rPr lang="en-US" dirty="0"/>
              <a:t> </a:t>
            </a:r>
            <a:r>
              <a:rPr lang="en-US" dirty="0" err="1"/>
              <a:t>მკითხველს</a:t>
            </a:r>
            <a:r>
              <a:rPr lang="en-US" dirty="0"/>
              <a:t>, </a:t>
            </a:r>
            <a:r>
              <a:rPr lang="en-US" dirty="0" err="1"/>
              <a:t>მის</a:t>
            </a:r>
            <a:r>
              <a:rPr lang="en-US" dirty="0"/>
              <a:t> </a:t>
            </a:r>
            <a:r>
              <a:rPr lang="en-US" dirty="0" err="1"/>
              <a:t>რომელ</a:t>
            </a:r>
            <a:r>
              <a:rPr lang="en-US" dirty="0"/>
              <a:t> </a:t>
            </a:r>
            <a:r>
              <a:rPr lang="en-US" dirty="0" err="1"/>
              <a:t>ნაწილს</a:t>
            </a:r>
            <a:r>
              <a:rPr lang="en-US" dirty="0"/>
              <a:t> </a:t>
            </a:r>
            <a:r>
              <a:rPr lang="en-US" dirty="0" err="1"/>
              <a:t>განავრცობთ</a:t>
            </a:r>
            <a:r>
              <a:rPr lang="en-US" dirty="0"/>
              <a:t>, </a:t>
            </a:r>
            <a:r>
              <a:rPr lang="en-US" dirty="0" err="1"/>
              <a:t>შეცვლით</a:t>
            </a:r>
            <a:r>
              <a:rPr lang="en-US" dirty="0"/>
              <a:t> </a:t>
            </a:r>
            <a:r>
              <a:rPr lang="en-US" dirty="0" err="1"/>
              <a:t>ან</a:t>
            </a:r>
            <a:r>
              <a:rPr lang="en-US" dirty="0"/>
              <a:t> </a:t>
            </a:r>
            <a:r>
              <a:rPr lang="en-US" dirty="0" err="1"/>
              <a:t>გაასწორებთ</a:t>
            </a:r>
            <a:r>
              <a:rPr lang="en-US" dirty="0"/>
              <a:t>. </a:t>
            </a:r>
            <a:endParaRPr lang="en-US" dirty="0"/>
          </a:p>
          <a:p>
            <a:pPr lvl="0"/>
            <a:r>
              <a:rPr lang="en-US" dirty="0" err="1" smtClean="0"/>
              <a:t>შეკითხვა</a:t>
            </a:r>
            <a:r>
              <a:rPr lang="en-US" dirty="0" smtClean="0"/>
              <a:t> </a:t>
            </a:r>
            <a:r>
              <a:rPr lang="en-US" dirty="0" err="1"/>
              <a:t>ხელახლა</a:t>
            </a:r>
            <a:r>
              <a:rPr lang="en-US" dirty="0"/>
              <a:t> </a:t>
            </a:r>
            <a:r>
              <a:rPr lang="en-US" dirty="0" err="1"/>
              <a:t>ჩამოაყალიბეთ</a:t>
            </a:r>
            <a:r>
              <a:rPr lang="en-US" dirty="0"/>
              <a:t> </a:t>
            </a:r>
            <a:r>
              <a:rPr lang="en-US" dirty="0" err="1"/>
              <a:t>ისე</a:t>
            </a:r>
            <a:r>
              <a:rPr lang="en-US" dirty="0"/>
              <a:t>, </a:t>
            </a:r>
            <a:r>
              <a:rPr lang="en-US" dirty="0" err="1"/>
              <a:t>რომ</a:t>
            </a:r>
            <a:r>
              <a:rPr lang="en-US" dirty="0"/>
              <a:t> </a:t>
            </a:r>
            <a:r>
              <a:rPr lang="en-US" dirty="0" err="1"/>
              <a:t>მან</a:t>
            </a:r>
            <a:r>
              <a:rPr lang="en-US" dirty="0"/>
              <a:t> </a:t>
            </a:r>
            <a:r>
              <a:rPr lang="en-US" dirty="0" err="1"/>
              <a:t>მოიცვას</a:t>
            </a:r>
            <a:r>
              <a:rPr lang="en-US" dirty="0"/>
              <a:t> </a:t>
            </a:r>
            <a:r>
              <a:rPr lang="en-US" dirty="0" err="1"/>
              <a:t>ის</a:t>
            </a:r>
            <a:r>
              <a:rPr lang="en-US" dirty="0"/>
              <a:t>, </a:t>
            </a:r>
            <a:r>
              <a:rPr lang="en-US" dirty="0" err="1"/>
              <a:t>რაც</a:t>
            </a:r>
            <a:r>
              <a:rPr lang="en-US" dirty="0"/>
              <a:t> </a:t>
            </a:r>
            <a:r>
              <a:rPr lang="en-US" dirty="0" err="1"/>
              <a:t>კვლევაში</a:t>
            </a:r>
            <a:r>
              <a:rPr lang="en-US" dirty="0"/>
              <a:t> </a:t>
            </a:r>
            <a:r>
              <a:rPr lang="en-US" dirty="0" err="1"/>
              <a:t>შეცდომით</a:t>
            </a:r>
            <a:r>
              <a:rPr lang="en-US" dirty="0"/>
              <a:t> </a:t>
            </a:r>
            <a:r>
              <a:rPr lang="en-US" dirty="0" err="1"/>
              <a:t>იყო</a:t>
            </a:r>
            <a:r>
              <a:rPr lang="en-US" dirty="0"/>
              <a:t> </a:t>
            </a:r>
            <a:r>
              <a:rPr lang="en-US" dirty="0" err="1"/>
              <a:t>წარმოდგენილი</a:t>
            </a:r>
            <a:r>
              <a:rPr lang="en-US" dirty="0"/>
              <a:t>, </a:t>
            </a:r>
            <a:r>
              <a:rPr lang="en-US" dirty="0" err="1"/>
              <a:t>ცუდად</a:t>
            </a:r>
            <a:r>
              <a:rPr lang="en-US" dirty="0"/>
              <a:t> </a:t>
            </a:r>
            <a:r>
              <a:rPr lang="en-US" dirty="0" err="1"/>
              <a:t>ახსნილი</a:t>
            </a:r>
            <a:r>
              <a:rPr lang="en-US" dirty="0"/>
              <a:t> </a:t>
            </a:r>
            <a:r>
              <a:rPr lang="en-US" dirty="0" err="1"/>
              <a:t>ან</a:t>
            </a:r>
            <a:r>
              <a:rPr lang="en-US" dirty="0"/>
              <a:t> </a:t>
            </a:r>
            <a:r>
              <a:rPr lang="en-US" dirty="0" err="1"/>
              <a:t>არ</a:t>
            </a:r>
            <a:r>
              <a:rPr lang="en-US" dirty="0"/>
              <a:t> </a:t>
            </a:r>
            <a:r>
              <a:rPr lang="en-US" dirty="0" err="1"/>
              <a:t>იყო</a:t>
            </a:r>
            <a:r>
              <a:rPr lang="en-US" dirty="0"/>
              <a:t> </a:t>
            </a:r>
            <a:r>
              <a:rPr lang="en-US" dirty="0" err="1"/>
              <a:t>გათვალისწინებული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737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/>
              <a:t>შეკითხვის</a:t>
            </a:r>
            <a:r>
              <a:rPr lang="en-US" sz="2800" dirty="0"/>
              <a:t> </a:t>
            </a:r>
            <a:r>
              <a:rPr lang="en-US" sz="2800" dirty="0" err="1" smtClean="0"/>
              <a:t>მნიშნველოვანება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გაცემულია</a:t>
            </a:r>
            <a:r>
              <a:rPr lang="en-US" sz="3200" dirty="0"/>
              <a:t> </a:t>
            </a:r>
            <a:r>
              <a:rPr lang="en-US" sz="3200" dirty="0" err="1"/>
              <a:t>პასუხი</a:t>
            </a:r>
            <a:r>
              <a:rPr lang="en-US" sz="3200" dirty="0"/>
              <a:t> </a:t>
            </a:r>
            <a:r>
              <a:rPr lang="en-US" sz="3200" dirty="0" err="1"/>
              <a:t>შეკითხვაზე</a:t>
            </a:r>
            <a:r>
              <a:rPr lang="en-US" sz="3200" dirty="0"/>
              <a:t> </a:t>
            </a:r>
            <a:r>
              <a:rPr lang="en-US" sz="3200" dirty="0" err="1"/>
              <a:t>მერე</a:t>
            </a:r>
            <a:r>
              <a:rPr lang="en-US" sz="3200" dirty="0"/>
              <a:t> </a:t>
            </a:r>
            <a:r>
              <a:rPr lang="en-US" sz="3200" dirty="0" err="1"/>
              <a:t>რა</a:t>
            </a:r>
            <a:r>
              <a:rPr lang="en-US" sz="3200" dirty="0"/>
              <a:t>? </a:t>
            </a:r>
            <a:endParaRPr lang="en-US" sz="3200" dirty="0" smtClean="0"/>
          </a:p>
          <a:p>
            <a:r>
              <a:rPr lang="en-US" sz="3200" dirty="0" err="1" smtClean="0"/>
              <a:t>ის</a:t>
            </a:r>
            <a:r>
              <a:rPr lang="en-US" sz="3200" dirty="0" smtClean="0"/>
              <a:t> </a:t>
            </a:r>
            <a:r>
              <a:rPr lang="en-US" sz="3200" dirty="0" err="1"/>
              <a:t>ძალიან</a:t>
            </a:r>
            <a:r>
              <a:rPr lang="en-US" sz="3200" dirty="0"/>
              <a:t> </a:t>
            </a:r>
            <a:r>
              <a:rPr lang="en-US" sz="3200" dirty="0" err="1"/>
              <a:t>მნიშვნელოვანია</a:t>
            </a:r>
            <a:r>
              <a:rPr lang="en-US" sz="3200" dirty="0"/>
              <a:t> </a:t>
            </a:r>
            <a:r>
              <a:rPr lang="en-US" sz="3200" dirty="0" err="1"/>
              <a:t>მკითხველის</a:t>
            </a:r>
            <a:r>
              <a:rPr lang="en-US" sz="3200" dirty="0"/>
              <a:t> </a:t>
            </a:r>
            <a:r>
              <a:rPr lang="en-US" sz="3200" dirty="0" err="1"/>
              <a:t>დასაინტერესებლად</a:t>
            </a:r>
            <a:r>
              <a:rPr lang="en-US" sz="3200" dirty="0"/>
              <a:t>.</a:t>
            </a:r>
          </a:p>
          <a:p>
            <a:pPr marL="4572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25017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/>
              <a:t>შეკითხვის</a:t>
            </a:r>
            <a:r>
              <a:rPr lang="en-US" sz="2800" dirty="0"/>
              <a:t> </a:t>
            </a:r>
            <a:r>
              <a:rPr lang="en-US" sz="2800" dirty="0" err="1"/>
              <a:t>მნიშნველოვანება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- </a:t>
            </a:r>
            <a:r>
              <a:rPr lang="en-US" sz="2800" dirty="0" err="1" smtClean="0"/>
              <a:t>სამუშაო</a:t>
            </a:r>
            <a:r>
              <a:rPr lang="en-US" sz="2800" dirty="0" smtClean="0"/>
              <a:t> </a:t>
            </a:r>
            <a:r>
              <a:rPr lang="en-US" sz="2800" dirty="0" err="1" smtClean="0"/>
              <a:t>ვარიანტი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თუ</a:t>
            </a:r>
            <a:r>
              <a:rPr lang="en-US" dirty="0" smtClean="0"/>
              <a:t> </a:t>
            </a:r>
            <a:r>
              <a:rPr lang="en-US" dirty="0" err="1"/>
              <a:t>შეგიძლიათ</a:t>
            </a:r>
            <a:r>
              <a:rPr lang="en-US" dirty="0"/>
              <a:t>, </a:t>
            </a:r>
            <a:r>
              <a:rPr lang="en-US" dirty="0" err="1"/>
              <a:t>გააკეთეთ</a:t>
            </a:r>
            <a:r>
              <a:rPr lang="en-US" dirty="0"/>
              <a:t> </a:t>
            </a:r>
            <a:r>
              <a:rPr lang="en-US" dirty="0" err="1"/>
              <a:t>პასუხის</a:t>
            </a:r>
            <a:r>
              <a:rPr lang="en-US" dirty="0"/>
              <a:t> </a:t>
            </a:r>
            <a:r>
              <a:rPr lang="en-US" dirty="0" err="1"/>
              <a:t>მონახაზი</a:t>
            </a:r>
            <a:r>
              <a:rPr lang="en-US" dirty="0"/>
              <a:t> </a:t>
            </a:r>
            <a:r>
              <a:rPr lang="en-US" dirty="0" err="1"/>
              <a:t>შეკითხვაზე</a:t>
            </a:r>
            <a:r>
              <a:rPr lang="en-US" dirty="0"/>
              <a:t> - </a:t>
            </a:r>
            <a:r>
              <a:rPr lang="en-US" dirty="0" err="1"/>
              <a:t>მერე</a:t>
            </a:r>
            <a:r>
              <a:rPr lang="en-US" dirty="0"/>
              <a:t> </a:t>
            </a:r>
            <a:r>
              <a:rPr lang="en-US" dirty="0" err="1"/>
              <a:t>რა</a:t>
            </a:r>
            <a:r>
              <a:rPr lang="en-US" dirty="0"/>
              <a:t>, </a:t>
            </a:r>
            <a:r>
              <a:rPr lang="en-US" dirty="0" err="1"/>
              <a:t>თუ</a:t>
            </a:r>
            <a:r>
              <a:rPr lang="en-US" dirty="0"/>
              <a:t> </a:t>
            </a:r>
            <a:r>
              <a:rPr lang="en-US" dirty="0" err="1"/>
              <a:t>ვერ</a:t>
            </a:r>
            <a:r>
              <a:rPr lang="en-US" dirty="0"/>
              <a:t> </a:t>
            </a:r>
            <a:r>
              <a:rPr lang="en-US" dirty="0" err="1"/>
              <a:t>გავარკვევთ</a:t>
            </a:r>
            <a:r>
              <a:rPr lang="en-US" dirty="0"/>
              <a:t>? </a:t>
            </a:r>
            <a:endParaRPr lang="en-US" dirty="0" smtClean="0"/>
          </a:p>
          <a:p>
            <a:r>
              <a:rPr lang="en-US" dirty="0" err="1" smtClean="0"/>
              <a:t>რომელ</a:t>
            </a:r>
            <a:r>
              <a:rPr lang="en-US" dirty="0" smtClean="0"/>
              <a:t> </a:t>
            </a:r>
            <a:r>
              <a:rPr lang="en-US" dirty="0" err="1"/>
              <a:t>უფრო</a:t>
            </a:r>
            <a:r>
              <a:rPr lang="en-US" dirty="0"/>
              <a:t> </a:t>
            </a:r>
            <a:r>
              <a:rPr lang="en-US" dirty="0" err="1"/>
              <a:t>მასშტაბურ</a:t>
            </a:r>
            <a:r>
              <a:rPr lang="en-US" dirty="0"/>
              <a:t> </a:t>
            </a:r>
            <a:r>
              <a:rPr lang="en-US" dirty="0" err="1"/>
              <a:t>საკითხს</a:t>
            </a:r>
            <a:r>
              <a:rPr lang="en-US" dirty="0"/>
              <a:t> </a:t>
            </a:r>
            <a:r>
              <a:rPr lang="en-US" dirty="0" err="1"/>
              <a:t>ვერ</a:t>
            </a:r>
            <a:r>
              <a:rPr lang="en-US" dirty="0"/>
              <a:t> </a:t>
            </a:r>
            <a:r>
              <a:rPr lang="en-US" dirty="0" err="1"/>
              <a:t>გაიგებს</a:t>
            </a:r>
            <a:r>
              <a:rPr lang="en-US" dirty="0"/>
              <a:t> </a:t>
            </a:r>
            <a:r>
              <a:rPr lang="en-US" dirty="0" err="1"/>
              <a:t>მკითხველი</a:t>
            </a:r>
            <a:r>
              <a:rPr lang="en-US" dirty="0"/>
              <a:t>, </a:t>
            </a:r>
            <a:r>
              <a:rPr lang="en-US" dirty="0" err="1"/>
              <a:t>თუ</a:t>
            </a:r>
            <a:r>
              <a:rPr lang="en-US" dirty="0"/>
              <a:t> </a:t>
            </a:r>
            <a:r>
              <a:rPr lang="en-US" dirty="0" err="1"/>
              <a:t>არ</a:t>
            </a:r>
            <a:r>
              <a:rPr lang="en-US" dirty="0"/>
              <a:t> </a:t>
            </a:r>
            <a:r>
              <a:rPr lang="en-US" dirty="0" err="1"/>
              <a:t>გასცემთ</a:t>
            </a:r>
            <a:r>
              <a:rPr lang="en-US" dirty="0"/>
              <a:t> </a:t>
            </a:r>
            <a:r>
              <a:rPr lang="en-US" dirty="0" err="1"/>
              <a:t>პასუხს</a:t>
            </a:r>
            <a:r>
              <a:rPr lang="en-US" dirty="0"/>
              <a:t> </a:t>
            </a:r>
            <a:r>
              <a:rPr lang="en-US" dirty="0" err="1"/>
              <a:t>თქვენი</a:t>
            </a:r>
            <a:r>
              <a:rPr lang="en-US" dirty="0"/>
              <a:t> </a:t>
            </a:r>
            <a:r>
              <a:rPr lang="en-US" dirty="0" err="1"/>
              <a:t>კვლევის</a:t>
            </a:r>
            <a:r>
              <a:rPr lang="en-US" dirty="0"/>
              <a:t> </a:t>
            </a:r>
            <a:r>
              <a:rPr lang="en-US" dirty="0" err="1"/>
              <a:t>შეკითხვაზე</a:t>
            </a:r>
            <a:r>
              <a:rPr lang="en-US" dirty="0"/>
              <a:t>?</a:t>
            </a:r>
          </a:p>
          <a:p>
            <a:r>
              <a:rPr lang="en-US" dirty="0" err="1" smtClean="0"/>
              <a:t>ამ</a:t>
            </a:r>
            <a:r>
              <a:rPr lang="en-US" dirty="0" smtClean="0"/>
              <a:t> </a:t>
            </a:r>
            <a:r>
              <a:rPr lang="en-US" dirty="0" err="1"/>
              <a:t>ეტაპზე</a:t>
            </a:r>
            <a:r>
              <a:rPr lang="en-US" dirty="0"/>
              <a:t> </a:t>
            </a:r>
            <a:r>
              <a:rPr lang="en-US" dirty="0" err="1"/>
              <a:t>შეიძლება</a:t>
            </a:r>
            <a:r>
              <a:rPr lang="en-US" dirty="0"/>
              <a:t>, </a:t>
            </a:r>
            <a:r>
              <a:rPr lang="en-US" dirty="0" err="1"/>
              <a:t>აღმოაჩინოთ</a:t>
            </a:r>
            <a:r>
              <a:rPr lang="en-US" dirty="0"/>
              <a:t> </a:t>
            </a:r>
            <a:r>
              <a:rPr lang="en-US" dirty="0" err="1"/>
              <a:t>საკითხის</a:t>
            </a:r>
            <a:r>
              <a:rPr lang="en-US" dirty="0"/>
              <a:t> </a:t>
            </a:r>
            <a:r>
              <a:rPr lang="en-US" dirty="0" err="1"/>
              <a:t>უფრო</a:t>
            </a:r>
            <a:r>
              <a:rPr lang="en-US" dirty="0"/>
              <a:t> </a:t>
            </a:r>
            <a:r>
              <a:rPr lang="en-US" dirty="0" err="1"/>
              <a:t>დიდი</a:t>
            </a:r>
            <a:r>
              <a:rPr lang="en-US" dirty="0"/>
              <a:t>, </a:t>
            </a:r>
            <a:r>
              <a:rPr lang="en-US" dirty="0" err="1"/>
              <a:t>რთულად</a:t>
            </a:r>
            <a:r>
              <a:rPr lang="en-US" dirty="0"/>
              <a:t> </a:t>
            </a:r>
            <a:r>
              <a:rPr lang="en-US" dirty="0" err="1"/>
              <a:t>წარმოსადგენი</a:t>
            </a:r>
            <a:r>
              <a:rPr lang="en-US" dirty="0"/>
              <a:t> </a:t>
            </a:r>
            <a:r>
              <a:rPr lang="en-US" dirty="0" err="1"/>
              <a:t>მნიშვნელობა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დაამატეთ</a:t>
            </a:r>
            <a:r>
              <a:rPr lang="en-US" dirty="0" smtClean="0"/>
              <a:t> </a:t>
            </a:r>
            <a:r>
              <a:rPr lang="en-US" dirty="0" err="1"/>
              <a:t>ის</a:t>
            </a:r>
            <a:r>
              <a:rPr lang="en-US" dirty="0"/>
              <a:t>, </a:t>
            </a:r>
            <a:r>
              <a:rPr lang="en-US" dirty="0" err="1"/>
              <a:t>თუ</a:t>
            </a:r>
            <a:r>
              <a:rPr lang="en-US" dirty="0"/>
              <a:t> </a:t>
            </a:r>
            <a:r>
              <a:rPr lang="en-US" dirty="0" err="1"/>
              <a:t>შეგიძლიათ</a:t>
            </a:r>
            <a:r>
              <a:rPr lang="en-US" dirty="0"/>
              <a:t>, </a:t>
            </a:r>
            <a:r>
              <a:rPr lang="en-US" dirty="0" err="1"/>
              <a:t>თუმცა</a:t>
            </a:r>
            <a:r>
              <a:rPr lang="en-US" dirty="0"/>
              <a:t>, </a:t>
            </a:r>
            <a:r>
              <a:rPr lang="en-US" dirty="0" err="1"/>
              <a:t>დიდ</a:t>
            </a:r>
            <a:r>
              <a:rPr lang="en-US" dirty="0"/>
              <a:t> </a:t>
            </a:r>
            <a:r>
              <a:rPr lang="en-US" dirty="0" err="1"/>
              <a:t>დროს</a:t>
            </a:r>
            <a:r>
              <a:rPr lang="en-US" dirty="0"/>
              <a:t> </a:t>
            </a:r>
            <a:r>
              <a:rPr lang="en-US" dirty="0" err="1"/>
              <a:t>ნუ</a:t>
            </a:r>
            <a:r>
              <a:rPr lang="en-US" dirty="0"/>
              <a:t> </a:t>
            </a:r>
            <a:r>
              <a:rPr lang="en-US" dirty="0" err="1"/>
              <a:t>დახარჯავთ</a:t>
            </a:r>
            <a:r>
              <a:rPr lang="en-US" dirty="0"/>
              <a:t> </a:t>
            </a:r>
            <a:r>
              <a:rPr lang="en-US" dirty="0" err="1" smtClean="0"/>
              <a:t>ამაზე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რადგან</a:t>
            </a:r>
            <a:r>
              <a:rPr lang="en-US" dirty="0" smtClean="0"/>
              <a:t> </a:t>
            </a:r>
            <a:r>
              <a:rPr lang="en-US" dirty="0" err="1" smtClean="0"/>
              <a:t>საბოლოო</a:t>
            </a:r>
            <a:r>
              <a:rPr lang="en-US" dirty="0" smtClean="0"/>
              <a:t> </a:t>
            </a:r>
            <a:r>
              <a:rPr lang="en-US" dirty="0" err="1" smtClean="0"/>
              <a:t>ვერსიაში</a:t>
            </a:r>
            <a:r>
              <a:rPr lang="en-US" dirty="0" smtClean="0"/>
              <a:t> </a:t>
            </a:r>
            <a:r>
              <a:rPr lang="en-US" dirty="0" err="1" smtClean="0"/>
              <a:t>მოგიწევთ</a:t>
            </a:r>
            <a:r>
              <a:rPr lang="en-US" dirty="0" smtClean="0"/>
              <a:t> </a:t>
            </a:r>
            <a:r>
              <a:rPr lang="en-US" dirty="0" err="1" smtClean="0"/>
              <a:t>მაინც</a:t>
            </a:r>
            <a:r>
              <a:rPr lang="en-US" dirty="0" smtClean="0"/>
              <a:t> </a:t>
            </a:r>
            <a:r>
              <a:rPr lang="en-US" dirty="0" err="1" smtClean="0"/>
              <a:t>მობრუნება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303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დებულება</a:t>
            </a:r>
            <a:r>
              <a:rPr lang="en-US" sz="4000" dirty="0" smtClean="0"/>
              <a:t> 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აქ</a:t>
            </a:r>
            <a:r>
              <a:rPr lang="en-US" sz="3200" dirty="0"/>
              <a:t> </a:t>
            </a:r>
            <a:r>
              <a:rPr lang="en-US" sz="3200" dirty="0" err="1"/>
              <a:t>პასუხი</a:t>
            </a:r>
            <a:r>
              <a:rPr lang="en-US" sz="3200" dirty="0"/>
              <a:t> </a:t>
            </a:r>
            <a:r>
              <a:rPr lang="en-US" sz="3200" dirty="0" err="1"/>
              <a:t>გაეცემა</a:t>
            </a:r>
            <a:r>
              <a:rPr lang="en-US" sz="3200" dirty="0"/>
              <a:t> </a:t>
            </a:r>
            <a:r>
              <a:rPr lang="en-US" sz="3200" dirty="0" err="1"/>
              <a:t>კვლევის</a:t>
            </a:r>
            <a:r>
              <a:rPr lang="en-US" sz="3200" dirty="0"/>
              <a:t> </a:t>
            </a:r>
            <a:r>
              <a:rPr lang="en-US" sz="3200" dirty="0" err="1"/>
              <a:t>შეკითხვაზე</a:t>
            </a:r>
            <a:r>
              <a:rPr lang="en-US" sz="3200" dirty="0"/>
              <a:t>, </a:t>
            </a:r>
            <a:r>
              <a:rPr lang="en-US" sz="3200" dirty="0" err="1"/>
              <a:t>რომელიც</a:t>
            </a:r>
            <a:r>
              <a:rPr lang="en-US" sz="3200" dirty="0"/>
              <a:t> </a:t>
            </a:r>
            <a:r>
              <a:rPr lang="en-US" sz="3200" dirty="0" err="1" smtClean="0"/>
              <a:t>მოცემულია</a:t>
            </a:r>
            <a:r>
              <a:rPr lang="en-US" sz="3200" dirty="0"/>
              <a:t> </a:t>
            </a:r>
            <a:r>
              <a:rPr lang="en-US" sz="3200" dirty="0" err="1" smtClean="0"/>
              <a:t>მეორე</a:t>
            </a:r>
            <a:r>
              <a:rPr lang="en-US" sz="3200" dirty="0" smtClean="0"/>
              <a:t> </a:t>
            </a:r>
            <a:r>
              <a:rPr lang="en-US" sz="3200" dirty="0" err="1"/>
              <a:t>საფეხურში</a:t>
            </a:r>
            <a:r>
              <a:rPr lang="en-US" sz="3200" dirty="0"/>
              <a:t>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71613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დებულება</a:t>
            </a: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>-</a:t>
            </a:r>
            <a:r>
              <a:rPr lang="en-US" sz="4000" dirty="0" err="1" smtClean="0"/>
              <a:t>სამუშაო</a:t>
            </a:r>
            <a:r>
              <a:rPr lang="en-US" sz="4000" dirty="0" smtClean="0"/>
              <a:t> </a:t>
            </a:r>
            <a:r>
              <a:rPr lang="en-US" sz="4000" dirty="0" err="1" smtClean="0"/>
              <a:t>ვარიანტი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გადაამუშავეთ</a:t>
            </a:r>
            <a:r>
              <a:rPr lang="en-US" dirty="0" smtClean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მოუნახეთ</a:t>
            </a:r>
            <a:r>
              <a:rPr lang="en-US" dirty="0"/>
              <a:t> </a:t>
            </a:r>
            <a:r>
              <a:rPr lang="en-US" dirty="0" err="1"/>
              <a:t>ადგილი</a:t>
            </a:r>
            <a:r>
              <a:rPr lang="en-US" dirty="0"/>
              <a:t> </a:t>
            </a:r>
            <a:r>
              <a:rPr lang="en-US" dirty="0" err="1"/>
              <a:t>დებულებას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დებულება</a:t>
            </a:r>
            <a:r>
              <a:rPr lang="en-US" dirty="0" smtClean="0"/>
              <a:t> </a:t>
            </a:r>
            <a:r>
              <a:rPr lang="en-US" dirty="0" err="1"/>
              <a:t>დაწერეთ</a:t>
            </a:r>
            <a:r>
              <a:rPr lang="en-US" dirty="0"/>
              <a:t> </a:t>
            </a:r>
            <a:r>
              <a:rPr lang="en-US" dirty="0" smtClean="0"/>
              <a:t>“</a:t>
            </a:r>
            <a:r>
              <a:rPr lang="en-US" dirty="0" err="1" smtClean="0"/>
              <a:t>დაფის</a:t>
            </a:r>
            <a:r>
              <a:rPr lang="en-US" dirty="0"/>
              <a:t>" </a:t>
            </a:r>
            <a:r>
              <a:rPr lang="en-US" dirty="0" err="1"/>
              <a:t>პირველ</a:t>
            </a:r>
            <a:r>
              <a:rPr lang="en-US" dirty="0"/>
              <a:t> </a:t>
            </a:r>
            <a:r>
              <a:rPr lang="en-US" dirty="0" err="1"/>
              <a:t>გვერდზე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ახლა</a:t>
            </a:r>
            <a:r>
              <a:rPr lang="en-US" dirty="0" smtClean="0"/>
              <a:t> </a:t>
            </a:r>
            <a:r>
              <a:rPr lang="en-US" dirty="0" err="1"/>
              <a:t>განსაზღვრეთ</a:t>
            </a:r>
            <a:r>
              <a:rPr lang="en-US" dirty="0"/>
              <a:t>, </a:t>
            </a:r>
            <a:r>
              <a:rPr lang="en-US" dirty="0" err="1"/>
              <a:t>სად</a:t>
            </a:r>
            <a:r>
              <a:rPr lang="en-US" dirty="0"/>
              <a:t> </a:t>
            </a:r>
            <a:r>
              <a:rPr lang="en-US" dirty="0" err="1"/>
              <a:t>გსურთ</a:t>
            </a:r>
            <a:r>
              <a:rPr lang="en-US" dirty="0"/>
              <a:t> </a:t>
            </a:r>
            <a:r>
              <a:rPr lang="en-US" dirty="0" err="1"/>
              <a:t>დებულების</a:t>
            </a:r>
            <a:r>
              <a:rPr lang="en-US" dirty="0"/>
              <a:t> </a:t>
            </a:r>
            <a:r>
              <a:rPr lang="en-US" dirty="0" err="1"/>
              <a:t>დატოვება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მოხსენებაში</a:t>
            </a:r>
            <a:r>
              <a:rPr lang="en-US" dirty="0" smtClean="0"/>
              <a:t> </a:t>
            </a:r>
            <a:r>
              <a:rPr lang="en-US" dirty="0" err="1"/>
              <a:t>დებულების</a:t>
            </a:r>
            <a:r>
              <a:rPr lang="en-US" dirty="0"/>
              <a:t> </a:t>
            </a:r>
            <a:r>
              <a:rPr lang="en-US" dirty="0" err="1"/>
              <a:t>აღსანიშნად</a:t>
            </a:r>
            <a:r>
              <a:rPr lang="en-US" dirty="0"/>
              <a:t> </a:t>
            </a:r>
            <a:r>
              <a:rPr lang="en-US" dirty="0" err="1"/>
              <a:t>ორი</a:t>
            </a:r>
            <a:r>
              <a:rPr lang="en-US" dirty="0"/>
              <a:t> </a:t>
            </a:r>
            <a:r>
              <a:rPr lang="en-US" dirty="0" err="1"/>
              <a:t>ვარიანტი</a:t>
            </a:r>
            <a:r>
              <a:rPr lang="en-US" dirty="0"/>
              <a:t> </a:t>
            </a:r>
            <a:r>
              <a:rPr lang="en-US" dirty="0" err="1" smtClean="0"/>
              <a:t>გაქვთ</a:t>
            </a:r>
            <a:r>
              <a:rPr lang="en-US" dirty="0" smtClean="0"/>
              <a:t>: 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err="1" smtClean="0"/>
              <a:t>შესავლის</a:t>
            </a:r>
            <a:r>
              <a:rPr lang="en-US" dirty="0" smtClean="0"/>
              <a:t> </a:t>
            </a:r>
            <a:r>
              <a:rPr lang="en-US" dirty="0" err="1"/>
              <a:t>ბოლოს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განმეორებით</a:t>
            </a:r>
            <a:r>
              <a:rPr lang="en-US" dirty="0"/>
              <a:t>, </a:t>
            </a:r>
            <a:r>
              <a:rPr lang="en-US" dirty="0" err="1"/>
              <a:t>დასკვნის</a:t>
            </a:r>
            <a:r>
              <a:rPr lang="en-US" dirty="0"/>
              <a:t> </a:t>
            </a:r>
            <a:r>
              <a:rPr lang="en-US" dirty="0" err="1"/>
              <a:t>დასაწყისთან</a:t>
            </a:r>
            <a:r>
              <a:rPr lang="en-US" dirty="0"/>
              <a:t> </a:t>
            </a:r>
            <a:r>
              <a:rPr lang="en-US" dirty="0" err="1"/>
              <a:t>ახლოს</a:t>
            </a:r>
            <a:r>
              <a:rPr lang="en-US" dirty="0"/>
              <a:t>; </a:t>
            </a:r>
            <a:endParaRPr lang="en-US" dirty="0" smtClean="0"/>
          </a:p>
          <a:p>
            <a:pPr marL="822960" lvl="1" indent="-457200">
              <a:buFont typeface="+mj-lt"/>
              <a:buAutoNum type="arabicPeriod"/>
            </a:pPr>
            <a:r>
              <a:rPr lang="en-US" dirty="0" err="1" smtClean="0"/>
              <a:t>მხოლოდ</a:t>
            </a:r>
            <a:r>
              <a:rPr lang="en-US" dirty="0" smtClean="0"/>
              <a:t> </a:t>
            </a:r>
            <a:r>
              <a:rPr lang="en-US" dirty="0" err="1"/>
              <a:t>დასკვნაში</a:t>
            </a:r>
            <a:r>
              <a:rPr lang="en-US" dirty="0"/>
              <a:t>, </a:t>
            </a:r>
            <a:r>
              <a:rPr lang="en-US" dirty="0" err="1"/>
              <a:t>მსჯელობის</a:t>
            </a:r>
            <a:r>
              <a:rPr lang="en-US" dirty="0"/>
              <a:t> </a:t>
            </a:r>
            <a:r>
              <a:rPr lang="en-US" dirty="0" err="1"/>
              <a:t>კულმინაციის</a:t>
            </a:r>
            <a:r>
              <a:rPr lang="en-US" dirty="0"/>
              <a:t> </a:t>
            </a:r>
            <a:r>
              <a:rPr lang="en-US" dirty="0" err="1"/>
              <a:t>სახით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153931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>
                <a:effectLst/>
              </a:rPr>
              <a:t>კონტექსტი</a:t>
            </a:r>
            <a:r>
              <a:rPr lang="en-US" sz="4000" dirty="0" smtClean="0">
                <a:effectLst/>
              </a:rPr>
              <a:t> - </a:t>
            </a:r>
            <a:r>
              <a:rPr lang="en-US" sz="4000" dirty="0" err="1" smtClean="0"/>
              <a:t>მაგალითი</a:t>
            </a:r>
            <a:r>
              <a:rPr lang="en-US" sz="4000" dirty="0" smtClean="0">
                <a:effectLst/>
              </a:rPr>
              <a:t>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sz="2800" dirty="0" err="1"/>
              <a:t>საუკუნეების</a:t>
            </a:r>
            <a:r>
              <a:rPr lang="en-US" sz="2800" dirty="0"/>
              <a:t> </a:t>
            </a:r>
            <a:r>
              <a:rPr lang="en-US" sz="2800" dirty="0" err="1"/>
              <a:t>განმავლობაში</a:t>
            </a:r>
            <a:r>
              <a:rPr lang="en-US" sz="2800" dirty="0"/>
              <a:t>, </a:t>
            </a:r>
            <a:r>
              <a:rPr lang="en-US" sz="2800" dirty="0" err="1"/>
              <a:t>რისკის</a:t>
            </a:r>
            <a:r>
              <a:rPr lang="en-US" sz="2800" dirty="0"/>
              <a:t> </a:t>
            </a:r>
            <a:r>
              <a:rPr lang="en-US" sz="2800" dirty="0" err="1"/>
              <a:t>ანალიტიკოსები</a:t>
            </a:r>
            <a:r>
              <a:rPr lang="en-US" sz="2800" dirty="0"/>
              <a:t> </a:t>
            </a:r>
            <a:r>
              <a:rPr lang="en-US" sz="2800" dirty="0" err="1"/>
              <a:t>შეისწავლიან</a:t>
            </a:r>
            <a:r>
              <a:rPr lang="en-US" sz="2800" dirty="0"/>
              <a:t> </a:t>
            </a:r>
            <a:r>
              <a:rPr lang="en-US" sz="2800" dirty="0" err="1"/>
              <a:t>რისკს</a:t>
            </a:r>
            <a:r>
              <a:rPr lang="en-US" sz="2800" dirty="0"/>
              <a:t>, </a:t>
            </a:r>
            <a:r>
              <a:rPr lang="en-US" sz="2800" dirty="0" err="1"/>
              <a:t>როგორც</a:t>
            </a:r>
            <a:r>
              <a:rPr lang="en-US" sz="2800" dirty="0"/>
              <a:t> </a:t>
            </a:r>
            <a:r>
              <a:rPr lang="en-US" sz="2800" dirty="0" err="1"/>
              <a:t>სტატისტიკურ</a:t>
            </a:r>
            <a:r>
              <a:rPr lang="en-US" sz="2800" dirty="0"/>
              <a:t> </a:t>
            </a:r>
            <a:r>
              <a:rPr lang="en-US" sz="2800" dirty="0" err="1"/>
              <a:t>პრობლემას</a:t>
            </a:r>
            <a:r>
              <a:rPr lang="en-US" sz="2800" dirty="0"/>
              <a:t> </a:t>
            </a:r>
            <a:r>
              <a:rPr lang="en-US" sz="2800" dirty="0" err="1"/>
              <a:t>და</a:t>
            </a:r>
            <a:r>
              <a:rPr lang="en-US" sz="2800" dirty="0"/>
              <a:t> </a:t>
            </a:r>
            <a:r>
              <a:rPr lang="en-US" sz="2800" dirty="0" err="1"/>
              <a:t>ალბათობის</a:t>
            </a:r>
            <a:r>
              <a:rPr lang="en-US" sz="2800" dirty="0"/>
              <a:t> </a:t>
            </a:r>
            <a:r>
              <a:rPr lang="en-US" sz="2800" dirty="0" err="1"/>
              <a:t>თეორიის</a:t>
            </a:r>
            <a:r>
              <a:rPr lang="en-US" sz="2800" dirty="0"/>
              <a:t> </a:t>
            </a:r>
            <a:r>
              <a:rPr lang="en-US" sz="2800" dirty="0" err="1"/>
              <a:t>რაციონალურ</a:t>
            </a:r>
            <a:r>
              <a:rPr lang="en-US" sz="2800" dirty="0"/>
              <a:t> </a:t>
            </a:r>
            <a:r>
              <a:rPr lang="en-US" sz="2800" dirty="0" err="1"/>
              <a:t>გამოყენებას</a:t>
            </a:r>
            <a:r>
              <a:rPr lang="en-US" sz="2800" dirty="0"/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3156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>
                <a:effectLst/>
              </a:rPr>
              <a:t>შეკითხვა</a:t>
            </a:r>
            <a:r>
              <a:rPr lang="en-US" sz="4000" dirty="0">
                <a:effectLst/>
              </a:rPr>
              <a:t> </a:t>
            </a:r>
            <a:r>
              <a:rPr lang="en-US" sz="4000" dirty="0" smtClean="0">
                <a:effectLst/>
              </a:rPr>
              <a:t> - </a:t>
            </a:r>
            <a:r>
              <a:rPr lang="en-US" sz="4000" dirty="0" err="1" smtClean="0">
                <a:effectLst/>
              </a:rPr>
              <a:t>მაგალითი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თუმცა</a:t>
            </a:r>
            <a:r>
              <a:rPr lang="en-US" dirty="0"/>
              <a:t>, </a:t>
            </a:r>
            <a:r>
              <a:rPr lang="en-US" dirty="0" err="1"/>
              <a:t>რისკის</a:t>
            </a:r>
            <a:r>
              <a:rPr lang="en-US" dirty="0"/>
              <a:t> </a:t>
            </a:r>
            <a:r>
              <a:rPr lang="en-US" dirty="0" err="1"/>
              <a:t>შესახებ</a:t>
            </a:r>
            <a:r>
              <a:rPr lang="en-US" dirty="0"/>
              <a:t> </a:t>
            </a:r>
            <a:r>
              <a:rPr lang="en-US" dirty="0" err="1"/>
              <a:t>ინფორმაციის</a:t>
            </a:r>
            <a:r>
              <a:rPr lang="en-US" dirty="0"/>
              <a:t> </a:t>
            </a:r>
            <a:r>
              <a:rPr lang="en-US" dirty="0" err="1"/>
              <a:t>გადამცემმა</a:t>
            </a:r>
            <a:r>
              <a:rPr lang="en-US" dirty="0"/>
              <a:t> </a:t>
            </a:r>
            <a:r>
              <a:rPr lang="en-US" dirty="0" err="1"/>
              <a:t>პირებმა</a:t>
            </a:r>
            <a:r>
              <a:rPr lang="en-US" dirty="0"/>
              <a:t> </a:t>
            </a:r>
            <a:r>
              <a:rPr lang="en-US" dirty="0" err="1"/>
              <a:t>აღმოაჩინეს</a:t>
            </a:r>
            <a:r>
              <a:rPr lang="en-US" dirty="0"/>
              <a:t>, </a:t>
            </a:r>
            <a:r>
              <a:rPr lang="en-US" dirty="0" err="1"/>
              <a:t>რომ</a:t>
            </a:r>
            <a:r>
              <a:rPr lang="en-US" dirty="0"/>
              <a:t> </a:t>
            </a:r>
            <a:r>
              <a:rPr lang="en-US" dirty="0" err="1"/>
              <a:t>რიგითი</a:t>
            </a:r>
            <a:r>
              <a:rPr lang="en-US" dirty="0"/>
              <a:t> </a:t>
            </a:r>
            <a:r>
              <a:rPr lang="en-US" dirty="0" err="1"/>
              <a:t>ადამიანების</a:t>
            </a:r>
            <a:r>
              <a:rPr lang="en-US" dirty="0"/>
              <a:t> </a:t>
            </a:r>
            <a:r>
              <a:rPr lang="en-US" dirty="0" err="1"/>
              <a:t>მიერ</a:t>
            </a:r>
            <a:r>
              <a:rPr lang="en-US" dirty="0"/>
              <a:t> </a:t>
            </a:r>
            <a:r>
              <a:rPr lang="en-US" dirty="0" err="1"/>
              <a:t>რისკის</a:t>
            </a:r>
            <a:r>
              <a:rPr lang="en-US" dirty="0"/>
              <a:t> </a:t>
            </a:r>
            <a:r>
              <a:rPr lang="en-US" dirty="0" err="1"/>
              <a:t>შეფასება</a:t>
            </a:r>
            <a:r>
              <a:rPr lang="en-US" dirty="0"/>
              <a:t> </a:t>
            </a:r>
            <a:r>
              <a:rPr lang="en-US" dirty="0" err="1"/>
              <a:t>არ</a:t>
            </a:r>
            <a:r>
              <a:rPr lang="en-US" dirty="0"/>
              <a:t> </a:t>
            </a:r>
            <a:r>
              <a:rPr lang="en-US" dirty="0" err="1"/>
              <a:t>ჩანს</a:t>
            </a:r>
            <a:r>
              <a:rPr lang="en-US" dirty="0"/>
              <a:t> </a:t>
            </a:r>
            <a:r>
              <a:rPr lang="en-US" dirty="0" err="1"/>
              <a:t>დაკავშირებული</a:t>
            </a:r>
            <a:r>
              <a:rPr lang="en-US" dirty="0"/>
              <a:t> </a:t>
            </a:r>
            <a:r>
              <a:rPr lang="en-US" dirty="0" err="1"/>
              <a:t>სტატისტიკაზე</a:t>
            </a:r>
            <a:r>
              <a:rPr lang="en-US" dirty="0"/>
              <a:t> </a:t>
            </a:r>
            <a:r>
              <a:rPr lang="en-US" dirty="0" err="1"/>
              <a:t>დაფუძნებულ</a:t>
            </a:r>
            <a:r>
              <a:rPr lang="en-US" dirty="0"/>
              <a:t> </a:t>
            </a:r>
            <a:r>
              <a:rPr lang="en-US" dirty="0" err="1"/>
              <a:t>ალბათობებთან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1346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 smtClean="0">
                <a:effectLst/>
              </a:rPr>
              <a:t>მნიშვნელოვნება</a:t>
            </a:r>
            <a:r>
              <a:rPr lang="en-US" sz="3200" dirty="0" smtClean="0">
                <a:effectLst/>
              </a:rPr>
              <a:t>- </a:t>
            </a:r>
            <a:r>
              <a:rPr lang="en-US" sz="3200" dirty="0" err="1" smtClean="0">
                <a:effectLst/>
              </a:rPr>
              <a:t>მაგალითი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/>
              <a:t>ვიდრე</a:t>
            </a:r>
            <a:r>
              <a:rPr lang="en-US" dirty="0"/>
              <a:t> </a:t>
            </a:r>
            <a:r>
              <a:rPr lang="en-US" dirty="0" err="1"/>
              <a:t>არ</a:t>
            </a:r>
            <a:r>
              <a:rPr lang="en-US" dirty="0"/>
              <a:t> </a:t>
            </a:r>
            <a:r>
              <a:rPr lang="en-US" dirty="0" err="1"/>
              <a:t>გავიგებთ</a:t>
            </a:r>
            <a:r>
              <a:rPr lang="en-US" dirty="0"/>
              <a:t>, </a:t>
            </a:r>
            <a:r>
              <a:rPr lang="en-US" dirty="0" err="1"/>
              <a:t>როგორ</a:t>
            </a:r>
            <a:r>
              <a:rPr lang="en-US" dirty="0"/>
              <a:t> </a:t>
            </a:r>
            <a:r>
              <a:rPr lang="en-US" dirty="0" err="1"/>
              <a:t>აღიქვამენ</a:t>
            </a:r>
            <a:r>
              <a:rPr lang="en-US" dirty="0"/>
              <a:t> </a:t>
            </a:r>
            <a:r>
              <a:rPr lang="en-US" dirty="0" err="1"/>
              <a:t>არასპეციალისტები</a:t>
            </a:r>
            <a:r>
              <a:rPr lang="en-US" dirty="0"/>
              <a:t> </a:t>
            </a:r>
            <a:r>
              <a:rPr lang="en-US" dirty="0" err="1"/>
              <a:t>რისკს</a:t>
            </a:r>
            <a:r>
              <a:rPr lang="en-US" dirty="0"/>
              <a:t>, </a:t>
            </a:r>
            <a:r>
              <a:rPr lang="en-US" dirty="0" err="1"/>
              <a:t>გამოუცნობი</a:t>
            </a:r>
            <a:r>
              <a:rPr lang="en-US" dirty="0"/>
              <a:t> </a:t>
            </a:r>
            <a:r>
              <a:rPr lang="en-US" dirty="0" err="1"/>
              <a:t>დარჩება</a:t>
            </a:r>
            <a:r>
              <a:rPr lang="en-US" dirty="0"/>
              <a:t> </a:t>
            </a:r>
            <a:r>
              <a:rPr lang="en-US" dirty="0" err="1"/>
              <a:t>ადამიანის</a:t>
            </a:r>
            <a:r>
              <a:rPr lang="en-US" dirty="0"/>
              <a:t> </a:t>
            </a:r>
            <a:r>
              <a:rPr lang="en-US" dirty="0" err="1"/>
              <a:t>შემეცნების</a:t>
            </a:r>
            <a:r>
              <a:rPr lang="en-US" dirty="0"/>
              <a:t> </a:t>
            </a:r>
            <a:r>
              <a:rPr lang="en-US" dirty="0" err="1"/>
              <a:t>მნიშვნელოვანი</a:t>
            </a:r>
            <a:r>
              <a:rPr lang="en-US" dirty="0"/>
              <a:t> </a:t>
            </a:r>
            <a:r>
              <a:rPr lang="en-US" dirty="0" err="1"/>
              <a:t>ასპექტი</a:t>
            </a:r>
            <a:r>
              <a:rPr lang="en-US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804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შესავალი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შესავალი</a:t>
            </a:r>
            <a:r>
              <a:rPr lang="en-US" dirty="0" smtClean="0"/>
              <a:t>, </a:t>
            </a:r>
            <a:r>
              <a:rPr lang="en-US" dirty="0" err="1" smtClean="0"/>
              <a:t>ისევე</a:t>
            </a:r>
            <a:r>
              <a:rPr lang="en-US" dirty="0" smtClean="0"/>
              <a:t> </a:t>
            </a:r>
            <a:r>
              <a:rPr lang="en-US" dirty="0" err="1" smtClean="0"/>
              <a:t>როგორც</a:t>
            </a:r>
            <a:r>
              <a:rPr lang="en-US" dirty="0" smtClean="0"/>
              <a:t> </a:t>
            </a:r>
            <a:r>
              <a:rPr lang="en-US" dirty="0" err="1" smtClean="0"/>
              <a:t>დასკვნა</a:t>
            </a:r>
            <a:r>
              <a:rPr lang="en-US" dirty="0" smtClean="0"/>
              <a:t>, </a:t>
            </a:r>
            <a:r>
              <a:rPr lang="en-US" dirty="0" err="1" smtClean="0"/>
              <a:t>მნიშვნელოვან</a:t>
            </a:r>
            <a:r>
              <a:rPr lang="en-US" dirty="0" smtClean="0"/>
              <a:t> </a:t>
            </a:r>
            <a:r>
              <a:rPr lang="en-US" dirty="0" err="1"/>
              <a:t>როლს</a:t>
            </a:r>
            <a:r>
              <a:rPr lang="en-US" dirty="0"/>
              <a:t> </a:t>
            </a:r>
            <a:r>
              <a:rPr lang="en-US" dirty="0" err="1"/>
              <a:t>თამაშობს</a:t>
            </a:r>
            <a:r>
              <a:rPr lang="en-US" dirty="0"/>
              <a:t> </a:t>
            </a:r>
            <a:r>
              <a:rPr lang="en-US" dirty="0" err="1"/>
              <a:t>იმაში</a:t>
            </a:r>
            <a:r>
              <a:rPr lang="en-US" dirty="0"/>
              <a:t>, </a:t>
            </a:r>
            <a:r>
              <a:rPr lang="en-US" dirty="0" err="1"/>
              <a:t>თუ</a:t>
            </a:r>
            <a:r>
              <a:rPr lang="en-US" dirty="0"/>
              <a:t> </a:t>
            </a:r>
            <a:r>
              <a:rPr lang="en-US" dirty="0" err="1"/>
              <a:t>როგორ</a:t>
            </a:r>
            <a:r>
              <a:rPr lang="en-US" dirty="0"/>
              <a:t> </a:t>
            </a:r>
            <a:r>
              <a:rPr lang="en-US" dirty="0" err="1"/>
              <a:t>წაიკითხავს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დაიმახსოვრებს</a:t>
            </a:r>
            <a:r>
              <a:rPr lang="en-US" dirty="0"/>
              <a:t> </a:t>
            </a:r>
            <a:r>
              <a:rPr lang="en-US" dirty="0" err="1"/>
              <a:t>მკითხველი</a:t>
            </a:r>
            <a:r>
              <a:rPr lang="en-US" dirty="0"/>
              <a:t> </a:t>
            </a:r>
            <a:r>
              <a:rPr lang="en-US" dirty="0" err="1" smtClean="0"/>
              <a:t>კვლევის</a:t>
            </a:r>
            <a:r>
              <a:rPr lang="en-US" dirty="0" smtClean="0"/>
              <a:t> </a:t>
            </a:r>
            <a:r>
              <a:rPr lang="en-US" dirty="0" err="1" smtClean="0"/>
              <a:t>ანგარიშის</a:t>
            </a:r>
            <a:r>
              <a:rPr lang="en-US" dirty="0" smtClean="0"/>
              <a:t> </a:t>
            </a:r>
            <a:r>
              <a:rPr lang="en-US" dirty="0" err="1" smtClean="0"/>
              <a:t>დანარჩენ</a:t>
            </a:r>
            <a:r>
              <a:rPr lang="en-US" dirty="0" smtClean="0"/>
              <a:t> </a:t>
            </a:r>
            <a:r>
              <a:rPr lang="en-US" dirty="0" err="1"/>
              <a:t>ნაწილებს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 smtClean="0"/>
              <a:t>შესავალი</a:t>
            </a:r>
            <a:r>
              <a:rPr lang="en-US" dirty="0" smtClean="0"/>
              <a:t> </a:t>
            </a:r>
            <a:r>
              <a:rPr lang="en-US" dirty="0" err="1" smtClean="0"/>
              <a:t>უნდა</a:t>
            </a:r>
            <a:r>
              <a:rPr lang="en-US" dirty="0" smtClean="0"/>
              <a:t> </a:t>
            </a:r>
            <a:r>
              <a:rPr lang="en-US" dirty="0" err="1" smtClean="0"/>
              <a:t>იყოს</a:t>
            </a:r>
            <a:r>
              <a:rPr lang="en-US" dirty="0" smtClean="0"/>
              <a:t> </a:t>
            </a:r>
            <a:r>
              <a:rPr lang="en-US" dirty="0" err="1" smtClean="0"/>
              <a:t>მაქსიმალურად</a:t>
            </a:r>
            <a:r>
              <a:rPr lang="en-US" dirty="0" smtClean="0"/>
              <a:t> </a:t>
            </a:r>
            <a:r>
              <a:rPr lang="en-US" dirty="0" err="1"/>
              <a:t>მკაფიო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 smtClean="0"/>
              <a:t>საინტერესო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996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 smtClean="0">
                <a:effectLst/>
              </a:rPr>
              <a:t>დებულება</a:t>
            </a:r>
            <a:r>
              <a:rPr lang="en-US" sz="3200" dirty="0" smtClean="0">
                <a:effectLst/>
              </a:rPr>
              <a:t> - </a:t>
            </a:r>
            <a:r>
              <a:rPr lang="en-US" sz="3200" dirty="0" err="1" smtClean="0">
                <a:effectLst/>
              </a:rPr>
              <a:t>მაგალითი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/>
              <a:t>როგორც</a:t>
            </a:r>
            <a:r>
              <a:rPr lang="en-US" dirty="0"/>
              <a:t> </a:t>
            </a:r>
            <a:r>
              <a:rPr lang="en-US" dirty="0" err="1"/>
              <a:t>ჩანს</a:t>
            </a:r>
            <a:r>
              <a:rPr lang="en-US" dirty="0"/>
              <a:t>, </a:t>
            </a:r>
            <a:r>
              <a:rPr lang="en-US" dirty="0" err="1"/>
              <a:t>არასპეციალისტები</a:t>
            </a:r>
            <a:r>
              <a:rPr lang="en-US" dirty="0"/>
              <a:t> </a:t>
            </a:r>
            <a:r>
              <a:rPr lang="en-US" dirty="0" err="1"/>
              <a:t>რისკს</a:t>
            </a:r>
            <a:r>
              <a:rPr lang="en-US" dirty="0"/>
              <a:t> </a:t>
            </a:r>
            <a:r>
              <a:rPr lang="en-US" dirty="0" err="1"/>
              <a:t>აფასებენ</a:t>
            </a:r>
            <a:r>
              <a:rPr lang="en-US" dirty="0"/>
              <a:t> </a:t>
            </a:r>
            <a:r>
              <a:rPr lang="en-US" dirty="0" err="1"/>
              <a:t>ყველაზე</a:t>
            </a:r>
            <a:r>
              <a:rPr lang="en-US" dirty="0"/>
              <a:t> </a:t>
            </a:r>
            <a:r>
              <a:rPr lang="en-US" dirty="0" err="1"/>
              <a:t>ცუდი</a:t>
            </a:r>
            <a:r>
              <a:rPr lang="en-US" dirty="0"/>
              <a:t> </a:t>
            </a:r>
            <a:r>
              <a:rPr lang="en-US" dirty="0" err="1"/>
              <a:t>ვარიანტების</a:t>
            </a:r>
            <a:r>
              <a:rPr lang="en-US" dirty="0"/>
              <a:t> </a:t>
            </a:r>
            <a:r>
              <a:rPr lang="en-US" dirty="0" err="1"/>
              <a:t>ვიზუალიზაციით</a:t>
            </a:r>
            <a:r>
              <a:rPr lang="en-US" dirty="0"/>
              <a:t>, </a:t>
            </a:r>
            <a:r>
              <a:rPr lang="en-US" dirty="0" err="1"/>
              <a:t>შემდეგ</a:t>
            </a:r>
            <a:r>
              <a:rPr lang="en-US" dirty="0"/>
              <a:t> </a:t>
            </a:r>
            <a:r>
              <a:rPr lang="en-US" dirty="0" err="1"/>
              <a:t>აფასებენ</a:t>
            </a:r>
            <a:r>
              <a:rPr lang="en-US" dirty="0"/>
              <a:t> </a:t>
            </a:r>
            <a:r>
              <a:rPr lang="en-US" dirty="0" err="1"/>
              <a:t>იმის</a:t>
            </a:r>
            <a:r>
              <a:rPr lang="en-US" dirty="0"/>
              <a:t> </a:t>
            </a:r>
            <a:r>
              <a:rPr lang="en-US" dirty="0" err="1"/>
              <a:t>მიხედვით</a:t>
            </a:r>
            <a:r>
              <a:rPr lang="en-US" dirty="0"/>
              <a:t>, </a:t>
            </a:r>
            <a:r>
              <a:rPr lang="en-US" dirty="0" err="1"/>
              <a:t>თუ</a:t>
            </a:r>
            <a:r>
              <a:rPr lang="en-US" dirty="0"/>
              <a:t> </a:t>
            </a:r>
            <a:r>
              <a:rPr lang="en-US" dirty="0" err="1"/>
              <a:t>რამდენად</a:t>
            </a:r>
            <a:r>
              <a:rPr lang="en-US" dirty="0"/>
              <a:t> </a:t>
            </a:r>
            <a:r>
              <a:rPr lang="en-US" dirty="0" err="1"/>
              <a:t>საშიშია</a:t>
            </a:r>
            <a:r>
              <a:rPr lang="en-US" dirty="0"/>
              <a:t> </a:t>
            </a:r>
            <a:r>
              <a:rPr lang="en-US" dirty="0" err="1"/>
              <a:t>წარმოსახული</a:t>
            </a:r>
            <a:r>
              <a:rPr lang="en-US" dirty="0"/>
              <a:t> </a:t>
            </a:r>
            <a:r>
              <a:rPr lang="en-US" dirty="0" err="1"/>
              <a:t>სურათი</a:t>
            </a:r>
            <a:r>
              <a:rPr lang="en-US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15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 smtClean="0"/>
              <a:t>რითი</a:t>
            </a:r>
            <a:r>
              <a:rPr lang="en-US" sz="4400" dirty="0" smtClean="0"/>
              <a:t> </a:t>
            </a:r>
            <a:r>
              <a:rPr lang="en-US" sz="4400" dirty="0" err="1" smtClean="0"/>
              <a:t>დავიწყოთ</a:t>
            </a:r>
            <a:r>
              <a:rPr lang="en-US" sz="4400" dirty="0" smtClean="0"/>
              <a:t>? (1)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ყველა</a:t>
            </a:r>
            <a:r>
              <a:rPr lang="en-US" dirty="0"/>
              <a:t> </a:t>
            </a:r>
            <a:r>
              <a:rPr lang="en-US" dirty="0" err="1"/>
              <a:t>მოხსენება</a:t>
            </a:r>
            <a:r>
              <a:rPr lang="en-US" dirty="0"/>
              <a:t> </a:t>
            </a:r>
            <a:r>
              <a:rPr lang="en-US" dirty="0" err="1"/>
              <a:t>არ</a:t>
            </a:r>
            <a:r>
              <a:rPr lang="en-US" dirty="0"/>
              <a:t> </a:t>
            </a:r>
            <a:r>
              <a:rPr lang="en-US" dirty="0" err="1"/>
              <a:t>იწყება</a:t>
            </a:r>
            <a:r>
              <a:rPr lang="en-US" dirty="0"/>
              <a:t> </a:t>
            </a:r>
            <a:r>
              <a:rPr lang="en-US" dirty="0" err="1"/>
              <a:t>კვლევის</a:t>
            </a:r>
            <a:r>
              <a:rPr lang="en-US" dirty="0"/>
              <a:t> </a:t>
            </a:r>
            <a:r>
              <a:rPr lang="en-US" dirty="0" err="1"/>
              <a:t>მიმოხილვით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ზოგიერთი</a:t>
            </a:r>
            <a:r>
              <a:rPr lang="en-US" dirty="0" smtClean="0"/>
              <a:t> </a:t>
            </a:r>
            <a:r>
              <a:rPr lang="en-US" dirty="0" err="1"/>
              <a:t>მათგანი</a:t>
            </a:r>
            <a:r>
              <a:rPr lang="en-US" dirty="0"/>
              <a:t> </a:t>
            </a:r>
            <a:r>
              <a:rPr lang="en-US" dirty="0" err="1"/>
              <a:t>იწყება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უშუალოდ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კვლევის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შეკითხვით</a:t>
            </a:r>
            <a:r>
              <a:rPr lang="en-US" dirty="0"/>
              <a:t>, </a:t>
            </a:r>
            <a:r>
              <a:rPr lang="en-US" dirty="0" err="1"/>
              <a:t>რომელიც</a:t>
            </a:r>
            <a:r>
              <a:rPr lang="en-US" dirty="0"/>
              <a:t> </a:t>
            </a:r>
            <a:r>
              <a:rPr lang="en-US" dirty="0" err="1"/>
              <a:t>წარმოდგენილია</a:t>
            </a:r>
            <a:r>
              <a:rPr lang="en-US" dirty="0"/>
              <a:t> </a:t>
            </a:r>
            <a:r>
              <a:rPr lang="en-US" dirty="0" err="1"/>
              <a:t>როგორც</a:t>
            </a:r>
            <a:r>
              <a:rPr lang="en-US" dirty="0"/>
              <a:t> </a:t>
            </a:r>
            <a:r>
              <a:rPr lang="en-US" dirty="0" err="1"/>
              <a:t>რაღაც</a:t>
            </a:r>
            <a:r>
              <a:rPr lang="en-US" dirty="0"/>
              <a:t>, </a:t>
            </a:r>
            <a:r>
              <a:rPr lang="en-US" dirty="0" err="1"/>
              <a:t>რაც</a:t>
            </a:r>
            <a:r>
              <a:rPr lang="en-US" dirty="0"/>
              <a:t> </a:t>
            </a:r>
            <a:r>
              <a:rPr lang="en-US" dirty="0" err="1"/>
              <a:t>არ</a:t>
            </a:r>
            <a:r>
              <a:rPr lang="en-US" dirty="0"/>
              <a:t> </a:t>
            </a:r>
            <a:r>
              <a:rPr lang="en-US" dirty="0" err="1"/>
              <a:t>იციან</a:t>
            </a:r>
            <a:r>
              <a:rPr lang="en-US" dirty="0"/>
              <a:t> </a:t>
            </a:r>
            <a:r>
              <a:rPr lang="en-US" dirty="0" err="1"/>
              <a:t>ან</a:t>
            </a:r>
            <a:r>
              <a:rPr lang="en-US" dirty="0"/>
              <a:t> </a:t>
            </a:r>
            <a:r>
              <a:rPr lang="en-US" dirty="0" err="1"/>
              <a:t>არ</a:t>
            </a:r>
            <a:r>
              <a:rPr lang="en-US" dirty="0"/>
              <a:t> </a:t>
            </a:r>
            <a:r>
              <a:rPr lang="en-US" dirty="0" err="1"/>
              <a:t>არის</a:t>
            </a:r>
            <a:r>
              <a:rPr lang="en-US" dirty="0"/>
              <a:t> </a:t>
            </a:r>
            <a:r>
              <a:rPr lang="en-US" dirty="0" err="1"/>
              <a:t>შესწავლილი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შემდეგ</a:t>
            </a:r>
            <a:r>
              <a:rPr lang="en-US" dirty="0" smtClean="0"/>
              <a:t> </a:t>
            </a:r>
            <a:r>
              <a:rPr lang="en-US" dirty="0" err="1"/>
              <a:t>მოსდევს</a:t>
            </a:r>
            <a:r>
              <a:rPr lang="en-US" dirty="0"/>
              <a:t> </a:t>
            </a:r>
            <a:r>
              <a:rPr lang="en-US" dirty="0" err="1"/>
              <a:t>შესაბამისი</a:t>
            </a:r>
            <a:r>
              <a:rPr lang="en-US" dirty="0"/>
              <a:t> </a:t>
            </a:r>
            <a:r>
              <a:rPr lang="en-US" dirty="0" err="1"/>
              <a:t>ლიტერატურის</a:t>
            </a:r>
            <a:r>
              <a:rPr lang="en-US" dirty="0"/>
              <a:t> </a:t>
            </a:r>
            <a:r>
              <a:rPr lang="en-US" dirty="0" err="1"/>
              <a:t>მიმოხილვა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ეს</a:t>
            </a:r>
            <a:r>
              <a:rPr lang="en-US" dirty="0" smtClean="0"/>
              <a:t> </a:t>
            </a:r>
            <a:r>
              <a:rPr lang="en-US" dirty="0" err="1"/>
              <a:t>გავრცელებული</a:t>
            </a:r>
            <a:r>
              <a:rPr lang="en-US" dirty="0"/>
              <a:t> </a:t>
            </a:r>
            <a:r>
              <a:rPr lang="en-US" dirty="0" err="1"/>
              <a:t>სტრატეგიაა</a:t>
            </a:r>
            <a:r>
              <a:rPr lang="en-US" dirty="0"/>
              <a:t> </a:t>
            </a:r>
            <a:r>
              <a:rPr lang="en-US" dirty="0" err="1"/>
              <a:t>იმ</a:t>
            </a:r>
            <a:r>
              <a:rPr lang="en-US" dirty="0"/>
              <a:t> </a:t>
            </a:r>
            <a:r>
              <a:rPr lang="en-US" dirty="0" err="1"/>
              <a:t>შემთხვევებში</a:t>
            </a:r>
            <a:r>
              <a:rPr lang="en-US" dirty="0"/>
              <a:t>, </a:t>
            </a:r>
            <a:r>
              <a:rPr lang="en-US" dirty="0" err="1"/>
              <a:t>როდესაც</a:t>
            </a:r>
            <a:r>
              <a:rPr lang="en-US" dirty="0"/>
              <a:t> </a:t>
            </a:r>
            <a:r>
              <a:rPr lang="en-US" dirty="0" err="1"/>
              <a:t>საყოველთაოდ</a:t>
            </a:r>
            <a:r>
              <a:rPr lang="en-US" dirty="0"/>
              <a:t> </a:t>
            </a:r>
            <a:r>
              <a:rPr lang="en-US" dirty="0" err="1"/>
              <a:t>ცნობილია</a:t>
            </a:r>
            <a:r>
              <a:rPr lang="en-US" dirty="0"/>
              <a:t>, </a:t>
            </a:r>
            <a:r>
              <a:rPr lang="en-US" dirty="0" err="1"/>
              <a:t>რომ</a:t>
            </a:r>
            <a:r>
              <a:rPr lang="en-US" dirty="0"/>
              <a:t> </a:t>
            </a:r>
            <a:r>
              <a:rPr lang="en-US" dirty="0" err="1"/>
              <a:t>რაღაც</a:t>
            </a:r>
            <a:r>
              <a:rPr lang="en-US" dirty="0"/>
              <a:t> </a:t>
            </a:r>
            <a:r>
              <a:rPr lang="en-US" dirty="0" err="1"/>
              <a:t>არ</a:t>
            </a:r>
            <a:r>
              <a:rPr lang="en-US" dirty="0"/>
              <a:t> </a:t>
            </a:r>
            <a:r>
              <a:rPr lang="en-US" dirty="0" err="1"/>
              <a:t>არის</a:t>
            </a:r>
            <a:r>
              <a:rPr lang="en-US" dirty="0"/>
              <a:t> </a:t>
            </a:r>
            <a:r>
              <a:rPr lang="en-US" dirty="0" err="1"/>
              <a:t>გარკვეული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337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ვიწყებთ</a:t>
            </a:r>
            <a:r>
              <a:rPr lang="en-US" sz="3600" dirty="0" smtClean="0"/>
              <a:t> </a:t>
            </a:r>
            <a:r>
              <a:rPr lang="en-US" sz="3600" dirty="0" err="1" smtClean="0"/>
              <a:t>კვლევითი</a:t>
            </a:r>
            <a:r>
              <a:rPr lang="en-US" sz="3600" dirty="0" smtClean="0"/>
              <a:t> </a:t>
            </a:r>
            <a:r>
              <a:rPr lang="en-US" sz="3600" dirty="0" err="1" smtClean="0"/>
              <a:t>შეკითხვით</a:t>
            </a:r>
            <a:r>
              <a:rPr lang="en-US" sz="3600" dirty="0" smtClean="0"/>
              <a:t> - </a:t>
            </a:r>
            <a:r>
              <a:rPr lang="en-US" sz="3600" dirty="0" err="1" smtClean="0"/>
              <a:t>მაგალითი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მკვლევრებს</a:t>
            </a:r>
            <a:r>
              <a:rPr lang="en-US" dirty="0" smtClean="0"/>
              <a:t> </a:t>
            </a:r>
            <a:r>
              <a:rPr lang="en-US" dirty="0" err="1"/>
              <a:t>არ</a:t>
            </a:r>
            <a:r>
              <a:rPr lang="en-US" dirty="0"/>
              <a:t> </a:t>
            </a:r>
            <a:r>
              <a:rPr lang="en-US" dirty="0" err="1"/>
              <a:t>ესმით</a:t>
            </a:r>
            <a:r>
              <a:rPr lang="en-US" dirty="0"/>
              <a:t>, </a:t>
            </a:r>
            <a:r>
              <a:rPr lang="en-US" dirty="0" err="1"/>
              <a:t>როგორ</a:t>
            </a:r>
            <a:r>
              <a:rPr lang="en-US" dirty="0"/>
              <a:t> </a:t>
            </a:r>
            <a:r>
              <a:rPr lang="en-US" dirty="0" err="1"/>
              <a:t>აფასებენ</a:t>
            </a:r>
            <a:r>
              <a:rPr lang="en-US" dirty="0"/>
              <a:t> </a:t>
            </a:r>
            <a:r>
              <a:rPr lang="en-US" dirty="0" err="1"/>
              <a:t>რისკს</a:t>
            </a:r>
            <a:r>
              <a:rPr lang="en-US" dirty="0"/>
              <a:t> </a:t>
            </a:r>
            <a:r>
              <a:rPr lang="en-US" dirty="0" err="1"/>
              <a:t>რიგითი</a:t>
            </a:r>
            <a:r>
              <a:rPr lang="en-US" dirty="0"/>
              <a:t> </a:t>
            </a:r>
            <a:r>
              <a:rPr lang="en-US" dirty="0" err="1"/>
              <a:t>ადამიანები</a:t>
            </a:r>
            <a:r>
              <a:rPr lang="en-US" dirty="0"/>
              <a:t>.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468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 smtClean="0"/>
              <a:t>რითი</a:t>
            </a:r>
            <a:r>
              <a:rPr lang="en-US" sz="4400" dirty="0" smtClean="0"/>
              <a:t> </a:t>
            </a:r>
            <a:r>
              <a:rPr lang="en-US" sz="4400" dirty="0" err="1" smtClean="0"/>
              <a:t>დავიწყოთ</a:t>
            </a:r>
            <a:r>
              <a:rPr lang="en-US" sz="4400" dirty="0" smtClean="0"/>
              <a:t>? (2)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როგორც</a:t>
            </a:r>
            <a:r>
              <a:rPr lang="en-US" dirty="0"/>
              <a:t> </a:t>
            </a:r>
            <a:r>
              <a:rPr lang="en-US" dirty="0" err="1"/>
              <a:t>წესი</a:t>
            </a:r>
            <a:r>
              <a:rPr lang="en-US" dirty="0"/>
              <a:t>, </a:t>
            </a:r>
            <a:r>
              <a:rPr lang="en-US" dirty="0" err="1"/>
              <a:t>ავტორი</a:t>
            </a:r>
            <a:r>
              <a:rPr lang="en-US" dirty="0"/>
              <a:t> </a:t>
            </a:r>
            <a:r>
              <a:rPr lang="en-US" dirty="0" err="1"/>
              <a:t>მკითხველს</a:t>
            </a:r>
            <a:r>
              <a:rPr lang="en-US" dirty="0"/>
              <a:t> </a:t>
            </a:r>
            <a:r>
              <a:rPr lang="en-US" dirty="0" err="1"/>
              <a:t>ამზადებს</a:t>
            </a:r>
            <a:r>
              <a:rPr lang="en-US" dirty="0"/>
              <a:t> </a:t>
            </a:r>
            <a:r>
              <a:rPr lang="en-US" dirty="0" err="1"/>
              <a:t>მანამდე</a:t>
            </a:r>
            <a:r>
              <a:rPr lang="en-US" dirty="0"/>
              <a:t> </a:t>
            </a:r>
            <a:r>
              <a:rPr lang="en-US" dirty="0" err="1"/>
              <a:t>განხორციელებული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იმ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კვლევის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აღწერით</a:t>
            </a:r>
            <a:r>
              <a:rPr lang="en-US" dirty="0"/>
              <a:t>, </a:t>
            </a:r>
            <a:r>
              <a:rPr lang="en-US" dirty="0" err="1"/>
              <a:t>რომელსაც</a:t>
            </a:r>
            <a:r>
              <a:rPr lang="en-US" dirty="0"/>
              <a:t> </a:t>
            </a:r>
            <a:r>
              <a:rPr lang="en-US" dirty="0" err="1"/>
              <a:t>მათი</a:t>
            </a:r>
            <a:r>
              <a:rPr lang="en-US" dirty="0"/>
              <a:t> </a:t>
            </a:r>
            <a:r>
              <a:rPr lang="en-US" dirty="0" err="1"/>
              <a:t>კვლევა</a:t>
            </a:r>
            <a:r>
              <a:rPr lang="en-US" dirty="0"/>
              <a:t> </a:t>
            </a:r>
            <a:r>
              <a:rPr lang="en-US" dirty="0" err="1"/>
              <a:t>გააფართოებს</a:t>
            </a:r>
            <a:r>
              <a:rPr lang="en-US" dirty="0"/>
              <a:t>, </a:t>
            </a:r>
            <a:r>
              <a:rPr lang="en-US" dirty="0" err="1"/>
              <a:t>შეცვლის</a:t>
            </a:r>
            <a:r>
              <a:rPr lang="en-US" dirty="0"/>
              <a:t>, </a:t>
            </a:r>
            <a:r>
              <a:rPr lang="en-US" dirty="0" err="1"/>
              <a:t>ან</a:t>
            </a:r>
            <a:r>
              <a:rPr lang="en-US" dirty="0"/>
              <a:t> </a:t>
            </a:r>
            <a:r>
              <a:rPr lang="en-US" dirty="0" err="1"/>
              <a:t>შეასწორებს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თუმცა</a:t>
            </a:r>
            <a:r>
              <a:rPr lang="en-US" dirty="0"/>
              <a:t>, </a:t>
            </a:r>
            <a:r>
              <a:rPr lang="en-US" dirty="0" err="1"/>
              <a:t>თუ</a:t>
            </a:r>
            <a:r>
              <a:rPr lang="en-US" dirty="0"/>
              <a:t> </a:t>
            </a:r>
            <a:r>
              <a:rPr lang="en-US" dirty="0" err="1"/>
              <a:t>მოხსენება</a:t>
            </a:r>
            <a:r>
              <a:rPr lang="en-US" dirty="0"/>
              <a:t> </a:t>
            </a:r>
            <a:r>
              <a:rPr lang="en-US" dirty="0" err="1"/>
              <a:t>გამიზნულია</a:t>
            </a:r>
            <a:r>
              <a:rPr lang="en-US" dirty="0"/>
              <a:t> </a:t>
            </a:r>
            <a:r>
              <a:rPr lang="en-US" dirty="0" err="1"/>
              <a:t>ზოგადი</a:t>
            </a:r>
            <a:r>
              <a:rPr lang="en-US" dirty="0"/>
              <a:t> </a:t>
            </a:r>
            <a:r>
              <a:rPr lang="en-US" dirty="0" err="1" smtClean="0"/>
              <a:t>კატეგორიის</a:t>
            </a:r>
            <a:r>
              <a:rPr lang="en-US" dirty="0" smtClean="0"/>
              <a:t> </a:t>
            </a:r>
            <a:r>
              <a:rPr lang="en-US" dirty="0" err="1" smtClean="0"/>
              <a:t>მკითხველზე</a:t>
            </a:r>
            <a:r>
              <a:rPr lang="en-US" dirty="0"/>
              <a:t>, </a:t>
            </a:r>
            <a:r>
              <a:rPr lang="en-US" dirty="0" err="1"/>
              <a:t>კონტექსტი</a:t>
            </a:r>
            <a:r>
              <a:rPr lang="en-US" dirty="0"/>
              <a:t> </a:t>
            </a:r>
            <a:r>
              <a:rPr lang="en-US" dirty="0" err="1"/>
              <a:t>შეიძლება</a:t>
            </a:r>
            <a:r>
              <a:rPr lang="en-US" dirty="0"/>
              <a:t>, </a:t>
            </a:r>
            <a:r>
              <a:rPr lang="en-US" dirty="0" err="1"/>
              <a:t>მოკლე</a:t>
            </a:r>
            <a:r>
              <a:rPr lang="en-US" dirty="0"/>
              <a:t> </a:t>
            </a:r>
            <a:r>
              <a:rPr lang="en-US" dirty="0" err="1" smtClean="0"/>
              <a:t>იყოს</a:t>
            </a:r>
            <a:r>
              <a:rPr lang="en-US" dirty="0" smtClean="0"/>
              <a:t>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353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/>
              <a:t>რითი</a:t>
            </a:r>
            <a:r>
              <a:rPr lang="en-US" sz="4400" dirty="0"/>
              <a:t> </a:t>
            </a:r>
            <a:r>
              <a:rPr lang="en-US" sz="4400" dirty="0" err="1"/>
              <a:t>დავიწყოთ</a:t>
            </a:r>
            <a:r>
              <a:rPr lang="en-US" sz="4400" dirty="0"/>
              <a:t>? </a:t>
            </a:r>
            <a:r>
              <a:rPr lang="en-US" sz="4400" dirty="0" smtClean="0"/>
              <a:t>(3)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სხვა</a:t>
            </a:r>
            <a:r>
              <a:rPr lang="en-US" dirty="0"/>
              <a:t> </a:t>
            </a:r>
            <a:r>
              <a:rPr lang="en-US" dirty="0" err="1"/>
              <a:t>მკვლევრებისთვის</a:t>
            </a:r>
            <a:r>
              <a:rPr lang="en-US" dirty="0"/>
              <a:t> </a:t>
            </a:r>
            <a:r>
              <a:rPr lang="en-US" dirty="0" err="1"/>
              <a:t>გამიზნულ</a:t>
            </a:r>
            <a:r>
              <a:rPr lang="en-US" dirty="0"/>
              <a:t> </a:t>
            </a:r>
            <a:r>
              <a:rPr lang="en-US" dirty="0" err="1"/>
              <a:t>მოხსენებაში</a:t>
            </a:r>
            <a:r>
              <a:rPr lang="en-US" dirty="0"/>
              <a:t> </a:t>
            </a:r>
            <a:r>
              <a:rPr lang="en-US" dirty="0" err="1"/>
              <a:t>ეს</a:t>
            </a:r>
            <a:r>
              <a:rPr lang="en-US" dirty="0"/>
              <a:t> </a:t>
            </a:r>
            <a:r>
              <a:rPr lang="en-US" dirty="0" err="1"/>
              <a:t>შესავალი</a:t>
            </a:r>
            <a:r>
              <a:rPr lang="en-US" dirty="0"/>
              <a:t> </a:t>
            </a:r>
            <a:r>
              <a:rPr lang="en-US" dirty="0" err="1"/>
              <a:t>კონტექსტი</a:t>
            </a:r>
            <a:r>
              <a:rPr lang="en-US" dirty="0"/>
              <a:t>, </a:t>
            </a:r>
            <a:r>
              <a:rPr lang="en-US" dirty="0" err="1"/>
              <a:t>ჩვეულებრივ</a:t>
            </a:r>
            <a:r>
              <a:rPr lang="en-US" dirty="0"/>
              <a:t>, </a:t>
            </a:r>
            <a:r>
              <a:rPr lang="en-US" dirty="0" err="1"/>
              <a:t>აღწერს</a:t>
            </a:r>
            <a:r>
              <a:rPr lang="en-US" dirty="0"/>
              <a:t> </a:t>
            </a:r>
            <a:r>
              <a:rPr lang="en-US" dirty="0" err="1"/>
              <a:t>კონკრეტულ</a:t>
            </a:r>
            <a:r>
              <a:rPr lang="en-US" dirty="0"/>
              <a:t> </a:t>
            </a:r>
            <a:r>
              <a:rPr lang="en-US" dirty="0" err="1"/>
              <a:t>კვლევას</a:t>
            </a:r>
            <a:r>
              <a:rPr lang="en-US" dirty="0"/>
              <a:t>, </a:t>
            </a:r>
            <a:r>
              <a:rPr lang="en-US" dirty="0" err="1"/>
              <a:t>რომელსაც</a:t>
            </a:r>
            <a:r>
              <a:rPr lang="en-US" dirty="0"/>
              <a:t> </a:t>
            </a:r>
            <a:r>
              <a:rPr lang="en-US" dirty="0" err="1"/>
              <a:t>გააფართოებს</a:t>
            </a:r>
            <a:r>
              <a:rPr lang="en-US" dirty="0"/>
              <a:t> </a:t>
            </a:r>
            <a:r>
              <a:rPr lang="en-US" dirty="0" err="1"/>
              <a:t>ან</a:t>
            </a:r>
            <a:r>
              <a:rPr lang="en-US" dirty="0"/>
              <a:t> </a:t>
            </a:r>
            <a:r>
              <a:rPr lang="en-US" dirty="0" err="1"/>
              <a:t>შეცვლის</a:t>
            </a:r>
            <a:r>
              <a:rPr lang="en-US" dirty="0"/>
              <a:t> </a:t>
            </a:r>
            <a:r>
              <a:rPr lang="en-US" dirty="0" err="1"/>
              <a:t>მოცემული</a:t>
            </a:r>
            <a:r>
              <a:rPr lang="en-US" dirty="0"/>
              <a:t> </a:t>
            </a:r>
            <a:r>
              <a:rPr lang="en-US" dirty="0" err="1" smtClean="0"/>
              <a:t>მოხსენება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მნიშვნელოვანია</a:t>
            </a:r>
            <a:r>
              <a:rPr lang="en-US" dirty="0" smtClean="0"/>
              <a:t> </a:t>
            </a:r>
            <a:r>
              <a:rPr lang="en-US" dirty="0" err="1"/>
              <a:t>მანამდე</a:t>
            </a:r>
            <a:r>
              <a:rPr lang="en-US" dirty="0"/>
              <a:t> </a:t>
            </a:r>
            <a:r>
              <a:rPr lang="en-US" dirty="0" err="1"/>
              <a:t>განხორციელებული</a:t>
            </a:r>
            <a:r>
              <a:rPr lang="en-US" dirty="0"/>
              <a:t> </a:t>
            </a:r>
            <a:r>
              <a:rPr lang="en-US" dirty="0" err="1"/>
              <a:t>კვლევის</a:t>
            </a:r>
            <a:r>
              <a:rPr lang="en-US" dirty="0"/>
              <a:t> </a:t>
            </a:r>
            <a:r>
              <a:rPr lang="en-US" dirty="0" err="1"/>
              <a:t>ობიექტურად</a:t>
            </a:r>
            <a:r>
              <a:rPr lang="en-US" dirty="0"/>
              <a:t> </a:t>
            </a:r>
            <a:r>
              <a:rPr lang="en-US" dirty="0" err="1"/>
              <a:t>წარმოდგენა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ამდენად</a:t>
            </a:r>
            <a:r>
              <a:rPr lang="en-US" dirty="0"/>
              <a:t>, </a:t>
            </a:r>
            <a:r>
              <a:rPr lang="en-US" dirty="0" err="1"/>
              <a:t>ისე</a:t>
            </a:r>
            <a:r>
              <a:rPr lang="en-US" dirty="0"/>
              <a:t> </a:t>
            </a:r>
            <a:r>
              <a:rPr lang="en-US" dirty="0" err="1"/>
              <a:t>აღწერეთ</a:t>
            </a:r>
            <a:r>
              <a:rPr lang="en-US" dirty="0"/>
              <a:t> </a:t>
            </a:r>
            <a:r>
              <a:rPr lang="en-US" dirty="0" err="1"/>
              <a:t>ის</a:t>
            </a:r>
            <a:r>
              <a:rPr lang="en-US" dirty="0"/>
              <a:t>, </a:t>
            </a:r>
            <a:r>
              <a:rPr lang="en-US" dirty="0" err="1"/>
              <a:t>როგორც</a:t>
            </a:r>
            <a:r>
              <a:rPr lang="en-US" dirty="0"/>
              <a:t> </a:t>
            </a:r>
            <a:r>
              <a:rPr lang="en-US" dirty="0" err="1"/>
              <a:t>მისი</a:t>
            </a:r>
            <a:r>
              <a:rPr lang="en-US" dirty="0"/>
              <a:t> </a:t>
            </a:r>
            <a:r>
              <a:rPr lang="en-US" dirty="0" err="1"/>
              <a:t>განმახორციელებელი</a:t>
            </a:r>
            <a:r>
              <a:rPr lang="en-US" dirty="0"/>
              <a:t> </a:t>
            </a:r>
            <a:r>
              <a:rPr lang="en-US" dirty="0" err="1"/>
              <a:t>მკვლევრები</a:t>
            </a:r>
            <a:r>
              <a:rPr lang="en-US" dirty="0"/>
              <a:t> </a:t>
            </a:r>
            <a:r>
              <a:rPr lang="en-US" dirty="0" err="1"/>
              <a:t>აღწერდნენ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432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ვიწყებთ</a:t>
            </a:r>
            <a:r>
              <a:rPr lang="en-US" sz="4000" dirty="0" smtClean="0"/>
              <a:t> </a:t>
            </a:r>
            <a:r>
              <a:rPr lang="en-US" sz="4000" dirty="0" err="1" smtClean="0"/>
              <a:t>კვლევის</a:t>
            </a:r>
            <a:r>
              <a:rPr lang="en-US" sz="4000" dirty="0" smtClean="0"/>
              <a:t> </a:t>
            </a:r>
            <a:r>
              <a:rPr lang="en-US" sz="4000" dirty="0" err="1" smtClean="0"/>
              <a:t>აღწერით</a:t>
            </a:r>
            <a:r>
              <a:rPr lang="en-US" sz="4000" dirty="0" smtClean="0"/>
              <a:t> - </a:t>
            </a:r>
            <a:r>
              <a:rPr lang="en-US" sz="4000" dirty="0" err="1" smtClean="0"/>
              <a:t>მაგალითი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ზოგადი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კატეგორიის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მკითხველისთვის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err="1" smtClean="0"/>
              <a:t>ჩვენ</a:t>
            </a:r>
            <a:r>
              <a:rPr lang="en-US" dirty="0" smtClean="0"/>
              <a:t> </a:t>
            </a:r>
            <a:r>
              <a:rPr lang="en-US" dirty="0" err="1"/>
              <a:t>ვრისკავთ</a:t>
            </a:r>
            <a:r>
              <a:rPr lang="en-US" dirty="0"/>
              <a:t> </a:t>
            </a:r>
            <a:r>
              <a:rPr lang="en-US" dirty="0" err="1"/>
              <a:t>ყოველდღე</a:t>
            </a:r>
            <a:r>
              <a:rPr lang="en-US" dirty="0"/>
              <a:t> - </a:t>
            </a:r>
            <a:r>
              <a:rPr lang="en-US" dirty="0" err="1"/>
              <a:t>როცა</a:t>
            </a:r>
            <a:r>
              <a:rPr lang="en-US" dirty="0"/>
              <a:t> </a:t>
            </a:r>
            <a:r>
              <a:rPr lang="en-US" dirty="0" err="1"/>
              <a:t>ვჭრით</a:t>
            </a:r>
            <a:r>
              <a:rPr lang="en-US" dirty="0"/>
              <a:t> </a:t>
            </a:r>
            <a:r>
              <a:rPr lang="en-US" dirty="0" err="1"/>
              <a:t>ქუჩას</a:t>
            </a:r>
            <a:r>
              <a:rPr lang="en-US" dirty="0"/>
              <a:t>, </a:t>
            </a:r>
            <a:r>
              <a:rPr lang="en-US" dirty="0" err="1"/>
              <a:t>მივირთმევთ</a:t>
            </a:r>
            <a:r>
              <a:rPr lang="en-US" dirty="0"/>
              <a:t> </a:t>
            </a:r>
            <a:r>
              <a:rPr lang="en-US" dirty="0" err="1"/>
              <a:t>ზედმეტად</a:t>
            </a:r>
            <a:r>
              <a:rPr lang="en-US" dirty="0"/>
              <a:t> </a:t>
            </a:r>
            <a:r>
              <a:rPr lang="en-US" dirty="0" err="1"/>
              <a:t>ცხიმიან</a:t>
            </a:r>
            <a:r>
              <a:rPr lang="en-US" dirty="0"/>
              <a:t> </a:t>
            </a:r>
            <a:r>
              <a:rPr lang="en-US" dirty="0" err="1"/>
              <a:t>საკვებს</a:t>
            </a:r>
            <a:r>
              <a:rPr lang="en-US" dirty="0"/>
              <a:t>, </a:t>
            </a:r>
            <a:r>
              <a:rPr lang="en-US" dirty="0" err="1"/>
              <a:t>მაშინაც</a:t>
            </a:r>
            <a:r>
              <a:rPr lang="en-US" dirty="0"/>
              <a:t> </a:t>
            </a:r>
            <a:r>
              <a:rPr lang="en-US" dirty="0" err="1"/>
              <a:t>კი</a:t>
            </a:r>
            <a:r>
              <a:rPr lang="en-US" dirty="0"/>
              <a:t>, </a:t>
            </a:r>
            <a:r>
              <a:rPr lang="en-US" dirty="0" err="1"/>
              <a:t>როდესაც</a:t>
            </a:r>
            <a:r>
              <a:rPr lang="en-US" dirty="0"/>
              <a:t> </a:t>
            </a:r>
            <a:r>
              <a:rPr lang="en-US" dirty="0" err="1"/>
              <a:t>შხაპს</a:t>
            </a:r>
            <a:r>
              <a:rPr lang="en-US" dirty="0"/>
              <a:t> </a:t>
            </a:r>
            <a:r>
              <a:rPr lang="en-US" dirty="0" err="1"/>
              <a:t>ვიღებთ</a:t>
            </a:r>
            <a:r>
              <a:rPr lang="en-US" dirty="0"/>
              <a:t>. </a:t>
            </a:r>
            <a:r>
              <a:rPr lang="en-US" dirty="0" err="1"/>
              <a:t>რისკის</a:t>
            </a:r>
            <a:r>
              <a:rPr lang="en-US" dirty="0"/>
              <a:t> </a:t>
            </a:r>
            <a:r>
              <a:rPr lang="en-US" dirty="0" err="1"/>
              <a:t>შესწავლა</a:t>
            </a:r>
            <a:r>
              <a:rPr lang="en-US" dirty="0"/>
              <a:t> </a:t>
            </a:r>
            <a:r>
              <a:rPr lang="en-US" dirty="0" err="1"/>
              <a:t>დაიწყო</a:t>
            </a:r>
            <a:r>
              <a:rPr lang="en-US" dirty="0"/>
              <a:t> </a:t>
            </a:r>
            <a:r>
              <a:rPr lang="en-US" dirty="0" err="1"/>
              <a:t>აზარტული</a:t>
            </a:r>
            <a:r>
              <a:rPr lang="en-US" dirty="0"/>
              <a:t> </a:t>
            </a:r>
            <a:r>
              <a:rPr lang="en-US" dirty="0" err="1"/>
              <a:t>თამაშების</a:t>
            </a:r>
            <a:r>
              <a:rPr lang="en-US" dirty="0"/>
              <a:t> </a:t>
            </a:r>
            <a:r>
              <a:rPr lang="en-US" dirty="0" err="1"/>
              <a:t>შემოღებასთან</a:t>
            </a:r>
            <a:r>
              <a:rPr lang="en-US" dirty="0"/>
              <a:t> </a:t>
            </a:r>
            <a:r>
              <a:rPr lang="en-US" dirty="0" err="1"/>
              <a:t>ერთად</a:t>
            </a:r>
            <a:r>
              <a:rPr lang="en-US" dirty="0"/>
              <a:t>. </a:t>
            </a:r>
            <a:r>
              <a:rPr lang="en-US" dirty="0" err="1"/>
              <a:t>ამდენად</a:t>
            </a:r>
            <a:r>
              <a:rPr lang="en-US" dirty="0"/>
              <a:t>, </a:t>
            </a:r>
            <a:r>
              <a:rPr lang="en-US" dirty="0" err="1"/>
              <a:t>დიდი</a:t>
            </a:r>
            <a:r>
              <a:rPr lang="en-US" dirty="0"/>
              <a:t> </a:t>
            </a:r>
            <a:r>
              <a:rPr lang="en-US" dirty="0" err="1"/>
              <a:t>ხანია</a:t>
            </a:r>
            <a:r>
              <a:rPr lang="en-US" dirty="0"/>
              <a:t>, </a:t>
            </a:r>
            <a:r>
              <a:rPr lang="en-US" dirty="0" err="1"/>
              <a:t>მას</a:t>
            </a:r>
            <a:r>
              <a:rPr lang="en-US" dirty="0"/>
              <a:t> </a:t>
            </a:r>
            <a:r>
              <a:rPr lang="en-US" dirty="0" err="1"/>
              <a:t>მათემატიკურად</a:t>
            </a:r>
            <a:r>
              <a:rPr lang="en-US" dirty="0"/>
              <a:t> </a:t>
            </a:r>
            <a:r>
              <a:rPr lang="en-US" dirty="0" err="1"/>
              <a:t>აფასებენ</a:t>
            </a:r>
            <a:r>
              <a:rPr lang="en-US" dirty="0"/>
              <a:t>. </a:t>
            </a:r>
            <a:r>
              <a:rPr lang="en-US" dirty="0" err="1"/>
              <a:t>მეოცე</a:t>
            </a:r>
            <a:r>
              <a:rPr lang="en-US" dirty="0"/>
              <a:t> </a:t>
            </a:r>
            <a:r>
              <a:rPr lang="en-US" dirty="0" err="1"/>
              <a:t>საუკუნეში</a:t>
            </a:r>
            <a:r>
              <a:rPr lang="en-US" dirty="0"/>
              <a:t> </a:t>
            </a:r>
            <a:r>
              <a:rPr lang="en-US" dirty="0" err="1"/>
              <a:t>მკვლევრები</a:t>
            </a:r>
            <a:r>
              <a:rPr lang="en-US" dirty="0"/>
              <a:t> </a:t>
            </a:r>
            <a:r>
              <a:rPr lang="en-US" dirty="0" err="1"/>
              <a:t>იყენებდნენ</a:t>
            </a:r>
            <a:r>
              <a:rPr lang="en-US" dirty="0"/>
              <a:t> </a:t>
            </a:r>
            <a:r>
              <a:rPr lang="en-US" dirty="0" err="1"/>
              <a:t>მათემატიკურ</a:t>
            </a:r>
            <a:r>
              <a:rPr lang="en-US" dirty="0"/>
              <a:t> </a:t>
            </a:r>
            <a:r>
              <a:rPr lang="en-US" dirty="0" err="1"/>
              <a:t>ხერხებს</a:t>
            </a:r>
            <a:r>
              <a:rPr lang="en-US" dirty="0"/>
              <a:t> </a:t>
            </a:r>
            <a:r>
              <a:rPr lang="en-US" dirty="0" err="1"/>
              <a:t>რისკის</a:t>
            </a:r>
            <a:r>
              <a:rPr lang="en-US" dirty="0"/>
              <a:t> </a:t>
            </a:r>
            <a:r>
              <a:rPr lang="en-US" dirty="0" err="1"/>
              <a:t>შესასწავლად</a:t>
            </a:r>
            <a:r>
              <a:rPr lang="en-US" dirty="0"/>
              <a:t> </a:t>
            </a:r>
            <a:r>
              <a:rPr lang="en-US" dirty="0" err="1"/>
              <a:t>მრავალ</a:t>
            </a:r>
            <a:r>
              <a:rPr lang="en-US" dirty="0"/>
              <a:t> </a:t>
            </a:r>
            <a:r>
              <a:rPr lang="en-US" dirty="0" err="1"/>
              <a:t>სფეროში</a:t>
            </a:r>
            <a:r>
              <a:rPr lang="en-US" dirty="0"/>
              <a:t>: </a:t>
            </a:r>
            <a:r>
              <a:rPr lang="en-US" dirty="0" err="1"/>
              <a:t>ინვესტიციებში</a:t>
            </a:r>
            <a:r>
              <a:rPr lang="en-US" dirty="0"/>
              <a:t>, </a:t>
            </a:r>
            <a:r>
              <a:rPr lang="en-US" dirty="0" err="1"/>
              <a:t>სამომხმარებლო</a:t>
            </a:r>
            <a:r>
              <a:rPr lang="en-US" dirty="0"/>
              <a:t> </a:t>
            </a:r>
            <a:r>
              <a:rPr lang="en-US" dirty="0" err="1"/>
              <a:t>პროდუქციაში</a:t>
            </a:r>
            <a:r>
              <a:rPr lang="en-US" dirty="0"/>
              <a:t>, </a:t>
            </a:r>
            <a:r>
              <a:rPr lang="en-US" dirty="0" err="1"/>
              <a:t>ომშიც</a:t>
            </a:r>
            <a:r>
              <a:rPr lang="en-US" dirty="0"/>
              <a:t> </a:t>
            </a:r>
            <a:r>
              <a:rPr lang="en-US" dirty="0" err="1"/>
              <a:t>კი</a:t>
            </a:r>
            <a:r>
              <a:rPr lang="en-US" dirty="0"/>
              <a:t>. </a:t>
            </a:r>
            <a:r>
              <a:rPr lang="en-US" dirty="0" err="1"/>
              <a:t>შედეგად</a:t>
            </a:r>
            <a:r>
              <a:rPr lang="en-US" dirty="0"/>
              <a:t>, </a:t>
            </a:r>
            <a:r>
              <a:rPr lang="en-US" dirty="0" err="1"/>
              <a:t>მკვლევრების</a:t>
            </a:r>
            <a:r>
              <a:rPr lang="en-US" dirty="0"/>
              <a:t> </a:t>
            </a:r>
            <a:r>
              <a:rPr lang="en-US" dirty="0" err="1"/>
              <a:t>უდიდეს</a:t>
            </a:r>
            <a:r>
              <a:rPr lang="en-US" dirty="0"/>
              <a:t> </a:t>
            </a:r>
            <a:r>
              <a:rPr lang="en-US" dirty="0" err="1"/>
              <a:t>ნაწილს</a:t>
            </a:r>
            <a:r>
              <a:rPr lang="en-US" dirty="0"/>
              <a:t> </a:t>
            </a:r>
            <a:r>
              <a:rPr lang="en-US" dirty="0" err="1"/>
              <a:t>მიაჩნია</a:t>
            </a:r>
            <a:r>
              <a:rPr lang="en-US" dirty="0"/>
              <a:t>, </a:t>
            </a:r>
            <a:r>
              <a:rPr lang="en-US" dirty="0" err="1"/>
              <a:t>რომ</a:t>
            </a:r>
            <a:r>
              <a:rPr lang="en-US" dirty="0"/>
              <a:t> </a:t>
            </a:r>
            <a:r>
              <a:rPr lang="en-US" dirty="0" err="1"/>
              <a:t>შესაძლებელია</a:t>
            </a:r>
            <a:r>
              <a:rPr lang="en-US" dirty="0"/>
              <a:t> </a:t>
            </a:r>
            <a:r>
              <a:rPr lang="en-US" dirty="0" err="1"/>
              <a:t>რისკის</a:t>
            </a:r>
            <a:r>
              <a:rPr lang="en-US" dirty="0"/>
              <a:t> </a:t>
            </a:r>
            <a:r>
              <a:rPr lang="en-US" dirty="0" err="1"/>
              <a:t>სტატისტიკურად</a:t>
            </a:r>
            <a:r>
              <a:rPr lang="en-US" dirty="0"/>
              <a:t> </a:t>
            </a:r>
            <a:r>
              <a:rPr lang="en-US" dirty="0" err="1"/>
              <a:t>გამოთვლა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რომ</a:t>
            </a:r>
            <a:r>
              <a:rPr lang="en-US" dirty="0"/>
              <a:t> </a:t>
            </a:r>
            <a:r>
              <a:rPr lang="en-US" dirty="0" err="1"/>
              <a:t>მასთან</a:t>
            </a:r>
            <a:r>
              <a:rPr lang="en-US" dirty="0"/>
              <a:t> </a:t>
            </a:r>
            <a:r>
              <a:rPr lang="en-US" dirty="0" err="1"/>
              <a:t>დაკავშირებული</a:t>
            </a:r>
            <a:r>
              <a:rPr lang="en-US" dirty="0"/>
              <a:t> </a:t>
            </a:r>
            <a:r>
              <a:rPr lang="en-US" dirty="0" err="1"/>
              <a:t>გადაწყვეტილებები</a:t>
            </a:r>
            <a:r>
              <a:rPr lang="en-US" dirty="0"/>
              <a:t> </a:t>
            </a:r>
            <a:r>
              <a:rPr lang="en-US" dirty="0" err="1"/>
              <a:t>რაციონალურობის</a:t>
            </a:r>
            <a:r>
              <a:rPr lang="en-US" dirty="0"/>
              <a:t> </a:t>
            </a:r>
            <a:r>
              <a:rPr lang="en-US" dirty="0" err="1"/>
              <a:t>პრინციპს</a:t>
            </a:r>
            <a:r>
              <a:rPr lang="en-US" dirty="0"/>
              <a:t> </a:t>
            </a:r>
            <a:r>
              <a:rPr lang="en-US" dirty="0" err="1"/>
              <a:t>უნდა</a:t>
            </a:r>
            <a:r>
              <a:rPr lang="en-US" dirty="0"/>
              <a:t> </a:t>
            </a:r>
            <a:r>
              <a:rPr lang="en-US" dirty="0" err="1"/>
              <a:t>ეფუძნებოდეს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934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ვიწყებთ</a:t>
            </a:r>
            <a:r>
              <a:rPr lang="en-US" sz="4000" dirty="0" smtClean="0"/>
              <a:t> </a:t>
            </a:r>
            <a:r>
              <a:rPr lang="en-US" sz="4000" dirty="0" err="1" smtClean="0"/>
              <a:t>კვლევის</a:t>
            </a:r>
            <a:r>
              <a:rPr lang="en-US" sz="4000" dirty="0" smtClean="0"/>
              <a:t> </a:t>
            </a:r>
            <a:r>
              <a:rPr lang="en-US" sz="4000" dirty="0" err="1" smtClean="0"/>
              <a:t>აღწერით</a:t>
            </a:r>
            <a:r>
              <a:rPr lang="en-US" sz="4000" dirty="0" smtClean="0"/>
              <a:t> - </a:t>
            </a:r>
            <a:r>
              <a:rPr lang="en-US" sz="4000" dirty="0" err="1" smtClean="0"/>
              <a:t>მაგალითი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სხვა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მკვლევარებისათვის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err="1"/>
              <a:t>მას</a:t>
            </a:r>
            <a:r>
              <a:rPr lang="en-US" dirty="0"/>
              <a:t> </a:t>
            </a:r>
            <a:r>
              <a:rPr lang="en-US" dirty="0" err="1"/>
              <a:t>შემდეგ</a:t>
            </a:r>
            <a:r>
              <a:rPr lang="en-US" dirty="0"/>
              <a:t>, </a:t>
            </a:r>
            <a:r>
              <a:rPr lang="en-US" dirty="0" err="1"/>
              <a:t>რაც</a:t>
            </a:r>
            <a:r>
              <a:rPr lang="en-US" dirty="0"/>
              <a:t> </a:t>
            </a:r>
            <a:r>
              <a:rPr lang="en-US" dirty="0" err="1"/>
              <a:t>მეთექვსმეტე</a:t>
            </a:r>
            <a:r>
              <a:rPr lang="en-US" dirty="0"/>
              <a:t> </a:t>
            </a:r>
            <a:r>
              <a:rPr lang="en-US" dirty="0" err="1"/>
              <a:t>საუკუნეში</a:t>
            </a:r>
            <a:r>
              <a:rPr lang="en-US" dirty="0"/>
              <a:t> </a:t>
            </a:r>
            <a:r>
              <a:rPr lang="en-US" dirty="0" err="1"/>
              <a:t>გიროლამო</a:t>
            </a:r>
            <a:r>
              <a:rPr lang="en-US" dirty="0"/>
              <a:t> </a:t>
            </a:r>
            <a:r>
              <a:rPr lang="en-US" dirty="0" err="1"/>
              <a:t>კარდანომ</a:t>
            </a:r>
            <a:r>
              <a:rPr lang="en-US" dirty="0"/>
              <a:t> </a:t>
            </a:r>
            <a:r>
              <a:rPr lang="en-US" dirty="0" err="1"/>
              <a:t>დაიწყო</a:t>
            </a:r>
            <a:r>
              <a:rPr lang="en-US" dirty="0"/>
              <a:t> </a:t>
            </a:r>
            <a:r>
              <a:rPr lang="en-US" dirty="0" err="1"/>
              <a:t>აზარტული</a:t>
            </a:r>
            <a:r>
              <a:rPr lang="en-US" dirty="0"/>
              <a:t> </a:t>
            </a:r>
            <a:r>
              <a:rPr lang="en-US" dirty="0" err="1"/>
              <a:t>თამაშების</a:t>
            </a:r>
            <a:r>
              <a:rPr lang="en-US" dirty="0"/>
              <a:t> </a:t>
            </a:r>
            <a:r>
              <a:rPr lang="en-US" dirty="0" err="1"/>
              <a:t>რაოდენობრივად</a:t>
            </a:r>
            <a:r>
              <a:rPr lang="en-US" dirty="0"/>
              <a:t> </a:t>
            </a:r>
            <a:r>
              <a:rPr lang="en-US" dirty="0" err="1"/>
              <a:t>გაანალიზება</a:t>
            </a:r>
            <a:r>
              <a:rPr lang="en-US" dirty="0"/>
              <a:t> (</a:t>
            </a:r>
            <a:r>
              <a:rPr lang="en-US" dirty="0" err="1"/>
              <a:t>ჩარდანო</a:t>
            </a:r>
            <a:r>
              <a:rPr lang="en-US" dirty="0"/>
              <a:t> 1545), </a:t>
            </a:r>
            <a:r>
              <a:rPr lang="en-US" dirty="0" err="1"/>
              <a:t>რისკის</a:t>
            </a:r>
            <a:r>
              <a:rPr lang="en-US" dirty="0"/>
              <a:t> </a:t>
            </a:r>
            <a:r>
              <a:rPr lang="en-US" dirty="0" err="1"/>
              <a:t>განხილვას</a:t>
            </a:r>
            <a:r>
              <a:rPr lang="en-US" dirty="0"/>
              <a:t> </a:t>
            </a:r>
            <a:r>
              <a:rPr lang="en-US" dirty="0" err="1"/>
              <a:t>მიუდგნენ</a:t>
            </a:r>
            <a:r>
              <a:rPr lang="en-US" dirty="0"/>
              <a:t>, </a:t>
            </a:r>
            <a:r>
              <a:rPr lang="en-US" dirty="0" err="1"/>
              <a:t>როგორც</a:t>
            </a:r>
            <a:r>
              <a:rPr lang="en-US" dirty="0"/>
              <a:t> </a:t>
            </a:r>
            <a:r>
              <a:rPr lang="en-US" dirty="0" err="1"/>
              <a:t>წმინდა</a:t>
            </a:r>
            <a:r>
              <a:rPr lang="en-US" dirty="0"/>
              <a:t> </a:t>
            </a:r>
            <a:r>
              <a:rPr lang="en-US" dirty="0" err="1"/>
              <a:t>მათემატიკურ</a:t>
            </a:r>
            <a:r>
              <a:rPr lang="en-US" dirty="0"/>
              <a:t> </a:t>
            </a:r>
            <a:r>
              <a:rPr lang="en-US" dirty="0" err="1"/>
              <a:t>ამოცანას</a:t>
            </a:r>
            <a:r>
              <a:rPr lang="en-US" dirty="0"/>
              <a:t>; </a:t>
            </a:r>
            <a:r>
              <a:rPr lang="en-US" dirty="0" err="1"/>
              <a:t>რისკის</a:t>
            </a:r>
            <a:r>
              <a:rPr lang="en-US" dirty="0"/>
              <a:t> </a:t>
            </a:r>
            <a:r>
              <a:rPr lang="en-US" dirty="0" err="1"/>
              <a:t>ანალიზი</a:t>
            </a:r>
            <a:r>
              <a:rPr lang="en-US" dirty="0"/>
              <a:t> </a:t>
            </a:r>
            <a:r>
              <a:rPr lang="en-US" dirty="0" err="1"/>
              <a:t>მნიშვნელოვნად</a:t>
            </a:r>
            <a:r>
              <a:rPr lang="en-US" dirty="0"/>
              <a:t> </a:t>
            </a:r>
            <a:r>
              <a:rPr lang="en-US" dirty="0" err="1"/>
              <a:t>გაუმჯობესდა</a:t>
            </a:r>
            <a:r>
              <a:rPr lang="en-US" dirty="0"/>
              <a:t> </a:t>
            </a:r>
            <a:r>
              <a:rPr lang="en-US" dirty="0" err="1"/>
              <a:t>მეჩვიდმეტე</a:t>
            </a:r>
            <a:r>
              <a:rPr lang="en-US" dirty="0"/>
              <a:t> </a:t>
            </a:r>
            <a:r>
              <a:rPr lang="en-US" dirty="0" err="1"/>
              <a:t>საუკუნეში</a:t>
            </a:r>
            <a:r>
              <a:rPr lang="en-US" dirty="0"/>
              <a:t>, </a:t>
            </a:r>
            <a:r>
              <a:rPr lang="en-US" dirty="0" err="1"/>
              <a:t>როდესაც</a:t>
            </a:r>
            <a:r>
              <a:rPr lang="en-US" dirty="0"/>
              <a:t> </a:t>
            </a:r>
            <a:r>
              <a:rPr lang="en-US" dirty="0" err="1"/>
              <a:t>პასკალმა</a:t>
            </a:r>
            <a:r>
              <a:rPr lang="en-US" dirty="0"/>
              <a:t>, </a:t>
            </a:r>
            <a:r>
              <a:rPr lang="en-US" dirty="0" err="1"/>
              <a:t>ლაიბნიცმა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სხვებმა</a:t>
            </a:r>
            <a:r>
              <a:rPr lang="en-US" dirty="0"/>
              <a:t> </a:t>
            </a:r>
            <a:r>
              <a:rPr lang="en-US" dirty="0" err="1"/>
              <a:t>კალკულუსი</a:t>
            </a:r>
            <a:r>
              <a:rPr lang="en-US" dirty="0"/>
              <a:t> </a:t>
            </a:r>
            <a:r>
              <a:rPr lang="en-US" dirty="0" err="1"/>
              <a:t>შემოიტანეს</a:t>
            </a:r>
            <a:r>
              <a:rPr lang="en-US" dirty="0"/>
              <a:t> (</a:t>
            </a:r>
            <a:r>
              <a:rPr lang="en-US" dirty="0" err="1"/>
              <a:t>Bერნსტეინ</a:t>
            </a:r>
            <a:r>
              <a:rPr lang="en-US" dirty="0"/>
              <a:t> 1996). </a:t>
            </a:r>
            <a:r>
              <a:rPr lang="en-US" dirty="0" err="1"/>
              <a:t>მეოცე</a:t>
            </a:r>
            <a:r>
              <a:rPr lang="en-US" dirty="0"/>
              <a:t> </a:t>
            </a:r>
            <a:r>
              <a:rPr lang="en-US" dirty="0" err="1"/>
              <a:t>საუკუნეში</a:t>
            </a:r>
            <a:r>
              <a:rPr lang="en-US" dirty="0"/>
              <a:t> </a:t>
            </a:r>
            <a:r>
              <a:rPr lang="en-US" dirty="0" err="1"/>
              <a:t>მკვლევრებმა</a:t>
            </a:r>
            <a:r>
              <a:rPr lang="en-US" dirty="0"/>
              <a:t> </a:t>
            </a:r>
            <a:r>
              <a:rPr lang="en-US" dirty="0" err="1"/>
              <a:t>გააფართოეს</a:t>
            </a:r>
            <a:r>
              <a:rPr lang="en-US" dirty="0"/>
              <a:t> </a:t>
            </a:r>
            <a:r>
              <a:rPr lang="en-US" dirty="0" err="1"/>
              <a:t>მიმართულება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დაიწყეს</a:t>
            </a:r>
            <a:r>
              <a:rPr lang="en-US" dirty="0"/>
              <a:t> </a:t>
            </a:r>
            <a:r>
              <a:rPr lang="en-US" dirty="0" err="1"/>
              <a:t>რისკის</a:t>
            </a:r>
            <a:r>
              <a:rPr lang="en-US" dirty="0"/>
              <a:t> </a:t>
            </a:r>
            <a:r>
              <a:rPr lang="en-US" dirty="0" err="1"/>
              <a:t>შესწავლა</a:t>
            </a:r>
            <a:r>
              <a:rPr lang="en-US" dirty="0"/>
              <a:t> </a:t>
            </a:r>
            <a:r>
              <a:rPr lang="en-US" dirty="0" err="1"/>
              <a:t>ცხოვრების</a:t>
            </a:r>
            <a:r>
              <a:rPr lang="en-US" dirty="0"/>
              <a:t> </a:t>
            </a:r>
            <a:r>
              <a:rPr lang="en-US" dirty="0" err="1"/>
              <a:t>ყველა</a:t>
            </a:r>
            <a:r>
              <a:rPr lang="en-US" dirty="0"/>
              <a:t> </a:t>
            </a:r>
            <a:r>
              <a:rPr lang="en-US" dirty="0" err="1"/>
              <a:t>სფეროში</a:t>
            </a:r>
            <a:r>
              <a:rPr lang="en-US" dirty="0"/>
              <a:t>: </a:t>
            </a:r>
            <a:r>
              <a:rPr lang="en-US" dirty="0" err="1"/>
              <a:t>ინვესტიციებში</a:t>
            </a:r>
            <a:r>
              <a:rPr lang="en-US" dirty="0"/>
              <a:t>, </a:t>
            </a:r>
            <a:r>
              <a:rPr lang="en-US" dirty="0" err="1"/>
              <a:t>სამომხმარებლო</a:t>
            </a:r>
            <a:r>
              <a:rPr lang="en-US" dirty="0"/>
              <a:t> </a:t>
            </a:r>
            <a:r>
              <a:rPr lang="en-US" dirty="0" err="1"/>
              <a:t>საქონელში</a:t>
            </a:r>
            <a:r>
              <a:rPr lang="en-US" dirty="0"/>
              <a:t>, </a:t>
            </a:r>
            <a:r>
              <a:rPr lang="en-US" dirty="0" err="1"/>
              <a:t>გარემოსა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ომშიც</a:t>
            </a:r>
            <a:r>
              <a:rPr lang="en-US" dirty="0"/>
              <a:t> </a:t>
            </a:r>
            <a:r>
              <a:rPr lang="en-US" dirty="0" err="1"/>
              <a:t>კი</a:t>
            </a:r>
            <a:r>
              <a:rPr lang="en-US" dirty="0"/>
              <a:t> (</a:t>
            </a:r>
            <a:r>
              <a:rPr lang="en-US" dirty="0" err="1"/>
              <a:t>შტიმსონ</a:t>
            </a:r>
            <a:r>
              <a:rPr lang="en-US" dirty="0"/>
              <a:t> 1990, 1998). </a:t>
            </a:r>
            <a:r>
              <a:rPr lang="en-US" dirty="0" err="1"/>
              <a:t>ეს</a:t>
            </a:r>
            <a:r>
              <a:rPr lang="en-US" dirty="0"/>
              <a:t> </a:t>
            </a:r>
            <a:r>
              <a:rPr lang="en-US" dirty="0" err="1"/>
              <a:t>პრობლემებიც</a:t>
            </a:r>
            <a:r>
              <a:rPr lang="en-US" dirty="0"/>
              <a:t>, </a:t>
            </a:r>
            <a:r>
              <a:rPr lang="en-US" dirty="0" err="1"/>
              <a:t>თითქმის</a:t>
            </a:r>
            <a:r>
              <a:rPr lang="en-US" dirty="0"/>
              <a:t> </a:t>
            </a:r>
            <a:r>
              <a:rPr lang="en-US" dirty="0" err="1"/>
              <a:t>მხოლოდ</a:t>
            </a:r>
            <a:r>
              <a:rPr lang="en-US" dirty="0"/>
              <a:t> </a:t>
            </a:r>
            <a:r>
              <a:rPr lang="en-US" dirty="0" err="1"/>
              <a:t>მათემატიკური</a:t>
            </a:r>
            <a:r>
              <a:rPr lang="en-US" dirty="0"/>
              <a:t> </a:t>
            </a:r>
            <a:r>
              <a:rPr lang="en-US" dirty="0" err="1"/>
              <a:t>პოზიციიდან</a:t>
            </a:r>
            <a:r>
              <a:rPr lang="en-US" dirty="0"/>
              <a:t> </a:t>
            </a:r>
            <a:r>
              <a:rPr lang="en-US" dirty="0" err="1"/>
              <a:t>არის</a:t>
            </a:r>
            <a:r>
              <a:rPr lang="en-US" dirty="0"/>
              <a:t> </a:t>
            </a:r>
            <a:r>
              <a:rPr lang="en-US" dirty="0" err="1"/>
              <a:t>განხილული</a:t>
            </a:r>
            <a:r>
              <a:rPr lang="en-US" dirty="0"/>
              <a:t>. (</a:t>
            </a:r>
            <a:r>
              <a:rPr lang="en-US" dirty="0" err="1"/>
              <a:t>მოგვიანებით</a:t>
            </a:r>
            <a:r>
              <a:rPr lang="en-US" dirty="0"/>
              <a:t> </a:t>
            </a:r>
            <a:r>
              <a:rPr lang="en-US" dirty="0" err="1"/>
              <a:t>წარმოდგენილია</a:t>
            </a:r>
            <a:r>
              <a:rPr lang="en-US" dirty="0"/>
              <a:t> </a:t>
            </a:r>
            <a:r>
              <a:rPr lang="en-US" dirty="0" err="1"/>
              <a:t>თანამედროვე</a:t>
            </a:r>
            <a:r>
              <a:rPr lang="en-US" dirty="0"/>
              <a:t> </a:t>
            </a:r>
            <a:r>
              <a:rPr lang="en-US" dirty="0" err="1"/>
              <a:t>კვლევის</a:t>
            </a:r>
            <a:r>
              <a:rPr lang="en-US" dirty="0"/>
              <a:t> </a:t>
            </a:r>
            <a:r>
              <a:rPr lang="en-US" dirty="0" err="1"/>
              <a:t>დეტალური</a:t>
            </a:r>
            <a:r>
              <a:rPr lang="en-US" dirty="0"/>
              <a:t> </a:t>
            </a:r>
            <a:r>
              <a:rPr lang="en-US" dirty="0" err="1"/>
              <a:t>განხილვა</a:t>
            </a:r>
            <a:r>
              <a:rPr lang="en-US" dirty="0"/>
              <a:t>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946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 smtClean="0"/>
              <a:t>კვლევის</a:t>
            </a:r>
            <a:r>
              <a:rPr lang="en-US" sz="3200" dirty="0" smtClean="0"/>
              <a:t> </a:t>
            </a:r>
            <a:r>
              <a:rPr lang="en-US" sz="3200" dirty="0" err="1" smtClean="0"/>
              <a:t>აღწერა</a:t>
            </a:r>
            <a:r>
              <a:rPr lang="en-US" sz="3200" dirty="0" smtClean="0"/>
              <a:t> - </a:t>
            </a:r>
            <a:r>
              <a:rPr lang="en-US" sz="3200" dirty="0" err="1" smtClean="0"/>
              <a:t>თურაიბანის</a:t>
            </a:r>
            <a:r>
              <a:rPr lang="en-US" sz="3200" dirty="0" smtClean="0"/>
              <a:t> </a:t>
            </a:r>
            <a:r>
              <a:rPr lang="en-US" sz="3200" dirty="0" err="1" smtClean="0"/>
              <a:t>რჩევები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მკითხველს</a:t>
            </a:r>
            <a:r>
              <a:rPr lang="en-US" dirty="0"/>
              <a:t>, </a:t>
            </a:r>
            <a:r>
              <a:rPr lang="en-US" dirty="0" err="1"/>
              <a:t>რომელსაც</a:t>
            </a:r>
            <a:r>
              <a:rPr lang="en-US" dirty="0"/>
              <a:t> </a:t>
            </a:r>
            <a:r>
              <a:rPr lang="en-US" dirty="0" err="1"/>
              <a:t>ბევრი</a:t>
            </a:r>
            <a:r>
              <a:rPr lang="en-US" dirty="0"/>
              <a:t> </a:t>
            </a:r>
            <a:r>
              <a:rPr lang="en-US" dirty="0" err="1"/>
              <a:t>დრო</a:t>
            </a:r>
            <a:r>
              <a:rPr lang="en-US" dirty="0"/>
              <a:t> </a:t>
            </a:r>
            <a:r>
              <a:rPr lang="en-US" dirty="0" err="1"/>
              <a:t>არ</a:t>
            </a:r>
            <a:r>
              <a:rPr lang="en-US" dirty="0"/>
              <a:t> </a:t>
            </a:r>
            <a:r>
              <a:rPr lang="en-US" dirty="0" err="1"/>
              <a:t>აქვს</a:t>
            </a:r>
            <a:r>
              <a:rPr lang="en-US" dirty="0"/>
              <a:t>, </a:t>
            </a:r>
            <a:r>
              <a:rPr lang="en-US" dirty="0" err="1"/>
              <a:t>სურს</a:t>
            </a:r>
            <a:r>
              <a:rPr lang="en-US" dirty="0"/>
              <a:t>, </a:t>
            </a:r>
            <a:r>
              <a:rPr lang="en-US" dirty="0" err="1"/>
              <a:t>შეიტყოს</a:t>
            </a:r>
            <a:r>
              <a:rPr lang="en-US" dirty="0"/>
              <a:t> </a:t>
            </a:r>
            <a:r>
              <a:rPr lang="en-US" dirty="0" err="1"/>
              <a:t>მხოლოდ</a:t>
            </a:r>
            <a:r>
              <a:rPr lang="en-US" dirty="0"/>
              <a:t> </a:t>
            </a:r>
            <a:r>
              <a:rPr lang="en-US" dirty="0" err="1"/>
              <a:t>კონკრეტული</a:t>
            </a:r>
            <a:r>
              <a:rPr lang="en-US" dirty="0"/>
              <a:t> </a:t>
            </a:r>
            <a:r>
              <a:rPr lang="en-US" dirty="0" err="1"/>
              <a:t>კვლევის</a:t>
            </a:r>
            <a:r>
              <a:rPr lang="en-US" dirty="0"/>
              <a:t> </a:t>
            </a:r>
            <a:r>
              <a:rPr lang="en-US" dirty="0" err="1"/>
              <a:t>შესახებ</a:t>
            </a:r>
            <a:r>
              <a:rPr lang="en-US" dirty="0"/>
              <a:t>, </a:t>
            </a:r>
            <a:r>
              <a:rPr lang="en-US" dirty="0" err="1"/>
              <a:t>რომლის</a:t>
            </a:r>
            <a:r>
              <a:rPr lang="en-US" dirty="0"/>
              <a:t> </a:t>
            </a:r>
            <a:r>
              <a:rPr lang="en-US" dirty="0" err="1"/>
              <a:t>გაფართოებას</a:t>
            </a:r>
            <a:r>
              <a:rPr lang="en-US" dirty="0"/>
              <a:t>, </a:t>
            </a:r>
            <a:r>
              <a:rPr lang="en-US" dirty="0" err="1"/>
              <a:t>შეცვლას</a:t>
            </a:r>
            <a:r>
              <a:rPr lang="en-US" dirty="0"/>
              <a:t> </a:t>
            </a:r>
            <a:r>
              <a:rPr lang="en-US" dirty="0" err="1"/>
              <a:t>ან</a:t>
            </a:r>
            <a:r>
              <a:rPr lang="en-US" dirty="0"/>
              <a:t> </a:t>
            </a:r>
            <a:r>
              <a:rPr lang="en-US" dirty="0" err="1"/>
              <a:t>შესწორებასაც</a:t>
            </a:r>
            <a:r>
              <a:rPr lang="en-US" dirty="0"/>
              <a:t> </a:t>
            </a:r>
            <a:r>
              <a:rPr lang="en-US" dirty="0" err="1"/>
              <a:t>აპირებს</a:t>
            </a:r>
            <a:r>
              <a:rPr lang="en-US" dirty="0"/>
              <a:t> </a:t>
            </a:r>
            <a:r>
              <a:rPr lang="en-US" dirty="0" err="1"/>
              <a:t>მკვლევარი</a:t>
            </a:r>
            <a:r>
              <a:rPr lang="en-US" dirty="0"/>
              <a:t>.</a:t>
            </a:r>
          </a:p>
          <a:p>
            <a:r>
              <a:rPr lang="en-US" dirty="0" err="1"/>
              <a:t>მნიშვნელოვანია</a:t>
            </a:r>
            <a:r>
              <a:rPr lang="en-US" dirty="0"/>
              <a:t> </a:t>
            </a:r>
            <a:r>
              <a:rPr lang="en-US" dirty="0" err="1"/>
              <a:t>ზემოაღნიშნული</a:t>
            </a:r>
            <a:r>
              <a:rPr lang="en-US" dirty="0"/>
              <a:t> </a:t>
            </a:r>
            <a:r>
              <a:rPr lang="en-US" dirty="0" err="1"/>
              <a:t>მანამდე</a:t>
            </a:r>
            <a:r>
              <a:rPr lang="en-US" dirty="0"/>
              <a:t> </a:t>
            </a:r>
            <a:r>
              <a:rPr lang="en-US" dirty="0" err="1"/>
              <a:t>ჩატარებული</a:t>
            </a:r>
            <a:r>
              <a:rPr lang="en-US" dirty="0"/>
              <a:t> </a:t>
            </a:r>
            <a:r>
              <a:rPr lang="en-US" dirty="0" err="1"/>
              <a:t>კვლევის</a:t>
            </a:r>
            <a:r>
              <a:rPr lang="en-US" dirty="0"/>
              <a:t> </a:t>
            </a:r>
            <a:r>
              <a:rPr lang="en-US" dirty="0" err="1"/>
              <a:t>ობიექტურად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სრულად</a:t>
            </a:r>
            <a:r>
              <a:rPr lang="en-US" dirty="0"/>
              <a:t> </a:t>
            </a:r>
            <a:r>
              <a:rPr lang="en-US" dirty="0" err="1"/>
              <a:t>წარმოდგენა</a:t>
            </a:r>
            <a:r>
              <a:rPr lang="en-US" dirty="0"/>
              <a:t>: </a:t>
            </a:r>
            <a:r>
              <a:rPr lang="en-US" dirty="0" err="1"/>
              <a:t>აღწერეთ</a:t>
            </a:r>
            <a:r>
              <a:rPr lang="en-US" dirty="0"/>
              <a:t> </a:t>
            </a:r>
            <a:r>
              <a:rPr lang="en-US" dirty="0" err="1"/>
              <a:t>ის</a:t>
            </a:r>
            <a:r>
              <a:rPr lang="en-US" dirty="0"/>
              <a:t>, </a:t>
            </a:r>
            <a:r>
              <a:rPr lang="en-US" dirty="0" err="1"/>
              <a:t>როგორც</a:t>
            </a:r>
            <a:r>
              <a:rPr lang="en-US" dirty="0"/>
              <a:t> </a:t>
            </a:r>
            <a:r>
              <a:rPr lang="en-US" dirty="0" err="1"/>
              <a:t>ამას</a:t>
            </a:r>
            <a:r>
              <a:rPr lang="en-US" dirty="0"/>
              <a:t> </a:t>
            </a:r>
            <a:r>
              <a:rPr lang="en-US" dirty="0" err="1"/>
              <a:t>გააკეთებდა</a:t>
            </a:r>
            <a:r>
              <a:rPr lang="en-US" dirty="0"/>
              <a:t> </a:t>
            </a:r>
            <a:r>
              <a:rPr lang="en-US" dirty="0" err="1"/>
              <a:t>თქვენს</a:t>
            </a:r>
            <a:r>
              <a:rPr lang="en-US" dirty="0"/>
              <a:t> </a:t>
            </a:r>
            <a:r>
              <a:rPr lang="en-US" dirty="0" err="1"/>
              <a:t>მიერ</a:t>
            </a:r>
            <a:r>
              <a:rPr lang="en-US" dirty="0"/>
              <a:t> </a:t>
            </a:r>
            <a:r>
              <a:rPr lang="en-US" dirty="0" err="1"/>
              <a:t>ციტირებული</a:t>
            </a:r>
            <a:r>
              <a:rPr lang="en-US" dirty="0"/>
              <a:t> </a:t>
            </a:r>
            <a:r>
              <a:rPr lang="en-US" dirty="0" err="1"/>
              <a:t>მკვლევარი</a:t>
            </a:r>
            <a:r>
              <a:rPr lang="en-US" dirty="0"/>
              <a:t>, </a:t>
            </a:r>
            <a:r>
              <a:rPr lang="en-US" dirty="0" err="1"/>
              <a:t>ციტატები</a:t>
            </a:r>
            <a:r>
              <a:rPr lang="en-US" dirty="0"/>
              <a:t> </a:t>
            </a:r>
            <a:r>
              <a:rPr lang="en-US" dirty="0" err="1"/>
              <a:t>კი</a:t>
            </a:r>
            <a:r>
              <a:rPr lang="en-US" dirty="0"/>
              <a:t> </a:t>
            </a:r>
            <a:r>
              <a:rPr lang="en-US" dirty="0" err="1"/>
              <a:t>მოიყვანეთ</a:t>
            </a:r>
            <a:r>
              <a:rPr lang="en-US" dirty="0"/>
              <a:t> </a:t>
            </a:r>
            <a:r>
              <a:rPr lang="en-US" dirty="0" err="1"/>
              <a:t>არა</a:t>
            </a:r>
            <a:r>
              <a:rPr lang="en-US" dirty="0"/>
              <a:t> </a:t>
            </a:r>
            <a:r>
              <a:rPr lang="en-US" dirty="0" err="1"/>
              <a:t>შერჩევით</a:t>
            </a:r>
            <a:r>
              <a:rPr lang="en-US" dirty="0"/>
              <a:t> </a:t>
            </a:r>
            <a:r>
              <a:rPr lang="en-US" dirty="0" err="1"/>
              <a:t>ან</a:t>
            </a:r>
            <a:r>
              <a:rPr lang="en-US" dirty="0"/>
              <a:t> </a:t>
            </a:r>
            <a:r>
              <a:rPr lang="en-US" dirty="0" err="1"/>
              <a:t>კონტექსტიდან</a:t>
            </a:r>
            <a:r>
              <a:rPr lang="en-US" dirty="0"/>
              <a:t> </a:t>
            </a:r>
            <a:r>
              <a:rPr lang="en-US" dirty="0" err="1"/>
              <a:t>ამოვარდნილად</a:t>
            </a:r>
            <a:r>
              <a:rPr lang="en-US" dirty="0"/>
              <a:t>, </a:t>
            </a:r>
            <a:r>
              <a:rPr lang="en-US" dirty="0" err="1"/>
              <a:t>არამედ</a:t>
            </a:r>
            <a:r>
              <a:rPr lang="en-US" dirty="0"/>
              <a:t> </a:t>
            </a:r>
            <a:r>
              <a:rPr lang="en-US" dirty="0" err="1"/>
              <a:t>ისე</a:t>
            </a:r>
            <a:r>
              <a:rPr lang="en-US" dirty="0"/>
              <a:t>, </a:t>
            </a:r>
            <a:r>
              <a:rPr lang="en-US" dirty="0" err="1"/>
              <a:t>როგორც</a:t>
            </a:r>
            <a:r>
              <a:rPr lang="en-US" dirty="0"/>
              <a:t> </a:t>
            </a:r>
            <a:r>
              <a:rPr lang="en-US" dirty="0" err="1"/>
              <a:t>ავტორს</a:t>
            </a:r>
            <a:r>
              <a:rPr lang="en-US" dirty="0"/>
              <a:t> </a:t>
            </a:r>
            <a:r>
              <a:rPr lang="en-US" dirty="0" err="1"/>
              <a:t>ჰქონდა</a:t>
            </a:r>
            <a:r>
              <a:rPr lang="en-US" dirty="0"/>
              <a:t> </a:t>
            </a:r>
            <a:r>
              <a:rPr lang="en-US" dirty="0" err="1"/>
              <a:t>წარმოდგენილი</a:t>
            </a:r>
            <a:r>
              <a:rPr lang="en-US" dirty="0"/>
              <a:t> </a:t>
            </a:r>
            <a:r>
              <a:rPr lang="en-US" dirty="0" err="1"/>
              <a:t>თავის</a:t>
            </a:r>
            <a:r>
              <a:rPr lang="en-US" dirty="0"/>
              <a:t> </a:t>
            </a:r>
            <a:r>
              <a:rPr lang="en-US" dirty="0" err="1"/>
              <a:t>ნაშრომში</a:t>
            </a:r>
            <a:r>
              <a:rPr lang="en-US" dirty="0"/>
              <a:t>.</a:t>
            </a:r>
          </a:p>
          <a:p>
            <a:r>
              <a:rPr lang="en-US" dirty="0" err="1"/>
              <a:t>კარიერის</a:t>
            </a:r>
            <a:r>
              <a:rPr lang="en-US" dirty="0"/>
              <a:t> </a:t>
            </a:r>
            <a:r>
              <a:rPr lang="en-US" dirty="0" err="1"/>
              <a:t>ადრეულ</a:t>
            </a:r>
            <a:r>
              <a:rPr lang="en-US" dirty="0"/>
              <a:t> </a:t>
            </a:r>
            <a:r>
              <a:rPr lang="en-US" dirty="0" err="1"/>
              <a:t>ეტაპზე</a:t>
            </a:r>
            <a:r>
              <a:rPr lang="en-US" dirty="0"/>
              <a:t> </a:t>
            </a:r>
            <a:r>
              <a:rPr lang="en-US" dirty="0" err="1"/>
              <a:t>შეიძლება</a:t>
            </a:r>
            <a:r>
              <a:rPr lang="en-US" dirty="0"/>
              <a:t>, </a:t>
            </a:r>
            <a:r>
              <a:rPr lang="en-US" dirty="0" err="1"/>
              <a:t>ვერ</a:t>
            </a:r>
            <a:r>
              <a:rPr lang="en-US" dirty="0"/>
              <a:t> </a:t>
            </a:r>
            <a:r>
              <a:rPr lang="en-US" dirty="0" err="1"/>
              <a:t>მოახერხოთ</a:t>
            </a:r>
            <a:r>
              <a:rPr lang="en-US" dirty="0"/>
              <a:t> </a:t>
            </a:r>
            <a:r>
              <a:rPr lang="en-US" dirty="0" err="1"/>
              <a:t>მანამდე</a:t>
            </a:r>
            <a:r>
              <a:rPr lang="en-US" dirty="0"/>
              <a:t> </a:t>
            </a:r>
            <a:r>
              <a:rPr lang="en-US" dirty="0" err="1"/>
              <a:t>განხორციელებული</a:t>
            </a:r>
            <a:r>
              <a:rPr lang="en-US" dirty="0"/>
              <a:t> </a:t>
            </a:r>
            <a:r>
              <a:rPr lang="en-US" dirty="0" err="1"/>
              <a:t>კვლევების</a:t>
            </a:r>
            <a:r>
              <a:rPr lang="en-US" dirty="0"/>
              <a:t> </a:t>
            </a:r>
            <a:r>
              <a:rPr lang="en-US" dirty="0" err="1"/>
              <a:t>თავდაჯერებულად</a:t>
            </a:r>
            <a:r>
              <a:rPr lang="en-US" dirty="0"/>
              <a:t> </a:t>
            </a:r>
            <a:r>
              <a:rPr lang="en-US" dirty="0" err="1"/>
              <a:t>მიმოხილვა</a:t>
            </a:r>
            <a:r>
              <a:rPr lang="en-US" dirty="0"/>
              <a:t>, </a:t>
            </a:r>
            <a:r>
              <a:rPr lang="en-US" dirty="0" err="1"/>
              <a:t>ვინაიდან</a:t>
            </a:r>
            <a:r>
              <a:rPr lang="en-US" dirty="0"/>
              <a:t>, </a:t>
            </a:r>
            <a:r>
              <a:rPr lang="en-US" dirty="0" err="1"/>
              <a:t>სავარაუდოდ</a:t>
            </a:r>
            <a:r>
              <a:rPr lang="en-US" dirty="0"/>
              <a:t>, </a:t>
            </a:r>
            <a:r>
              <a:rPr lang="en-US" dirty="0" err="1"/>
              <a:t>არ</a:t>
            </a:r>
            <a:r>
              <a:rPr lang="en-US" dirty="0"/>
              <a:t> </a:t>
            </a:r>
            <a:r>
              <a:rPr lang="en-US" dirty="0" err="1"/>
              <a:t>გეცოდინებათ</a:t>
            </a:r>
            <a:r>
              <a:rPr lang="en-US" dirty="0"/>
              <a:t> </a:t>
            </a:r>
            <a:r>
              <a:rPr lang="en-US" dirty="0" err="1"/>
              <a:t>მათი</a:t>
            </a:r>
            <a:r>
              <a:rPr lang="en-US" dirty="0"/>
              <a:t> </a:t>
            </a:r>
            <a:r>
              <a:rPr lang="en-US" dirty="0" err="1"/>
              <a:t>უმეტესობა</a:t>
            </a:r>
            <a:r>
              <a:rPr lang="en-US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868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/>
              <a:t>კვლევის</a:t>
            </a:r>
            <a:r>
              <a:rPr lang="en-US" sz="4000" dirty="0"/>
              <a:t> </a:t>
            </a:r>
            <a:r>
              <a:rPr lang="en-US" sz="4000" dirty="0" err="1"/>
              <a:t>აღწერა</a:t>
            </a:r>
            <a:r>
              <a:rPr lang="en-US" sz="4000" dirty="0"/>
              <a:t> - </a:t>
            </a:r>
            <a:r>
              <a:rPr lang="en-US" sz="4000" dirty="0" err="1"/>
              <a:t>თურაიბანის</a:t>
            </a:r>
            <a:r>
              <a:rPr lang="en-US" sz="4000" dirty="0"/>
              <a:t> </a:t>
            </a:r>
            <a:r>
              <a:rPr lang="en-US" sz="4000" dirty="0" err="1"/>
              <a:t>რჩევები</a:t>
            </a:r>
            <a:r>
              <a:rPr lang="en-US" sz="40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წარმოიდგინეთ</a:t>
            </a:r>
            <a:r>
              <a:rPr lang="en-US" dirty="0"/>
              <a:t>, </a:t>
            </a:r>
            <a:r>
              <a:rPr lang="en-US" dirty="0" err="1"/>
              <a:t>რომ</a:t>
            </a:r>
            <a:r>
              <a:rPr lang="en-US" dirty="0"/>
              <a:t> </a:t>
            </a:r>
            <a:r>
              <a:rPr lang="en-US" dirty="0" err="1"/>
              <a:t>თქვენი</a:t>
            </a:r>
            <a:r>
              <a:rPr lang="en-US" dirty="0"/>
              <a:t> </a:t>
            </a:r>
            <a:r>
              <a:rPr lang="en-US" dirty="0" err="1"/>
              <a:t>მკითხველი</a:t>
            </a:r>
            <a:r>
              <a:rPr lang="en-US" dirty="0"/>
              <a:t> </a:t>
            </a:r>
            <a:r>
              <a:rPr lang="en-US" dirty="0" err="1"/>
              <a:t>იმავე</a:t>
            </a:r>
            <a:r>
              <a:rPr lang="en-US" dirty="0"/>
              <a:t> </a:t>
            </a:r>
            <a:r>
              <a:rPr lang="en-US" dirty="0" err="1"/>
              <a:t>მდგომარეობაშია</a:t>
            </a:r>
            <a:r>
              <a:rPr lang="en-US" dirty="0"/>
              <a:t>, </a:t>
            </a:r>
            <a:r>
              <a:rPr lang="en-US" dirty="0" err="1"/>
              <a:t>როგორშიც</a:t>
            </a:r>
            <a:r>
              <a:rPr lang="en-US" dirty="0"/>
              <a:t> </a:t>
            </a:r>
            <a:r>
              <a:rPr lang="en-US" dirty="0" err="1"/>
              <a:t>თქვენ</a:t>
            </a:r>
            <a:r>
              <a:rPr lang="en-US" dirty="0"/>
              <a:t> </a:t>
            </a:r>
            <a:r>
              <a:rPr lang="en-US" dirty="0" err="1"/>
              <a:t>იყავით</a:t>
            </a:r>
            <a:r>
              <a:rPr lang="en-US" dirty="0"/>
              <a:t> </a:t>
            </a:r>
            <a:r>
              <a:rPr lang="en-US" dirty="0" err="1"/>
              <a:t>კვლევის</a:t>
            </a:r>
            <a:r>
              <a:rPr lang="en-US" dirty="0"/>
              <a:t> </a:t>
            </a:r>
            <a:r>
              <a:rPr lang="en-US" dirty="0" err="1" smtClean="0"/>
              <a:t>დაწყებამდე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/>
              <a:t>რა</a:t>
            </a:r>
            <a:r>
              <a:rPr lang="en-US" dirty="0"/>
              <a:t> </a:t>
            </a:r>
            <a:r>
              <a:rPr lang="en-US" dirty="0" err="1"/>
              <a:t>არ</a:t>
            </a:r>
            <a:r>
              <a:rPr lang="en-US" dirty="0"/>
              <a:t> </a:t>
            </a:r>
            <a:r>
              <a:rPr lang="en-US" dirty="0" err="1" smtClean="0"/>
              <a:t>იცოდით</a:t>
            </a:r>
            <a:r>
              <a:rPr lang="en-US" dirty="0" smtClean="0"/>
              <a:t> </a:t>
            </a:r>
            <a:r>
              <a:rPr lang="en-US" dirty="0" err="1" smtClean="0"/>
              <a:t>მაშინ</a:t>
            </a:r>
            <a:r>
              <a:rPr lang="en-US" dirty="0"/>
              <a:t>? </a:t>
            </a:r>
            <a:endParaRPr lang="en-US" dirty="0" smtClean="0"/>
          </a:p>
          <a:p>
            <a:pPr lvl="1"/>
            <a:r>
              <a:rPr lang="en-US" dirty="0" err="1" smtClean="0"/>
              <a:t>რა</a:t>
            </a:r>
            <a:r>
              <a:rPr lang="en-US" dirty="0" smtClean="0"/>
              <a:t> </a:t>
            </a:r>
            <a:r>
              <a:rPr lang="en-US" dirty="0" err="1"/>
              <a:t>შეგეშალათ</a:t>
            </a:r>
            <a:r>
              <a:rPr lang="en-US" dirty="0"/>
              <a:t> </a:t>
            </a:r>
            <a:r>
              <a:rPr lang="en-US" dirty="0" err="1"/>
              <a:t>მაშინ</a:t>
            </a:r>
            <a:r>
              <a:rPr lang="en-US" dirty="0"/>
              <a:t>, </a:t>
            </a:r>
            <a:r>
              <a:rPr lang="en-US" dirty="0" err="1"/>
              <a:t>რაც</a:t>
            </a:r>
            <a:r>
              <a:rPr lang="en-US" dirty="0"/>
              <a:t> </a:t>
            </a:r>
            <a:r>
              <a:rPr lang="en-US" dirty="0" err="1"/>
              <a:t>კვლევით</a:t>
            </a:r>
            <a:r>
              <a:rPr lang="en-US" dirty="0"/>
              <a:t> </a:t>
            </a:r>
            <a:r>
              <a:rPr lang="en-US" dirty="0" err="1"/>
              <a:t>გამოასწორეთ</a:t>
            </a:r>
            <a:r>
              <a:rPr lang="en-US" dirty="0"/>
              <a:t>? </a:t>
            </a:r>
            <a:endParaRPr lang="en-US" dirty="0" smtClean="0"/>
          </a:p>
          <a:p>
            <a:pPr lvl="1"/>
            <a:r>
              <a:rPr lang="en-US" dirty="0" err="1" smtClean="0"/>
              <a:t>როგორ</a:t>
            </a:r>
            <a:r>
              <a:rPr lang="en-US" dirty="0" smtClean="0"/>
              <a:t> </a:t>
            </a:r>
            <a:r>
              <a:rPr lang="en-US" dirty="0" err="1"/>
              <a:t>გააუმჯობესა</a:t>
            </a:r>
            <a:r>
              <a:rPr lang="en-US" dirty="0"/>
              <a:t> </a:t>
            </a:r>
            <a:r>
              <a:rPr lang="en-US" dirty="0" err="1"/>
              <a:t>კვლევამ</a:t>
            </a:r>
            <a:r>
              <a:rPr lang="en-US" dirty="0"/>
              <a:t> </a:t>
            </a:r>
            <a:r>
              <a:rPr lang="en-US" dirty="0" err="1"/>
              <a:t>თქვენი</a:t>
            </a:r>
            <a:r>
              <a:rPr lang="en-US" dirty="0"/>
              <a:t> </a:t>
            </a:r>
            <a:r>
              <a:rPr lang="en-US" dirty="0" err="1"/>
              <a:t>მცდარი</a:t>
            </a:r>
            <a:r>
              <a:rPr lang="en-US" dirty="0"/>
              <a:t> </a:t>
            </a:r>
            <a:r>
              <a:rPr lang="en-US" dirty="0" err="1"/>
              <a:t>წარმოდგენა</a:t>
            </a:r>
            <a:r>
              <a:rPr lang="en-US" dirty="0"/>
              <a:t>? </a:t>
            </a:r>
            <a:endParaRPr lang="en-US" dirty="0"/>
          </a:p>
          <a:p>
            <a:r>
              <a:rPr lang="en-US" dirty="0" err="1" smtClean="0"/>
              <a:t>აქ</a:t>
            </a:r>
            <a:r>
              <a:rPr lang="en-US" dirty="0" smtClean="0"/>
              <a:t> </a:t>
            </a:r>
            <a:r>
              <a:rPr lang="en-US" dirty="0" err="1"/>
              <a:t>შეგიძლიათ</a:t>
            </a:r>
            <a:r>
              <a:rPr lang="en-US" dirty="0"/>
              <a:t> </a:t>
            </a:r>
            <a:r>
              <a:rPr lang="en-US" dirty="0" err="1"/>
              <a:t>იმ</a:t>
            </a:r>
            <a:r>
              <a:rPr lang="en-US" dirty="0"/>
              <a:t> </a:t>
            </a:r>
            <a:r>
              <a:rPr lang="en-US" dirty="0" err="1"/>
              <a:t>სამუშაო</a:t>
            </a:r>
            <a:r>
              <a:rPr lang="en-US" dirty="0"/>
              <a:t> </a:t>
            </a:r>
            <a:r>
              <a:rPr lang="en-US" dirty="0" err="1"/>
              <a:t>ჰიპოთეზის</a:t>
            </a:r>
            <a:r>
              <a:rPr lang="en-US" dirty="0"/>
              <a:t> </a:t>
            </a:r>
            <a:r>
              <a:rPr lang="en-US" dirty="0" err="1"/>
              <a:t>გამოყენება</a:t>
            </a:r>
            <a:r>
              <a:rPr lang="en-US" dirty="0"/>
              <a:t>, </a:t>
            </a:r>
            <a:r>
              <a:rPr lang="en-US" dirty="0" err="1"/>
              <a:t>რომელიც</a:t>
            </a:r>
            <a:r>
              <a:rPr lang="en-US" dirty="0"/>
              <a:t> </a:t>
            </a:r>
            <a:r>
              <a:rPr lang="en-US" dirty="0" err="1"/>
              <a:t>უარყავით</a:t>
            </a:r>
            <a:r>
              <a:rPr lang="en-US" dirty="0"/>
              <a:t>: </a:t>
            </a:r>
            <a:r>
              <a:rPr lang="en-US" dirty="0" err="1"/>
              <a:t>შეიძლება</a:t>
            </a:r>
            <a:r>
              <a:rPr lang="en-US" dirty="0"/>
              <a:t> </a:t>
            </a:r>
            <a:r>
              <a:rPr lang="en-US" dirty="0" err="1"/>
              <a:t>ჩანდა</a:t>
            </a:r>
            <a:r>
              <a:rPr lang="en-US" dirty="0"/>
              <a:t>, </a:t>
            </a:r>
            <a:r>
              <a:rPr lang="en-US" dirty="0" err="1"/>
              <a:t>რომ</a:t>
            </a:r>
            <a:r>
              <a:rPr lang="en-US" dirty="0"/>
              <a:t> X </a:t>
            </a:r>
            <a:r>
              <a:rPr lang="en-US" dirty="0" err="1"/>
              <a:t>ასეა</a:t>
            </a:r>
            <a:r>
              <a:rPr lang="en-US" dirty="0"/>
              <a:t>, </a:t>
            </a:r>
            <a:r>
              <a:rPr lang="en-US" dirty="0" err="1"/>
              <a:t>თუმცა</a:t>
            </a:r>
            <a:r>
              <a:rPr lang="en-US" dirty="0"/>
              <a:t>,...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656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შეკითხვა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ხელახლა</a:t>
            </a:r>
            <a:r>
              <a:rPr lang="en-US" dirty="0"/>
              <a:t> </a:t>
            </a:r>
            <a:r>
              <a:rPr lang="en-US" dirty="0" err="1"/>
              <a:t>წარადგინეთ</a:t>
            </a:r>
            <a:r>
              <a:rPr lang="en-US" dirty="0"/>
              <a:t> </a:t>
            </a:r>
            <a:r>
              <a:rPr lang="en-US" dirty="0" err="1"/>
              <a:t>შეკითხვა</a:t>
            </a:r>
            <a:r>
              <a:rPr lang="en-US" dirty="0"/>
              <a:t>, </a:t>
            </a:r>
            <a:r>
              <a:rPr lang="en-US" dirty="0" err="1"/>
              <a:t>როგორც</a:t>
            </a:r>
            <a:r>
              <a:rPr lang="en-US" dirty="0"/>
              <a:t> </a:t>
            </a:r>
            <a:r>
              <a:rPr lang="en-US" dirty="0" err="1"/>
              <a:t>საკითხი</a:t>
            </a:r>
            <a:r>
              <a:rPr lang="en-US" dirty="0"/>
              <a:t>, </a:t>
            </a:r>
            <a:r>
              <a:rPr lang="en-US" dirty="0" err="1"/>
              <a:t>რომელიც</a:t>
            </a:r>
            <a:r>
              <a:rPr lang="en-US" dirty="0"/>
              <a:t> </a:t>
            </a:r>
            <a:r>
              <a:rPr lang="en-US" dirty="0" err="1"/>
              <a:t>არ</a:t>
            </a:r>
            <a:r>
              <a:rPr lang="en-US" dirty="0"/>
              <a:t> </a:t>
            </a:r>
            <a:r>
              <a:rPr lang="en-US" dirty="0" err="1"/>
              <a:t>არის</a:t>
            </a:r>
            <a:r>
              <a:rPr lang="en-US" dirty="0"/>
              <a:t> </a:t>
            </a:r>
            <a:r>
              <a:rPr lang="en-US" dirty="0" err="1"/>
              <a:t>ცნობილი</a:t>
            </a:r>
            <a:r>
              <a:rPr lang="en-US" dirty="0"/>
              <a:t> </a:t>
            </a:r>
            <a:r>
              <a:rPr lang="en-US" dirty="0" err="1"/>
              <a:t>ან</a:t>
            </a:r>
            <a:r>
              <a:rPr lang="en-US" dirty="0"/>
              <a:t> </a:t>
            </a:r>
            <a:r>
              <a:rPr lang="en-US" dirty="0" err="1"/>
              <a:t>კარგად</a:t>
            </a:r>
            <a:r>
              <a:rPr lang="en-US" dirty="0"/>
              <a:t> </a:t>
            </a:r>
            <a:r>
              <a:rPr lang="en-US" dirty="0" err="1"/>
              <a:t>შესწავლილი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შესავალი</a:t>
            </a:r>
            <a:r>
              <a:rPr lang="en-US" dirty="0"/>
              <a:t> </a:t>
            </a:r>
            <a:r>
              <a:rPr lang="en-US" dirty="0" err="1"/>
              <a:t>კონტექსტის</a:t>
            </a:r>
            <a:r>
              <a:rPr lang="en-US" dirty="0"/>
              <a:t> </a:t>
            </a:r>
            <a:r>
              <a:rPr lang="en-US" dirty="0" err="1"/>
              <a:t>შემუშავების</a:t>
            </a:r>
            <a:r>
              <a:rPr lang="en-US" dirty="0"/>
              <a:t> </a:t>
            </a:r>
            <a:r>
              <a:rPr lang="en-US" dirty="0" err="1"/>
              <a:t>შემდეგ</a:t>
            </a:r>
            <a:r>
              <a:rPr lang="en-US" dirty="0"/>
              <a:t> </a:t>
            </a:r>
            <a:r>
              <a:rPr lang="en-US" dirty="0" err="1"/>
              <a:t>აღნიშნეთ</a:t>
            </a:r>
            <a:r>
              <a:rPr lang="en-US" dirty="0"/>
              <a:t>, </a:t>
            </a:r>
            <a:r>
              <a:rPr lang="en-US" dirty="0" err="1"/>
              <a:t>მანამდე</a:t>
            </a:r>
            <a:r>
              <a:rPr lang="en-US" dirty="0"/>
              <a:t> </a:t>
            </a:r>
            <a:r>
              <a:rPr lang="en-US" dirty="0" err="1"/>
              <a:t>განხორციელებულ</a:t>
            </a:r>
            <a:r>
              <a:rPr lang="en-US" dirty="0"/>
              <a:t> </a:t>
            </a:r>
            <a:r>
              <a:rPr lang="en-US" dirty="0" err="1"/>
              <a:t>კვლევაში</a:t>
            </a:r>
            <a:r>
              <a:rPr lang="en-US" dirty="0"/>
              <a:t> </a:t>
            </a:r>
            <a:r>
              <a:rPr lang="en-US" dirty="0" err="1"/>
              <a:t>რა</a:t>
            </a:r>
            <a:r>
              <a:rPr lang="en-US" dirty="0"/>
              <a:t> </a:t>
            </a:r>
            <a:r>
              <a:rPr lang="en-US" dirty="0" err="1"/>
              <a:t>არ</a:t>
            </a:r>
            <a:r>
              <a:rPr lang="en-US" dirty="0"/>
              <a:t> </a:t>
            </a:r>
            <a:r>
              <a:rPr lang="en-US" dirty="0" err="1"/>
              <a:t>გაკეთებულა</a:t>
            </a:r>
            <a:r>
              <a:rPr lang="en-US" dirty="0"/>
              <a:t> </a:t>
            </a:r>
            <a:r>
              <a:rPr lang="en-US" dirty="0" err="1"/>
              <a:t>ან</a:t>
            </a:r>
            <a:r>
              <a:rPr lang="en-US" dirty="0"/>
              <a:t> </a:t>
            </a:r>
            <a:r>
              <a:rPr lang="en-US" dirty="0" err="1"/>
              <a:t>რატომ</a:t>
            </a:r>
            <a:r>
              <a:rPr lang="en-US" dirty="0"/>
              <a:t> </a:t>
            </a:r>
            <a:r>
              <a:rPr lang="en-US" dirty="0" err="1"/>
              <a:t>არის</a:t>
            </a:r>
            <a:r>
              <a:rPr lang="en-US" dirty="0"/>
              <a:t> </a:t>
            </a:r>
            <a:r>
              <a:rPr lang="en-US" dirty="0" err="1"/>
              <a:t>ის</a:t>
            </a:r>
            <a:r>
              <a:rPr lang="en-US" dirty="0"/>
              <a:t> </a:t>
            </a:r>
            <a:r>
              <a:rPr lang="en-US" dirty="0" err="1"/>
              <a:t>არასრულყოფილი</a:t>
            </a:r>
            <a:r>
              <a:rPr lang="en-US" dirty="0"/>
              <a:t>, </a:t>
            </a:r>
            <a:r>
              <a:rPr lang="en-US" dirty="0" err="1"/>
              <a:t>ან</a:t>
            </a:r>
            <a:r>
              <a:rPr lang="en-US" dirty="0"/>
              <a:t>, </a:t>
            </a:r>
            <a:r>
              <a:rPr lang="en-US" dirty="0" err="1"/>
              <a:t>თუნდაც</a:t>
            </a:r>
            <a:r>
              <a:rPr lang="en-US" dirty="0"/>
              <a:t>, </a:t>
            </a:r>
            <a:r>
              <a:rPr lang="en-US" dirty="0" err="1"/>
              <a:t>მცდარი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წარმოადგინეთ</a:t>
            </a:r>
            <a:r>
              <a:rPr lang="en-US" dirty="0" smtClean="0"/>
              <a:t> </a:t>
            </a:r>
            <a:r>
              <a:rPr lang="en-US" dirty="0" err="1"/>
              <a:t>ეს</a:t>
            </a:r>
            <a:r>
              <a:rPr lang="en-US" dirty="0"/>
              <a:t> </a:t>
            </a:r>
            <a:r>
              <a:rPr lang="en-US" dirty="0" err="1"/>
              <a:t>დაზუსტება</a:t>
            </a:r>
            <a:r>
              <a:rPr lang="en-US" dirty="0"/>
              <a:t> </a:t>
            </a:r>
            <a:r>
              <a:rPr lang="en-US" dirty="0" err="1"/>
              <a:t>ან</a:t>
            </a:r>
            <a:r>
              <a:rPr lang="en-US" dirty="0"/>
              <a:t> </a:t>
            </a:r>
            <a:r>
              <a:rPr lang="en-US" dirty="0" err="1"/>
              <a:t>უარყოფა</a:t>
            </a:r>
            <a:r>
              <a:rPr lang="en-US" dirty="0"/>
              <a:t> </a:t>
            </a:r>
            <a:r>
              <a:rPr lang="en-US" dirty="0" err="1"/>
              <a:t>შემდეგი</a:t>
            </a:r>
            <a:r>
              <a:rPr lang="en-US" dirty="0"/>
              <a:t> </a:t>
            </a:r>
            <a:r>
              <a:rPr lang="en-US" dirty="0" err="1"/>
              <a:t>სიტყვებით</a:t>
            </a:r>
            <a:r>
              <a:rPr lang="en-US" dirty="0"/>
              <a:t>: </a:t>
            </a:r>
            <a:r>
              <a:rPr lang="en-US" dirty="0" err="1">
                <a:solidFill>
                  <a:srgbClr val="FF0000"/>
                </a:solidFill>
              </a:rPr>
              <a:t>თუმცა</a:t>
            </a:r>
            <a:r>
              <a:rPr lang="en-US" dirty="0"/>
              <a:t>, </a:t>
            </a:r>
            <a:r>
              <a:rPr lang="en-US" dirty="0" err="1">
                <a:solidFill>
                  <a:srgbClr val="FF0000"/>
                </a:solidFill>
              </a:rPr>
              <a:t>მიუხედავად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ამისა</a:t>
            </a:r>
            <a:r>
              <a:rPr lang="en-US" dirty="0"/>
              <a:t>, </a:t>
            </a:r>
            <a:r>
              <a:rPr lang="en-US" dirty="0" err="1"/>
              <a:t>ან</a:t>
            </a:r>
            <a:r>
              <a:rPr lang="en-US" dirty="0"/>
              <a:t> </a:t>
            </a:r>
            <a:r>
              <a:rPr lang="en-US" dirty="0" err="1"/>
              <a:t>რომელიმე</a:t>
            </a:r>
            <a:r>
              <a:rPr lang="en-US" dirty="0"/>
              <a:t> </a:t>
            </a:r>
            <a:r>
              <a:rPr lang="en-US" dirty="0" err="1"/>
              <a:t>სხვა</a:t>
            </a:r>
            <a:r>
              <a:rPr lang="en-US" dirty="0"/>
              <a:t> </a:t>
            </a:r>
            <a:r>
              <a:rPr lang="en-US" dirty="0" err="1"/>
              <a:t>ტერმინით</a:t>
            </a:r>
            <a:r>
              <a:rPr lang="en-US" dirty="0"/>
              <a:t>, </a:t>
            </a:r>
            <a:r>
              <a:rPr lang="en-US" dirty="0" err="1"/>
              <a:t>რომელიც</a:t>
            </a:r>
            <a:r>
              <a:rPr lang="en-US" dirty="0"/>
              <a:t> </a:t>
            </a:r>
            <a:r>
              <a:rPr lang="en-US" dirty="0" err="1"/>
              <a:t>მიანიშნებს</a:t>
            </a:r>
            <a:r>
              <a:rPr lang="en-US" dirty="0"/>
              <a:t>, </a:t>
            </a:r>
            <a:r>
              <a:rPr lang="en-US" dirty="0" err="1"/>
              <a:t>რომ</a:t>
            </a:r>
            <a:r>
              <a:rPr lang="en-US" dirty="0"/>
              <a:t> </a:t>
            </a:r>
            <a:r>
              <a:rPr lang="en-US" dirty="0" err="1"/>
              <a:t>თქვენ</a:t>
            </a:r>
            <a:r>
              <a:rPr lang="en-US" dirty="0"/>
              <a:t> </a:t>
            </a:r>
            <a:r>
              <a:rPr lang="en-US" dirty="0" err="1"/>
              <a:t>შეცვლით</a:t>
            </a:r>
            <a:r>
              <a:rPr lang="en-US" dirty="0"/>
              <a:t> </a:t>
            </a:r>
            <a:r>
              <a:rPr lang="en-US" dirty="0" err="1"/>
              <a:t>მიღებულ</a:t>
            </a:r>
            <a:r>
              <a:rPr lang="en-US" dirty="0"/>
              <a:t> </a:t>
            </a:r>
            <a:r>
              <a:rPr lang="en-US" dirty="0" err="1"/>
              <a:t>ცოდნას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შესწავლის</a:t>
            </a:r>
            <a:r>
              <a:rPr lang="en-US" dirty="0"/>
              <a:t> </a:t>
            </a:r>
            <a:r>
              <a:rPr lang="en-US" dirty="0" err="1"/>
              <a:t>შედეგს</a:t>
            </a:r>
            <a:r>
              <a:rPr lang="en-US" dirty="0"/>
              <a:t>, </a:t>
            </a:r>
            <a:r>
              <a:rPr lang="en-US" dirty="0" err="1"/>
              <a:t>რომელიც</a:t>
            </a:r>
            <a:r>
              <a:rPr lang="en-US" dirty="0"/>
              <a:t> </a:t>
            </a:r>
            <a:r>
              <a:rPr lang="en-US" dirty="0" err="1"/>
              <a:t>ახლახანს</a:t>
            </a:r>
            <a:r>
              <a:rPr lang="en-US" dirty="0"/>
              <a:t> </a:t>
            </a:r>
            <a:r>
              <a:rPr lang="en-US" dirty="0" err="1" smtClean="0"/>
              <a:t>გამოიკვლიეთ</a:t>
            </a:r>
            <a:r>
              <a:rPr lang="en-US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994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შესავალი</a:t>
            </a:r>
            <a:r>
              <a:rPr lang="en-US" dirty="0" smtClean="0"/>
              <a:t> - </a:t>
            </a:r>
            <a:r>
              <a:rPr lang="en-US" dirty="0" err="1" smtClean="0"/>
              <a:t>მიზანი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en-US" sz="2800" dirty="0" err="1" smtClean="0"/>
              <a:t>მოაქციოს</a:t>
            </a:r>
            <a:r>
              <a:rPr lang="en-US" sz="2800" dirty="0" smtClean="0"/>
              <a:t> </a:t>
            </a:r>
            <a:r>
              <a:rPr lang="en-US" sz="2800" dirty="0" err="1"/>
              <a:t>კვლევა</a:t>
            </a:r>
            <a:r>
              <a:rPr lang="en-US" sz="2800" dirty="0"/>
              <a:t> </a:t>
            </a:r>
            <a:r>
              <a:rPr lang="en-US" sz="2800" dirty="0" err="1"/>
              <a:t>სხვა</a:t>
            </a:r>
            <a:r>
              <a:rPr lang="en-US" sz="2800" dirty="0"/>
              <a:t> </a:t>
            </a:r>
            <a:r>
              <a:rPr lang="en-US" sz="2800" dirty="0" err="1"/>
              <a:t>კვლევის</a:t>
            </a:r>
            <a:r>
              <a:rPr lang="en-US" sz="2800" dirty="0"/>
              <a:t> </a:t>
            </a:r>
            <a:r>
              <a:rPr lang="en-US" sz="2800" dirty="0" err="1" smtClean="0"/>
              <a:t>კონტექსტში</a:t>
            </a:r>
            <a:endParaRPr lang="en-US" sz="2800" dirty="0"/>
          </a:p>
          <a:p>
            <a:pPr marL="502920" indent="-457200">
              <a:buFont typeface="+mj-lt"/>
              <a:buAutoNum type="arabicPeriod"/>
            </a:pPr>
            <a:r>
              <a:rPr lang="en-US" sz="2800" dirty="0" err="1" smtClean="0"/>
              <a:t>გააგებინოს</a:t>
            </a:r>
            <a:r>
              <a:rPr lang="en-US" sz="2800" dirty="0" smtClean="0"/>
              <a:t> </a:t>
            </a:r>
            <a:r>
              <a:rPr lang="en-US" sz="2800" dirty="0" err="1"/>
              <a:t>მკითხველს</a:t>
            </a:r>
            <a:r>
              <a:rPr lang="en-US" sz="2800" dirty="0"/>
              <a:t>, </a:t>
            </a:r>
            <a:r>
              <a:rPr lang="en-US" sz="2800" dirty="0" err="1"/>
              <a:t>რატომ</a:t>
            </a:r>
            <a:r>
              <a:rPr lang="en-US" sz="2800" dirty="0"/>
              <a:t> </a:t>
            </a:r>
            <a:r>
              <a:rPr lang="en-US" sz="2800" dirty="0" err="1"/>
              <a:t>უნდა</a:t>
            </a:r>
            <a:r>
              <a:rPr lang="en-US" sz="2800" dirty="0"/>
              <a:t> </a:t>
            </a:r>
            <a:r>
              <a:rPr lang="en-US" sz="2800" dirty="0" err="1"/>
              <a:t>წაიკითხოს</a:t>
            </a:r>
            <a:r>
              <a:rPr lang="en-US" sz="2800" dirty="0"/>
              <a:t> </a:t>
            </a:r>
            <a:r>
              <a:rPr lang="en-US" sz="2800" dirty="0" err="1" smtClean="0"/>
              <a:t>მოხსენება</a:t>
            </a:r>
            <a:endParaRPr lang="en-US" sz="2800" dirty="0"/>
          </a:p>
          <a:p>
            <a:pPr marL="502920" indent="-457200">
              <a:buFont typeface="+mj-lt"/>
              <a:buAutoNum type="arabicPeriod"/>
            </a:pPr>
            <a:r>
              <a:rPr lang="en-US" sz="2800" dirty="0" err="1" smtClean="0"/>
              <a:t>გახადოს</a:t>
            </a:r>
            <a:r>
              <a:rPr lang="en-US" sz="2800" dirty="0" smtClean="0"/>
              <a:t> </a:t>
            </a:r>
            <a:r>
              <a:rPr lang="en-US" sz="2800" dirty="0" err="1"/>
              <a:t>მოხსენება</a:t>
            </a:r>
            <a:r>
              <a:rPr lang="en-US" sz="2800" dirty="0"/>
              <a:t> </a:t>
            </a:r>
            <a:r>
              <a:rPr lang="en-US" sz="2800" dirty="0" err="1" smtClean="0"/>
              <a:t>გასაგები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5252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შეკითხვა</a:t>
            </a:r>
            <a:r>
              <a:rPr lang="en-US" sz="4000" dirty="0" smtClean="0"/>
              <a:t> - </a:t>
            </a:r>
            <a:r>
              <a:rPr lang="en-US" sz="4000" dirty="0" err="1" smtClean="0"/>
              <a:t>მაგალითი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მას</a:t>
            </a:r>
            <a:r>
              <a:rPr lang="en-US" dirty="0"/>
              <a:t> </a:t>
            </a:r>
            <a:r>
              <a:rPr lang="en-US" dirty="0" err="1"/>
              <a:t>შემდეგ</a:t>
            </a:r>
            <a:r>
              <a:rPr lang="en-US" dirty="0"/>
              <a:t>, </a:t>
            </a:r>
            <a:r>
              <a:rPr lang="en-US" dirty="0" err="1"/>
              <a:t>რაც</a:t>
            </a:r>
            <a:r>
              <a:rPr lang="en-US" dirty="0"/>
              <a:t> </a:t>
            </a:r>
            <a:r>
              <a:rPr lang="en-US" dirty="0" err="1"/>
              <a:t>გილორამო</a:t>
            </a:r>
            <a:r>
              <a:rPr lang="en-US" dirty="0"/>
              <a:t> </a:t>
            </a:r>
            <a:r>
              <a:rPr lang="en-US" dirty="0" err="1"/>
              <a:t>კარდანომ</a:t>
            </a:r>
            <a:r>
              <a:rPr lang="en-US" dirty="0"/>
              <a:t>.... </a:t>
            </a:r>
            <a:r>
              <a:rPr lang="en-US" dirty="0" err="1"/>
              <a:t>მათემატიკური</a:t>
            </a:r>
            <a:r>
              <a:rPr lang="en-US" dirty="0"/>
              <a:t> </a:t>
            </a:r>
            <a:r>
              <a:rPr lang="en-US" dirty="0" err="1" smtClean="0"/>
              <a:t>კუთხით</a:t>
            </a:r>
            <a:r>
              <a:rPr lang="en-US" dirty="0" smtClean="0"/>
              <a:t>. (</a:t>
            </a:r>
            <a:r>
              <a:rPr lang="en-US" sz="1700" dirty="0" err="1" smtClean="0"/>
              <a:t>კონტექსტი</a:t>
            </a:r>
            <a:r>
              <a:rPr lang="en-US" dirty="0" smtClean="0"/>
              <a:t>). </a:t>
            </a:r>
            <a:r>
              <a:rPr lang="en-US" dirty="0" err="1"/>
              <a:t>თუმცა</a:t>
            </a:r>
            <a:r>
              <a:rPr lang="en-US" dirty="0"/>
              <a:t>, </a:t>
            </a:r>
            <a:r>
              <a:rPr lang="en-US" dirty="0" err="1"/>
              <a:t>რისკის</a:t>
            </a:r>
            <a:r>
              <a:rPr lang="en-US" dirty="0"/>
              <a:t> </a:t>
            </a:r>
            <a:r>
              <a:rPr lang="en-US" dirty="0" err="1"/>
              <a:t>შესახებ</a:t>
            </a:r>
            <a:r>
              <a:rPr lang="en-US" dirty="0"/>
              <a:t> </a:t>
            </a:r>
            <a:r>
              <a:rPr lang="en-US" dirty="0" err="1"/>
              <a:t>ინფორმაციის</a:t>
            </a:r>
            <a:r>
              <a:rPr lang="en-US" dirty="0"/>
              <a:t> </a:t>
            </a:r>
            <a:r>
              <a:rPr lang="en-US" dirty="0" err="1"/>
              <a:t>გადამცემმა</a:t>
            </a:r>
            <a:r>
              <a:rPr lang="en-US" dirty="0"/>
              <a:t> </a:t>
            </a:r>
            <a:r>
              <a:rPr lang="en-US" dirty="0" err="1"/>
              <a:t>პირებმა</a:t>
            </a:r>
            <a:r>
              <a:rPr lang="en-US" dirty="0"/>
              <a:t> </a:t>
            </a:r>
            <a:r>
              <a:rPr lang="en-US" dirty="0" err="1"/>
              <a:t>აღმოაჩინეს</a:t>
            </a:r>
            <a:r>
              <a:rPr lang="en-US" dirty="0"/>
              <a:t>, </a:t>
            </a:r>
            <a:r>
              <a:rPr lang="en-US" dirty="0" err="1"/>
              <a:t>რომ</a:t>
            </a:r>
            <a:r>
              <a:rPr lang="en-US" dirty="0"/>
              <a:t> </a:t>
            </a:r>
            <a:r>
              <a:rPr lang="en-US" dirty="0" err="1"/>
              <a:t>რიგითი</a:t>
            </a:r>
            <a:r>
              <a:rPr lang="en-US" dirty="0"/>
              <a:t> </a:t>
            </a:r>
            <a:r>
              <a:rPr lang="en-US" dirty="0" err="1"/>
              <a:t>ადამიანები</a:t>
            </a:r>
            <a:r>
              <a:rPr lang="en-US" dirty="0"/>
              <a:t> </a:t>
            </a:r>
            <a:r>
              <a:rPr lang="en-US" dirty="0" err="1"/>
              <a:t>რისკს</a:t>
            </a:r>
            <a:r>
              <a:rPr lang="en-US" dirty="0"/>
              <a:t> </a:t>
            </a:r>
            <a:r>
              <a:rPr lang="en-US" dirty="0" err="1"/>
              <a:t>აფასებენ</a:t>
            </a:r>
            <a:r>
              <a:rPr lang="en-US" dirty="0"/>
              <a:t> </a:t>
            </a:r>
            <a:r>
              <a:rPr lang="en-US" dirty="0" err="1"/>
              <a:t>ირაციონალურად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მათ</a:t>
            </a:r>
            <a:r>
              <a:rPr lang="en-US" dirty="0"/>
              <a:t> </a:t>
            </a:r>
            <a:r>
              <a:rPr lang="en-US" dirty="0" err="1"/>
              <a:t>მიერ</a:t>
            </a:r>
            <a:r>
              <a:rPr lang="en-US" dirty="0"/>
              <a:t> </a:t>
            </a:r>
            <a:r>
              <a:rPr lang="en-US" dirty="0" err="1"/>
              <a:t>რისკის</a:t>
            </a:r>
            <a:r>
              <a:rPr lang="en-US" dirty="0"/>
              <a:t> </a:t>
            </a:r>
            <a:r>
              <a:rPr lang="en-US" dirty="0" err="1"/>
              <a:t>შეფასება</a:t>
            </a:r>
            <a:r>
              <a:rPr lang="en-US" dirty="0"/>
              <a:t> </a:t>
            </a:r>
            <a:r>
              <a:rPr lang="en-US" dirty="0" err="1"/>
              <a:t>არ</a:t>
            </a:r>
            <a:r>
              <a:rPr lang="en-US" dirty="0"/>
              <a:t> </a:t>
            </a:r>
            <a:r>
              <a:rPr lang="en-US" dirty="0" err="1"/>
              <a:t>უკავშირდება</a:t>
            </a:r>
            <a:r>
              <a:rPr lang="en-US" dirty="0"/>
              <a:t> </a:t>
            </a:r>
            <a:r>
              <a:rPr lang="en-US" dirty="0" err="1"/>
              <a:t>სტატისტიკურად</a:t>
            </a:r>
            <a:r>
              <a:rPr lang="en-US" dirty="0"/>
              <a:t> </a:t>
            </a:r>
            <a:r>
              <a:rPr lang="en-US" dirty="0" err="1"/>
              <a:t>რეალურ</a:t>
            </a:r>
            <a:r>
              <a:rPr lang="en-US" dirty="0"/>
              <a:t> </a:t>
            </a:r>
            <a:r>
              <a:rPr lang="en-US" dirty="0" err="1"/>
              <a:t>ალბათობებს</a:t>
            </a:r>
            <a:r>
              <a:rPr lang="en-US" dirty="0"/>
              <a:t>. </a:t>
            </a:r>
            <a:r>
              <a:rPr lang="en-US" dirty="0" err="1"/>
              <a:t>გაურკვეველია</a:t>
            </a:r>
            <a:r>
              <a:rPr lang="en-US" dirty="0"/>
              <a:t>, </a:t>
            </a:r>
            <a:r>
              <a:rPr lang="en-US" dirty="0" err="1"/>
              <a:t>ასეთ</a:t>
            </a:r>
            <a:r>
              <a:rPr lang="en-US" dirty="0"/>
              <a:t> </a:t>
            </a:r>
            <a:r>
              <a:rPr lang="en-US" dirty="0" err="1"/>
              <a:t>არასპეციალისტთა</a:t>
            </a:r>
            <a:r>
              <a:rPr lang="en-US" dirty="0"/>
              <a:t> </a:t>
            </a:r>
            <a:r>
              <a:rPr lang="en-US" dirty="0" err="1"/>
              <a:t>მიერ</a:t>
            </a:r>
            <a:r>
              <a:rPr lang="en-US" dirty="0"/>
              <a:t> </a:t>
            </a:r>
            <a:r>
              <a:rPr lang="en-US" dirty="0" err="1"/>
              <a:t>რისკის</a:t>
            </a:r>
            <a:r>
              <a:rPr lang="en-US" dirty="0"/>
              <a:t> </a:t>
            </a:r>
            <a:r>
              <a:rPr lang="en-US" dirty="0" err="1"/>
              <a:t>შეფასება</a:t>
            </a:r>
            <a:r>
              <a:rPr lang="en-US" dirty="0"/>
              <a:t> </a:t>
            </a:r>
            <a:r>
              <a:rPr lang="en-US" dirty="0" err="1"/>
              <a:t>შემთხვევით</a:t>
            </a:r>
            <a:r>
              <a:rPr lang="en-US" dirty="0"/>
              <a:t> </a:t>
            </a:r>
            <a:r>
              <a:rPr lang="en-US" dirty="0" err="1"/>
              <a:t>გამოცნობას</a:t>
            </a:r>
            <a:r>
              <a:rPr lang="en-US" dirty="0"/>
              <a:t> </a:t>
            </a:r>
            <a:r>
              <a:rPr lang="en-US" dirty="0" err="1"/>
              <a:t>ეფუძნება</a:t>
            </a:r>
            <a:r>
              <a:rPr lang="en-US" dirty="0"/>
              <a:t>, </a:t>
            </a:r>
            <a:r>
              <a:rPr lang="en-US" dirty="0" err="1" smtClean="0"/>
              <a:t>თუ</a:t>
            </a:r>
            <a:r>
              <a:rPr lang="en-US" dirty="0"/>
              <a:t> </a:t>
            </a:r>
            <a:r>
              <a:rPr lang="en-US" dirty="0" err="1" smtClean="0"/>
              <a:t>გეგმაზომიერი</a:t>
            </a:r>
            <a:r>
              <a:rPr lang="en-US" dirty="0" smtClean="0"/>
              <a:t> </a:t>
            </a:r>
            <a:r>
              <a:rPr lang="en-US" dirty="0" err="1"/>
              <a:t>მახასიათებლები</a:t>
            </a:r>
            <a:r>
              <a:rPr lang="en-US" dirty="0"/>
              <a:t> </a:t>
            </a:r>
            <a:r>
              <a:rPr lang="en-US" dirty="0" err="1"/>
              <a:t>აქვს</a:t>
            </a:r>
            <a:r>
              <a:rPr lang="en-US" dirty="0"/>
              <a:t>. </a:t>
            </a:r>
            <a:r>
              <a:rPr lang="en-US" dirty="0" smtClean="0"/>
              <a:t>(</a:t>
            </a:r>
            <a:r>
              <a:rPr lang="en-US" sz="1700" dirty="0" err="1" smtClean="0"/>
              <a:t>შეკითხვა</a:t>
            </a:r>
            <a:r>
              <a:rPr lang="en-US" sz="1700" dirty="0" smtClean="0"/>
              <a:t> </a:t>
            </a:r>
            <a:r>
              <a:rPr lang="en-US" sz="1700" dirty="0" err="1"/>
              <a:t>ხელახლა</a:t>
            </a:r>
            <a:r>
              <a:rPr lang="en-US" sz="1700" dirty="0"/>
              <a:t> </a:t>
            </a:r>
            <a:r>
              <a:rPr lang="en-US" sz="1700" dirty="0" err="1"/>
              <a:t>არის</a:t>
            </a:r>
            <a:r>
              <a:rPr lang="en-US" sz="1700" dirty="0"/>
              <a:t> </a:t>
            </a:r>
            <a:r>
              <a:rPr lang="en-US" sz="1700" dirty="0" err="1" smtClean="0"/>
              <a:t>ჩამოყალიბებული</a:t>
            </a:r>
            <a:r>
              <a:rPr lang="en-US" sz="1700" dirty="0" smtClean="0"/>
              <a:t>)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582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შეკითხვის</a:t>
            </a:r>
            <a:r>
              <a:rPr lang="en-US" sz="4000" dirty="0" smtClean="0"/>
              <a:t> </a:t>
            </a:r>
            <a:r>
              <a:rPr lang="en-US" sz="4000" dirty="0" err="1" smtClean="0"/>
              <a:t>მნიშვნელოვანება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ახლა</a:t>
            </a:r>
            <a:r>
              <a:rPr lang="en-US" dirty="0"/>
              <a:t> </a:t>
            </a:r>
            <a:r>
              <a:rPr lang="en-US" dirty="0" err="1"/>
              <a:t>მკითხველს</a:t>
            </a:r>
            <a:r>
              <a:rPr lang="en-US" dirty="0"/>
              <a:t> </a:t>
            </a:r>
            <a:r>
              <a:rPr lang="en-US" dirty="0" err="1"/>
              <a:t>უნდა</a:t>
            </a:r>
            <a:r>
              <a:rPr lang="en-US" dirty="0"/>
              <a:t> </a:t>
            </a:r>
            <a:r>
              <a:rPr lang="en-US" dirty="0" err="1"/>
              <a:t>დაანახოთ</a:t>
            </a:r>
            <a:r>
              <a:rPr lang="en-US" dirty="0"/>
              <a:t>, </a:t>
            </a:r>
            <a:r>
              <a:rPr lang="en-US" dirty="0" err="1"/>
              <a:t>რატომ</a:t>
            </a:r>
            <a:r>
              <a:rPr lang="en-US" dirty="0"/>
              <a:t> </a:t>
            </a:r>
            <a:r>
              <a:rPr lang="en-US" dirty="0" err="1"/>
              <a:t>არის</a:t>
            </a:r>
            <a:r>
              <a:rPr lang="en-US" dirty="0"/>
              <a:t> </a:t>
            </a:r>
            <a:r>
              <a:rPr lang="en-US" dirty="0" err="1"/>
              <a:t>მნიშვნელოვანი</a:t>
            </a:r>
            <a:r>
              <a:rPr lang="en-US" dirty="0"/>
              <a:t> </a:t>
            </a:r>
            <a:r>
              <a:rPr lang="en-US" dirty="0" err="1"/>
              <a:t>კვლევის</a:t>
            </a:r>
            <a:r>
              <a:rPr lang="en-US" dirty="0"/>
              <a:t> </a:t>
            </a:r>
            <a:r>
              <a:rPr lang="en-US" dirty="0" err="1"/>
              <a:t>შეკითხვაზე</a:t>
            </a:r>
            <a:r>
              <a:rPr lang="en-US" dirty="0"/>
              <a:t> </a:t>
            </a:r>
            <a:r>
              <a:rPr lang="en-US" dirty="0" err="1"/>
              <a:t>პასუხის</a:t>
            </a:r>
            <a:r>
              <a:rPr lang="en-US" dirty="0"/>
              <a:t> </a:t>
            </a:r>
            <a:r>
              <a:rPr lang="en-US" dirty="0" err="1"/>
              <a:t>გაცემა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წარმოიდგინეთ</a:t>
            </a:r>
            <a:r>
              <a:rPr lang="en-US" dirty="0"/>
              <a:t>, </a:t>
            </a:r>
            <a:r>
              <a:rPr lang="en-US" dirty="0" err="1"/>
              <a:t>რომ</a:t>
            </a:r>
            <a:r>
              <a:rPr lang="en-US" dirty="0"/>
              <a:t> </a:t>
            </a:r>
            <a:r>
              <a:rPr lang="en-US" dirty="0" err="1"/>
              <a:t>მკითხველი</a:t>
            </a:r>
            <a:r>
              <a:rPr lang="en-US" dirty="0"/>
              <a:t> </a:t>
            </a:r>
            <a:r>
              <a:rPr lang="en-US" dirty="0" err="1"/>
              <a:t>სვამს</a:t>
            </a:r>
            <a:r>
              <a:rPr lang="en-US" dirty="0"/>
              <a:t> </a:t>
            </a:r>
            <a:r>
              <a:rPr lang="en-US" dirty="0" err="1"/>
              <a:t>ყველაზე</a:t>
            </a:r>
            <a:r>
              <a:rPr lang="en-US" dirty="0"/>
              <a:t> </a:t>
            </a:r>
            <a:r>
              <a:rPr lang="en-US" dirty="0" err="1"/>
              <a:t>გამაღიზიანებელ</a:t>
            </a:r>
            <a:r>
              <a:rPr lang="en-US" dirty="0"/>
              <a:t> </a:t>
            </a:r>
            <a:r>
              <a:rPr lang="en-US" dirty="0" err="1"/>
              <a:t>შეკითხვას</a:t>
            </a:r>
            <a:r>
              <a:rPr lang="en-US" dirty="0"/>
              <a:t> _ </a:t>
            </a:r>
            <a:r>
              <a:rPr lang="en-US" dirty="0" err="1"/>
              <a:t>მერე</a:t>
            </a:r>
            <a:r>
              <a:rPr lang="en-US" dirty="0"/>
              <a:t> </a:t>
            </a:r>
            <a:r>
              <a:rPr lang="en-US" dirty="0" err="1"/>
              <a:t>რა</a:t>
            </a:r>
            <a:r>
              <a:rPr lang="en-US" dirty="0"/>
              <a:t>? </a:t>
            </a:r>
            <a:endParaRPr lang="en-US" dirty="0" smtClean="0"/>
          </a:p>
          <a:p>
            <a:r>
              <a:rPr lang="en-US" dirty="0" err="1" smtClean="0"/>
              <a:t>შემდეგ</a:t>
            </a:r>
            <a:r>
              <a:rPr lang="en-US" dirty="0" smtClean="0"/>
              <a:t> </a:t>
            </a:r>
            <a:r>
              <a:rPr lang="en-US" dirty="0" err="1"/>
              <a:t>პასუხი</a:t>
            </a:r>
            <a:r>
              <a:rPr lang="en-US" dirty="0"/>
              <a:t> </a:t>
            </a:r>
            <a:r>
              <a:rPr lang="en-US" dirty="0" err="1"/>
              <a:t>გაეცით</a:t>
            </a:r>
            <a:r>
              <a:rPr lang="en-US" dirty="0"/>
              <a:t> </a:t>
            </a:r>
            <a:r>
              <a:rPr lang="en-US" dirty="0" err="1"/>
              <a:t>ამ</a:t>
            </a:r>
            <a:r>
              <a:rPr lang="en-US" dirty="0"/>
              <a:t> </a:t>
            </a:r>
            <a:r>
              <a:rPr lang="en-US" dirty="0" err="1"/>
              <a:t>შეკითხვას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პასუხი</a:t>
            </a:r>
            <a:r>
              <a:rPr lang="en-US" dirty="0" smtClean="0"/>
              <a:t> </a:t>
            </a:r>
            <a:r>
              <a:rPr lang="en-US" dirty="0" err="1"/>
              <a:t>ისე</a:t>
            </a:r>
            <a:r>
              <a:rPr lang="en-US" dirty="0"/>
              <a:t> </a:t>
            </a:r>
            <a:r>
              <a:rPr lang="en-US" dirty="0" err="1"/>
              <a:t>უნდა</a:t>
            </a:r>
            <a:r>
              <a:rPr lang="en-US" dirty="0"/>
              <a:t> </a:t>
            </a:r>
            <a:r>
              <a:rPr lang="en-US" dirty="0" err="1"/>
              <a:t>ჩამოაყალიბოთ</a:t>
            </a:r>
            <a:r>
              <a:rPr lang="en-US" dirty="0"/>
              <a:t>, </a:t>
            </a:r>
            <a:r>
              <a:rPr lang="en-US" dirty="0" err="1"/>
              <a:t>რომ</a:t>
            </a:r>
            <a:r>
              <a:rPr lang="en-US" dirty="0"/>
              <a:t> </a:t>
            </a:r>
            <a:r>
              <a:rPr lang="en-US" dirty="0" err="1"/>
              <a:t>თვალსაჩინო</a:t>
            </a:r>
            <a:r>
              <a:rPr lang="en-US" dirty="0"/>
              <a:t> </a:t>
            </a:r>
            <a:r>
              <a:rPr lang="en-US" dirty="0" err="1"/>
              <a:t>იყოს</a:t>
            </a:r>
            <a:r>
              <a:rPr lang="en-US" dirty="0"/>
              <a:t>, </a:t>
            </a:r>
            <a:r>
              <a:rPr lang="en-US" dirty="0" err="1"/>
              <a:t>რა</a:t>
            </a:r>
            <a:r>
              <a:rPr lang="en-US" dirty="0"/>
              <a:t> </a:t>
            </a:r>
            <a:r>
              <a:rPr lang="en-US" dirty="0" err="1"/>
              <a:t>უარყოფითი</a:t>
            </a:r>
            <a:r>
              <a:rPr lang="en-US" dirty="0"/>
              <a:t> </a:t>
            </a:r>
            <a:r>
              <a:rPr lang="en-US" dirty="0" err="1"/>
              <a:t>შედეგები</a:t>
            </a:r>
            <a:r>
              <a:rPr lang="en-US" dirty="0"/>
              <a:t> </a:t>
            </a:r>
            <a:r>
              <a:rPr lang="en-US" dirty="0" err="1"/>
              <a:t>ექნებოდა</a:t>
            </a:r>
            <a:r>
              <a:rPr lang="en-US" dirty="0"/>
              <a:t> </a:t>
            </a:r>
            <a:r>
              <a:rPr lang="en-US" dirty="0" err="1"/>
              <a:t>კვლევის</a:t>
            </a:r>
            <a:r>
              <a:rPr lang="en-US" dirty="0"/>
              <a:t> </a:t>
            </a:r>
            <a:r>
              <a:rPr lang="en-US" dirty="0" err="1"/>
              <a:t>შეკითხვაზე</a:t>
            </a:r>
            <a:r>
              <a:rPr lang="en-US" dirty="0"/>
              <a:t> </a:t>
            </a:r>
            <a:r>
              <a:rPr lang="en-US" dirty="0" err="1"/>
              <a:t>პასუხის</a:t>
            </a:r>
            <a:r>
              <a:rPr lang="en-US" dirty="0"/>
              <a:t> </a:t>
            </a:r>
            <a:r>
              <a:rPr lang="en-US" dirty="0" err="1"/>
              <a:t>არქონას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1481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/>
              <a:t>შეკითხვის</a:t>
            </a:r>
            <a:r>
              <a:rPr lang="en-US" sz="3200" dirty="0"/>
              <a:t> </a:t>
            </a:r>
            <a:r>
              <a:rPr lang="en-US" sz="3200" dirty="0" err="1" smtClean="0"/>
              <a:t>მნიშვნელოვანება</a:t>
            </a:r>
            <a:r>
              <a:rPr lang="en-US" sz="3200" dirty="0" smtClean="0"/>
              <a:t> - </a:t>
            </a:r>
            <a:r>
              <a:rPr lang="en-US" sz="3200" dirty="0" err="1" smtClean="0"/>
              <a:t>მაგალითი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მას</a:t>
            </a:r>
            <a:r>
              <a:rPr lang="en-US" dirty="0"/>
              <a:t> </a:t>
            </a:r>
            <a:r>
              <a:rPr lang="en-US" dirty="0" err="1"/>
              <a:t>შემდეგ</a:t>
            </a:r>
            <a:r>
              <a:rPr lang="en-US" dirty="0"/>
              <a:t>, </a:t>
            </a:r>
            <a:r>
              <a:rPr lang="en-US" dirty="0" err="1"/>
              <a:t>რაც</a:t>
            </a:r>
            <a:r>
              <a:rPr lang="en-US" dirty="0"/>
              <a:t> </a:t>
            </a:r>
            <a:r>
              <a:rPr lang="en-US" dirty="0" err="1"/>
              <a:t>გილორამო</a:t>
            </a:r>
            <a:r>
              <a:rPr lang="en-US" dirty="0"/>
              <a:t> </a:t>
            </a:r>
            <a:r>
              <a:rPr lang="en-US" dirty="0" err="1"/>
              <a:t>კარდანომ</a:t>
            </a:r>
            <a:r>
              <a:rPr lang="en-US" dirty="0"/>
              <a:t>.... </a:t>
            </a:r>
            <a:r>
              <a:rPr lang="en-US" dirty="0" err="1"/>
              <a:t>მათემატიკური</a:t>
            </a:r>
            <a:r>
              <a:rPr lang="en-US" dirty="0"/>
              <a:t> </a:t>
            </a:r>
            <a:r>
              <a:rPr lang="en-US" dirty="0" err="1"/>
              <a:t>კუთხით</a:t>
            </a:r>
            <a:r>
              <a:rPr lang="en-US" dirty="0"/>
              <a:t>. (</a:t>
            </a:r>
            <a:r>
              <a:rPr lang="en-US" sz="1700" dirty="0" err="1">
                <a:solidFill>
                  <a:srgbClr val="FF0000"/>
                </a:solidFill>
              </a:rPr>
              <a:t>კონტექსტი</a:t>
            </a:r>
            <a:r>
              <a:rPr lang="en-US" dirty="0"/>
              <a:t>). </a:t>
            </a:r>
            <a:r>
              <a:rPr lang="en-US" dirty="0" err="1"/>
              <a:t>თუმცა</a:t>
            </a:r>
            <a:r>
              <a:rPr lang="en-US" dirty="0"/>
              <a:t>, </a:t>
            </a:r>
            <a:r>
              <a:rPr lang="en-US" dirty="0" err="1"/>
              <a:t>რისკის</a:t>
            </a:r>
            <a:r>
              <a:rPr lang="en-US" dirty="0"/>
              <a:t> </a:t>
            </a:r>
            <a:r>
              <a:rPr lang="en-US" dirty="0" err="1"/>
              <a:t>შესახებ</a:t>
            </a:r>
            <a:r>
              <a:rPr lang="en-US" dirty="0"/>
              <a:t> </a:t>
            </a:r>
            <a:r>
              <a:rPr lang="en-US" dirty="0" err="1"/>
              <a:t>ინფორმაციის</a:t>
            </a:r>
            <a:r>
              <a:rPr lang="en-US" dirty="0"/>
              <a:t> </a:t>
            </a:r>
            <a:r>
              <a:rPr lang="en-US" dirty="0" err="1"/>
              <a:t>გადამცემმა</a:t>
            </a:r>
            <a:r>
              <a:rPr lang="en-US" dirty="0"/>
              <a:t> </a:t>
            </a:r>
            <a:r>
              <a:rPr lang="en-US" dirty="0" err="1"/>
              <a:t>პირებმა</a:t>
            </a:r>
            <a:r>
              <a:rPr lang="en-US" dirty="0"/>
              <a:t> </a:t>
            </a:r>
            <a:r>
              <a:rPr lang="en-US" dirty="0" err="1"/>
              <a:t>აღმოაჩინეს</a:t>
            </a:r>
            <a:r>
              <a:rPr lang="en-US" dirty="0"/>
              <a:t>, </a:t>
            </a:r>
            <a:r>
              <a:rPr lang="en-US" dirty="0" err="1"/>
              <a:t>რომ</a:t>
            </a:r>
            <a:r>
              <a:rPr lang="en-US" dirty="0"/>
              <a:t> </a:t>
            </a:r>
            <a:r>
              <a:rPr lang="en-US" dirty="0" err="1"/>
              <a:t>რიგითი</a:t>
            </a:r>
            <a:r>
              <a:rPr lang="en-US" dirty="0"/>
              <a:t> </a:t>
            </a:r>
            <a:r>
              <a:rPr lang="en-US" dirty="0" err="1"/>
              <a:t>ადამიანები</a:t>
            </a:r>
            <a:r>
              <a:rPr lang="en-US" dirty="0"/>
              <a:t> </a:t>
            </a:r>
            <a:r>
              <a:rPr lang="en-US" dirty="0" err="1"/>
              <a:t>რისკს</a:t>
            </a:r>
            <a:r>
              <a:rPr lang="en-US" dirty="0"/>
              <a:t> </a:t>
            </a:r>
            <a:r>
              <a:rPr lang="en-US" dirty="0" err="1"/>
              <a:t>აფასებენ</a:t>
            </a:r>
            <a:r>
              <a:rPr lang="en-US" dirty="0"/>
              <a:t> </a:t>
            </a:r>
            <a:r>
              <a:rPr lang="en-US" dirty="0" err="1"/>
              <a:t>ირაციონალურად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მათ</a:t>
            </a:r>
            <a:r>
              <a:rPr lang="en-US" dirty="0"/>
              <a:t> </a:t>
            </a:r>
            <a:r>
              <a:rPr lang="en-US" dirty="0" err="1"/>
              <a:t>მიერ</a:t>
            </a:r>
            <a:r>
              <a:rPr lang="en-US" dirty="0"/>
              <a:t> </a:t>
            </a:r>
            <a:r>
              <a:rPr lang="en-US" dirty="0" err="1"/>
              <a:t>რისკის</a:t>
            </a:r>
            <a:r>
              <a:rPr lang="en-US" dirty="0"/>
              <a:t> </a:t>
            </a:r>
            <a:r>
              <a:rPr lang="en-US" dirty="0" err="1"/>
              <a:t>შეფასება</a:t>
            </a:r>
            <a:r>
              <a:rPr lang="en-US" dirty="0"/>
              <a:t> </a:t>
            </a:r>
            <a:r>
              <a:rPr lang="en-US" dirty="0" err="1"/>
              <a:t>არ</a:t>
            </a:r>
            <a:r>
              <a:rPr lang="en-US" dirty="0"/>
              <a:t> </a:t>
            </a:r>
            <a:r>
              <a:rPr lang="en-US" dirty="0" err="1"/>
              <a:t>უკავშირდება</a:t>
            </a:r>
            <a:r>
              <a:rPr lang="en-US" dirty="0"/>
              <a:t> </a:t>
            </a:r>
            <a:r>
              <a:rPr lang="en-US" dirty="0" err="1"/>
              <a:t>სტატისტიკურად</a:t>
            </a:r>
            <a:r>
              <a:rPr lang="en-US" dirty="0"/>
              <a:t> </a:t>
            </a:r>
            <a:r>
              <a:rPr lang="en-US" dirty="0" err="1"/>
              <a:t>რეალურ</a:t>
            </a:r>
            <a:r>
              <a:rPr lang="en-US" dirty="0"/>
              <a:t> </a:t>
            </a:r>
            <a:r>
              <a:rPr lang="en-US" dirty="0" err="1"/>
              <a:t>ალბათობებს</a:t>
            </a:r>
            <a:r>
              <a:rPr lang="en-US" dirty="0"/>
              <a:t>. </a:t>
            </a:r>
            <a:r>
              <a:rPr lang="en-US" dirty="0" err="1"/>
              <a:t>გაურკვეველია</a:t>
            </a:r>
            <a:r>
              <a:rPr lang="en-US" dirty="0"/>
              <a:t>, </a:t>
            </a:r>
            <a:r>
              <a:rPr lang="en-US" dirty="0" err="1"/>
              <a:t>ასეთ</a:t>
            </a:r>
            <a:r>
              <a:rPr lang="en-US" dirty="0"/>
              <a:t> </a:t>
            </a:r>
            <a:r>
              <a:rPr lang="en-US" dirty="0" err="1"/>
              <a:t>არასპეციალისტთა</a:t>
            </a:r>
            <a:r>
              <a:rPr lang="en-US" dirty="0"/>
              <a:t> </a:t>
            </a:r>
            <a:r>
              <a:rPr lang="en-US" dirty="0" err="1"/>
              <a:t>მიერ</a:t>
            </a:r>
            <a:r>
              <a:rPr lang="en-US" dirty="0"/>
              <a:t> </a:t>
            </a:r>
            <a:r>
              <a:rPr lang="en-US" dirty="0" err="1"/>
              <a:t>რისკის</a:t>
            </a:r>
            <a:r>
              <a:rPr lang="en-US" dirty="0"/>
              <a:t> </a:t>
            </a:r>
            <a:r>
              <a:rPr lang="en-US" dirty="0" err="1"/>
              <a:t>შეფასება</a:t>
            </a:r>
            <a:r>
              <a:rPr lang="en-US" dirty="0"/>
              <a:t> </a:t>
            </a:r>
            <a:r>
              <a:rPr lang="en-US" dirty="0" err="1"/>
              <a:t>შემთხვევით</a:t>
            </a:r>
            <a:r>
              <a:rPr lang="en-US" dirty="0"/>
              <a:t> </a:t>
            </a:r>
            <a:r>
              <a:rPr lang="en-US" dirty="0" err="1"/>
              <a:t>გამოცნობას</a:t>
            </a:r>
            <a:r>
              <a:rPr lang="en-US" dirty="0"/>
              <a:t> </a:t>
            </a:r>
            <a:r>
              <a:rPr lang="en-US" dirty="0" err="1"/>
              <a:t>ეფუძნება</a:t>
            </a:r>
            <a:r>
              <a:rPr lang="en-US" dirty="0"/>
              <a:t>, </a:t>
            </a:r>
            <a:r>
              <a:rPr lang="en-US" dirty="0" err="1"/>
              <a:t>თუ</a:t>
            </a:r>
            <a:r>
              <a:rPr lang="en-US" dirty="0"/>
              <a:t> </a:t>
            </a:r>
            <a:r>
              <a:rPr lang="en-US" dirty="0" err="1"/>
              <a:t>გეგმაზომიერი</a:t>
            </a:r>
            <a:r>
              <a:rPr lang="en-US" dirty="0"/>
              <a:t> </a:t>
            </a:r>
            <a:r>
              <a:rPr lang="en-US" dirty="0" err="1"/>
              <a:t>მახასიათებლები</a:t>
            </a:r>
            <a:r>
              <a:rPr lang="en-US" dirty="0"/>
              <a:t> </a:t>
            </a:r>
            <a:r>
              <a:rPr lang="en-US" dirty="0" err="1"/>
              <a:t>აქვს</a:t>
            </a:r>
            <a:r>
              <a:rPr lang="en-US" dirty="0"/>
              <a:t>.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sz="1700" dirty="0" err="1">
                <a:solidFill>
                  <a:srgbClr val="FF0000"/>
                </a:solidFill>
              </a:rPr>
              <a:t>შეკითხვა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ხელახლა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არის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ჩამოყალიბებული</a:t>
            </a:r>
            <a:r>
              <a:rPr lang="en-US" sz="1700" dirty="0">
                <a:solidFill>
                  <a:srgbClr val="FF0000"/>
                </a:solidFill>
              </a:rPr>
              <a:t>)</a:t>
            </a:r>
            <a:r>
              <a:rPr lang="en-US" dirty="0" smtClean="0"/>
              <a:t>. </a:t>
            </a:r>
            <a:r>
              <a:rPr lang="en-US" sz="2100" dirty="0" smtClean="0">
                <a:solidFill>
                  <a:srgbClr val="FF0000"/>
                </a:solidFill>
              </a:rPr>
              <a:t>(</a:t>
            </a:r>
            <a:r>
              <a:rPr lang="en-US" sz="2100" dirty="0" err="1">
                <a:solidFill>
                  <a:srgbClr val="FF0000"/>
                </a:solidFill>
              </a:rPr>
              <a:t>მერე</a:t>
            </a:r>
            <a:r>
              <a:rPr lang="en-US" sz="2100" dirty="0">
                <a:solidFill>
                  <a:srgbClr val="FF0000"/>
                </a:solidFill>
              </a:rPr>
              <a:t> </a:t>
            </a:r>
            <a:r>
              <a:rPr lang="en-US" sz="2100" dirty="0" err="1">
                <a:solidFill>
                  <a:srgbClr val="FF0000"/>
                </a:solidFill>
              </a:rPr>
              <a:t>რა</a:t>
            </a:r>
            <a:r>
              <a:rPr lang="en-US" sz="2100" dirty="0">
                <a:solidFill>
                  <a:srgbClr val="FF0000"/>
                </a:solidFill>
              </a:rPr>
              <a:t>?)</a:t>
            </a:r>
            <a:r>
              <a:rPr lang="en-US" dirty="0"/>
              <a:t> </a:t>
            </a:r>
            <a:r>
              <a:rPr lang="en-US" dirty="0" err="1"/>
              <a:t>ვიდრე</a:t>
            </a:r>
            <a:r>
              <a:rPr lang="en-US" dirty="0"/>
              <a:t> </a:t>
            </a:r>
            <a:r>
              <a:rPr lang="en-US" dirty="0" err="1"/>
              <a:t>არ</a:t>
            </a:r>
            <a:r>
              <a:rPr lang="en-US" dirty="0"/>
              <a:t> </a:t>
            </a:r>
            <a:r>
              <a:rPr lang="en-US" dirty="0" err="1"/>
              <a:t>გავიგებთ</a:t>
            </a:r>
            <a:r>
              <a:rPr lang="en-US" dirty="0"/>
              <a:t>, </a:t>
            </a:r>
            <a:r>
              <a:rPr lang="en-US" dirty="0" err="1"/>
              <a:t>არასპეციალისტები</a:t>
            </a:r>
            <a:r>
              <a:rPr lang="en-US" dirty="0"/>
              <a:t> </a:t>
            </a:r>
            <a:r>
              <a:rPr lang="en-US" dirty="0" err="1"/>
              <a:t>რისკს</a:t>
            </a:r>
            <a:r>
              <a:rPr lang="en-US" dirty="0"/>
              <a:t> </a:t>
            </a:r>
            <a:r>
              <a:rPr lang="en-US" dirty="0" err="1"/>
              <a:t>როგორ</a:t>
            </a:r>
            <a:r>
              <a:rPr lang="en-US" dirty="0"/>
              <a:t> </a:t>
            </a:r>
            <a:r>
              <a:rPr lang="en-US" dirty="0" err="1"/>
              <a:t>აფასებენ</a:t>
            </a:r>
            <a:r>
              <a:rPr lang="en-US" dirty="0"/>
              <a:t>, </a:t>
            </a:r>
            <a:r>
              <a:rPr lang="en-US" dirty="0" err="1"/>
              <a:t>ადამიანის</a:t>
            </a:r>
            <a:r>
              <a:rPr lang="en-US" dirty="0"/>
              <a:t> </a:t>
            </a:r>
            <a:r>
              <a:rPr lang="en-US" dirty="0" err="1"/>
              <a:t>მსჯელობის</a:t>
            </a:r>
            <a:r>
              <a:rPr lang="en-US" dirty="0"/>
              <a:t> </a:t>
            </a:r>
            <a:r>
              <a:rPr lang="en-US" dirty="0" err="1"/>
              <a:t>მნიშვნელოვანი</a:t>
            </a:r>
            <a:r>
              <a:rPr lang="en-US" dirty="0"/>
              <a:t> </a:t>
            </a:r>
            <a:r>
              <a:rPr lang="en-US" dirty="0" err="1"/>
              <a:t>ასპექტი</a:t>
            </a:r>
            <a:r>
              <a:rPr lang="en-US" dirty="0"/>
              <a:t> </a:t>
            </a:r>
            <a:r>
              <a:rPr lang="en-US" dirty="0" err="1"/>
              <a:t>ამოუცნობი</a:t>
            </a:r>
            <a:r>
              <a:rPr lang="en-US" dirty="0"/>
              <a:t> </a:t>
            </a:r>
            <a:r>
              <a:rPr lang="en-US" dirty="0" err="1"/>
              <a:t>დარჩება</a:t>
            </a:r>
            <a:r>
              <a:rPr lang="en-US" dirty="0"/>
              <a:t>: </a:t>
            </a:r>
            <a:r>
              <a:rPr lang="en-US" dirty="0" err="1"/>
              <a:t>შემეცნებითი</a:t>
            </a:r>
            <a:r>
              <a:rPr lang="en-US" dirty="0"/>
              <a:t> </a:t>
            </a:r>
            <a:r>
              <a:rPr lang="en-US" dirty="0" err="1"/>
              <a:t>პროცესის</a:t>
            </a:r>
            <a:r>
              <a:rPr lang="en-US" dirty="0"/>
              <a:t> </a:t>
            </a:r>
            <a:r>
              <a:rPr lang="en-US" dirty="0" err="1"/>
              <a:t>სახეობა</a:t>
            </a:r>
            <a:r>
              <a:rPr lang="en-US" dirty="0"/>
              <a:t>, </a:t>
            </a:r>
            <a:r>
              <a:rPr lang="en-US" dirty="0" err="1"/>
              <a:t>რომელიც</a:t>
            </a:r>
            <a:r>
              <a:rPr lang="en-US" dirty="0"/>
              <a:t> </a:t>
            </a:r>
            <a:r>
              <a:rPr lang="en-US" dirty="0" err="1"/>
              <a:t>გეგმაზომიერი</a:t>
            </a:r>
            <a:r>
              <a:rPr lang="en-US" dirty="0"/>
              <a:t> </a:t>
            </a:r>
            <a:r>
              <a:rPr lang="en-US" dirty="0" err="1"/>
              <a:t>ჩანს</a:t>
            </a:r>
            <a:r>
              <a:rPr lang="en-US" dirty="0"/>
              <a:t>, </a:t>
            </a:r>
            <a:r>
              <a:rPr lang="en-US" dirty="0" err="1"/>
              <a:t>თუმცა</a:t>
            </a:r>
            <a:r>
              <a:rPr lang="en-US" dirty="0"/>
              <a:t>, </a:t>
            </a:r>
            <a:r>
              <a:rPr lang="en-US" dirty="0" err="1"/>
              <a:t>მდებარეობს</a:t>
            </a:r>
            <a:r>
              <a:rPr lang="en-US" dirty="0"/>
              <a:t> </a:t>
            </a:r>
            <a:r>
              <a:rPr lang="en-US" dirty="0" err="1"/>
              <a:t>იმ</a:t>
            </a:r>
            <a:r>
              <a:rPr lang="en-US" dirty="0"/>
              <a:t> </a:t>
            </a:r>
            <a:r>
              <a:rPr lang="en-US" dirty="0" err="1"/>
              <a:t>ზღვარს</a:t>
            </a:r>
            <a:r>
              <a:rPr lang="en-US" dirty="0"/>
              <a:t> </a:t>
            </a:r>
            <a:r>
              <a:rPr lang="en-US" dirty="0" err="1"/>
              <a:t>გარეთ</a:t>
            </a:r>
            <a:r>
              <a:rPr lang="en-US" dirty="0"/>
              <a:t>, </a:t>
            </a:r>
            <a:r>
              <a:rPr lang="en-US" dirty="0" err="1"/>
              <a:t>რასაც</a:t>
            </a:r>
            <a:r>
              <a:rPr lang="en-US" dirty="0"/>
              <a:t> </a:t>
            </a:r>
            <a:r>
              <a:rPr lang="en-US" dirty="0" err="1"/>
              <a:t>ეწოდება</a:t>
            </a:r>
            <a:r>
              <a:rPr lang="en-US" dirty="0"/>
              <a:t> `</a:t>
            </a:r>
            <a:r>
              <a:rPr lang="en-US" dirty="0" err="1"/>
              <a:t>რაციონალური</a:t>
            </a:r>
            <a:r>
              <a:rPr lang="en-US" dirty="0"/>
              <a:t> </a:t>
            </a:r>
            <a:r>
              <a:rPr lang="en-US" dirty="0" err="1"/>
              <a:t>აზროვნება</a:t>
            </a:r>
            <a:r>
              <a:rPr lang="en-US" dirty="0"/>
              <a:t>". 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rgbClr val="FF0000"/>
                </a:solidFill>
              </a:rPr>
              <a:t>მნიშვნელოვნება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26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დებულება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/>
              <a:t>მას</a:t>
            </a:r>
            <a:r>
              <a:rPr lang="en-US" dirty="0"/>
              <a:t> </a:t>
            </a:r>
            <a:r>
              <a:rPr lang="en-US" dirty="0" err="1"/>
              <a:t>შემდეგ</a:t>
            </a:r>
            <a:r>
              <a:rPr lang="en-US" dirty="0"/>
              <a:t>, </a:t>
            </a:r>
            <a:r>
              <a:rPr lang="en-US" dirty="0" err="1"/>
              <a:t>რაც</a:t>
            </a:r>
            <a:r>
              <a:rPr lang="en-US" dirty="0"/>
              <a:t> </a:t>
            </a:r>
            <a:r>
              <a:rPr lang="en-US" dirty="0" err="1"/>
              <a:t>განაცხადებთ</a:t>
            </a:r>
            <a:r>
              <a:rPr lang="en-US" dirty="0"/>
              <a:t> </a:t>
            </a:r>
            <a:r>
              <a:rPr lang="en-US" dirty="0" err="1"/>
              <a:t>ისეთ</a:t>
            </a:r>
            <a:r>
              <a:rPr lang="en-US" dirty="0"/>
              <a:t> </a:t>
            </a:r>
            <a:r>
              <a:rPr lang="en-US" dirty="0" err="1"/>
              <a:t>რამეს</a:t>
            </a:r>
            <a:r>
              <a:rPr lang="en-US" dirty="0"/>
              <a:t>, </a:t>
            </a:r>
            <a:r>
              <a:rPr lang="en-US" dirty="0" err="1"/>
              <a:t>რაც</a:t>
            </a:r>
            <a:r>
              <a:rPr lang="en-US" dirty="0"/>
              <a:t> </a:t>
            </a:r>
            <a:r>
              <a:rPr lang="en-US" dirty="0" err="1"/>
              <a:t>არ</a:t>
            </a:r>
            <a:r>
              <a:rPr lang="en-US" dirty="0"/>
              <a:t> </a:t>
            </a:r>
            <a:r>
              <a:rPr lang="en-US" dirty="0" err="1"/>
              <a:t>არის</a:t>
            </a:r>
            <a:r>
              <a:rPr lang="en-US" dirty="0"/>
              <a:t> </a:t>
            </a:r>
            <a:r>
              <a:rPr lang="en-US" dirty="0" err="1"/>
              <a:t>ცნობილი</a:t>
            </a:r>
            <a:r>
              <a:rPr lang="en-US" dirty="0"/>
              <a:t> </a:t>
            </a:r>
            <a:r>
              <a:rPr lang="en-US" dirty="0" err="1"/>
              <a:t>ან</a:t>
            </a:r>
            <a:r>
              <a:rPr lang="en-US" dirty="0"/>
              <a:t> </a:t>
            </a:r>
            <a:r>
              <a:rPr lang="en-US" dirty="0" err="1"/>
              <a:t>შესწავლილი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იმას</a:t>
            </a:r>
            <a:r>
              <a:rPr lang="en-US" dirty="0"/>
              <a:t>, </a:t>
            </a:r>
            <a:r>
              <a:rPr lang="en-US" dirty="0" err="1"/>
              <a:t>თუ</a:t>
            </a:r>
            <a:r>
              <a:rPr lang="en-US" dirty="0"/>
              <a:t> </a:t>
            </a:r>
            <a:r>
              <a:rPr lang="en-US" dirty="0" err="1"/>
              <a:t>რატომ</a:t>
            </a:r>
            <a:r>
              <a:rPr lang="en-US" dirty="0"/>
              <a:t> </a:t>
            </a:r>
            <a:r>
              <a:rPr lang="en-US" dirty="0" err="1"/>
              <a:t>უნდა</a:t>
            </a:r>
            <a:r>
              <a:rPr lang="en-US" dirty="0"/>
              <a:t> </a:t>
            </a:r>
            <a:r>
              <a:rPr lang="en-US" dirty="0" err="1"/>
              <a:t>მოხდეს</a:t>
            </a:r>
            <a:r>
              <a:rPr lang="en-US" dirty="0"/>
              <a:t> </a:t>
            </a:r>
            <a:r>
              <a:rPr lang="en-US" dirty="0" err="1"/>
              <a:t>მისი</a:t>
            </a:r>
            <a:r>
              <a:rPr lang="en-US" dirty="0"/>
              <a:t> </a:t>
            </a:r>
            <a:r>
              <a:rPr lang="en-US" dirty="0" err="1"/>
              <a:t>შესწავლა</a:t>
            </a:r>
            <a:r>
              <a:rPr lang="en-US" dirty="0"/>
              <a:t>, </a:t>
            </a:r>
            <a:r>
              <a:rPr lang="en-US" dirty="0" err="1"/>
              <a:t>საჭირო</a:t>
            </a:r>
            <a:r>
              <a:rPr lang="en-US" dirty="0"/>
              <a:t> </a:t>
            </a:r>
            <a:r>
              <a:rPr lang="en-US" dirty="0" err="1"/>
              <a:t>იქნება</a:t>
            </a:r>
            <a:r>
              <a:rPr lang="en-US" dirty="0"/>
              <a:t>, </a:t>
            </a:r>
            <a:r>
              <a:rPr lang="en-US" dirty="0" err="1"/>
              <a:t>მკითხველს</a:t>
            </a:r>
            <a:r>
              <a:rPr lang="en-US" dirty="0"/>
              <a:t> </a:t>
            </a:r>
            <a:r>
              <a:rPr lang="en-US" dirty="0" err="1"/>
              <a:t>წარმოუდგინოთ</a:t>
            </a:r>
            <a:r>
              <a:rPr lang="en-US" dirty="0"/>
              <a:t> </a:t>
            </a:r>
            <a:r>
              <a:rPr lang="en-US" dirty="0" err="1"/>
              <a:t>დებულება</a:t>
            </a:r>
            <a:r>
              <a:rPr lang="en-US" dirty="0"/>
              <a:t>, </a:t>
            </a:r>
            <a:r>
              <a:rPr lang="en-US" dirty="0" err="1"/>
              <a:t>პასუხი</a:t>
            </a:r>
            <a:r>
              <a:rPr lang="en-US" dirty="0"/>
              <a:t> </a:t>
            </a:r>
            <a:r>
              <a:rPr lang="en-US" dirty="0" err="1"/>
              <a:t>კვლევის</a:t>
            </a:r>
            <a:r>
              <a:rPr lang="en-US" dirty="0"/>
              <a:t> </a:t>
            </a:r>
            <a:r>
              <a:rPr lang="en-US" dirty="0" err="1" smtClean="0"/>
              <a:t>შეკითხვაზე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030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დებულება</a:t>
            </a:r>
            <a:r>
              <a:rPr lang="en-US" dirty="0" smtClean="0"/>
              <a:t> - </a:t>
            </a:r>
            <a:r>
              <a:rPr lang="en-US" dirty="0" err="1" smtClean="0"/>
              <a:t>სად</a:t>
            </a:r>
            <a:r>
              <a:rPr lang="en-US" dirty="0" smtClean="0"/>
              <a:t> </a:t>
            </a:r>
            <a:r>
              <a:rPr lang="en-US" dirty="0" err="1" smtClean="0"/>
              <a:t>დავწეროთ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/>
              <a:t>თუ</a:t>
            </a:r>
            <a:r>
              <a:rPr lang="en-US" dirty="0"/>
              <a:t> </a:t>
            </a:r>
            <a:r>
              <a:rPr lang="en-US" dirty="0" err="1"/>
              <a:t>გაქვთ</a:t>
            </a:r>
            <a:r>
              <a:rPr lang="en-US" dirty="0"/>
              <a:t> </a:t>
            </a:r>
            <a:r>
              <a:rPr lang="en-US" dirty="0" err="1"/>
              <a:t>საფუძველი</a:t>
            </a:r>
            <a:r>
              <a:rPr lang="en-US" dirty="0"/>
              <a:t>, </a:t>
            </a:r>
            <a:r>
              <a:rPr lang="en-US" dirty="0" err="1"/>
              <a:t>რომ</a:t>
            </a:r>
            <a:r>
              <a:rPr lang="en-US" dirty="0"/>
              <a:t> </a:t>
            </a:r>
            <a:r>
              <a:rPr lang="en-US" dirty="0" err="1"/>
              <a:t>დებულება</a:t>
            </a:r>
            <a:r>
              <a:rPr lang="en-US" dirty="0"/>
              <a:t> </a:t>
            </a:r>
            <a:r>
              <a:rPr lang="en-US" dirty="0" err="1"/>
              <a:t>ნაშრომის</a:t>
            </a:r>
            <a:r>
              <a:rPr lang="en-US" dirty="0"/>
              <a:t> </a:t>
            </a:r>
            <a:r>
              <a:rPr lang="en-US" dirty="0" err="1"/>
              <a:t>ბოლომდე</a:t>
            </a:r>
            <a:r>
              <a:rPr lang="en-US" dirty="0"/>
              <a:t> </a:t>
            </a:r>
            <a:r>
              <a:rPr lang="en-US" dirty="0" err="1"/>
              <a:t>არ</a:t>
            </a:r>
            <a:r>
              <a:rPr lang="en-US" dirty="0"/>
              <a:t> </a:t>
            </a:r>
            <a:r>
              <a:rPr lang="en-US" dirty="0" err="1"/>
              <a:t>წარმოადგინოთ</a:t>
            </a:r>
            <a:r>
              <a:rPr lang="en-US" dirty="0"/>
              <a:t>, </a:t>
            </a:r>
            <a:r>
              <a:rPr lang="en-US" dirty="0" err="1"/>
              <a:t>შესავლის</a:t>
            </a:r>
            <a:r>
              <a:rPr lang="en-US" dirty="0"/>
              <a:t> </a:t>
            </a:r>
            <a:r>
              <a:rPr lang="en-US" dirty="0" err="1"/>
              <a:t>ბოლოს</a:t>
            </a:r>
            <a:r>
              <a:rPr lang="en-US" dirty="0"/>
              <a:t> </a:t>
            </a:r>
            <a:r>
              <a:rPr lang="en-US" dirty="0" err="1"/>
              <a:t>დაწერეთ</a:t>
            </a:r>
            <a:r>
              <a:rPr lang="en-US" dirty="0"/>
              <a:t> </a:t>
            </a:r>
            <a:r>
              <a:rPr lang="en-US" dirty="0" err="1"/>
              <a:t>დასკვნითი</a:t>
            </a:r>
            <a:r>
              <a:rPr lang="en-US" dirty="0"/>
              <a:t> </a:t>
            </a:r>
            <a:r>
              <a:rPr lang="en-US" dirty="0" err="1"/>
              <a:t>წინადადება</a:t>
            </a:r>
            <a:r>
              <a:rPr lang="en-US" dirty="0"/>
              <a:t>, </a:t>
            </a:r>
            <a:r>
              <a:rPr lang="en-US" dirty="0" err="1"/>
              <a:t>სადაც</a:t>
            </a:r>
            <a:r>
              <a:rPr lang="en-US" dirty="0"/>
              <a:t> </a:t>
            </a:r>
            <a:r>
              <a:rPr lang="en-US" dirty="0" err="1"/>
              <a:t>გამოყენებული</a:t>
            </a:r>
            <a:r>
              <a:rPr lang="en-US" dirty="0"/>
              <a:t> </a:t>
            </a:r>
            <a:r>
              <a:rPr lang="en-US" dirty="0" err="1"/>
              <a:t>იქნება</a:t>
            </a:r>
            <a:r>
              <a:rPr lang="en-US" dirty="0"/>
              <a:t> </a:t>
            </a:r>
            <a:r>
              <a:rPr lang="en-US" dirty="0" err="1"/>
              <a:t>ძირითადი</a:t>
            </a:r>
            <a:r>
              <a:rPr lang="en-US" dirty="0"/>
              <a:t> </a:t>
            </a:r>
            <a:r>
              <a:rPr lang="en-US" dirty="0" err="1"/>
              <a:t>ტერმინები</a:t>
            </a:r>
            <a:r>
              <a:rPr lang="en-US" dirty="0"/>
              <a:t> </a:t>
            </a:r>
            <a:r>
              <a:rPr lang="en-US" dirty="0" err="1"/>
              <a:t>აღნიშნული</a:t>
            </a:r>
            <a:r>
              <a:rPr lang="en-US" dirty="0"/>
              <a:t> </a:t>
            </a:r>
            <a:r>
              <a:rPr lang="en-US" dirty="0" err="1"/>
              <a:t>დებულებიდან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რომელიც</a:t>
            </a:r>
            <a:r>
              <a:rPr lang="en-US" dirty="0"/>
              <a:t> </a:t>
            </a:r>
            <a:r>
              <a:rPr lang="en-US" dirty="0" err="1"/>
              <a:t>მიუთითებს</a:t>
            </a:r>
            <a:r>
              <a:rPr lang="en-US" dirty="0"/>
              <a:t> </a:t>
            </a:r>
            <a:r>
              <a:rPr lang="en-US" dirty="0" err="1"/>
              <a:t>შემდგომ</a:t>
            </a:r>
            <a:r>
              <a:rPr lang="en-US" dirty="0"/>
              <a:t> </a:t>
            </a:r>
            <a:r>
              <a:rPr lang="en-US" dirty="0" err="1" smtClean="0"/>
              <a:t>ნაწილებზე</a:t>
            </a:r>
            <a:r>
              <a:rPr lang="en-US" dirty="0" smtClean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594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პირველი</a:t>
            </a:r>
            <a:r>
              <a:rPr lang="en-US" sz="3600" dirty="0" smtClean="0"/>
              <a:t> </a:t>
            </a:r>
            <a:r>
              <a:rPr lang="en-US" sz="3600" dirty="0" err="1" smtClean="0"/>
              <a:t>წინადადება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sz="1800" dirty="0" err="1" smtClean="0"/>
              <a:t>მოერიდეთ</a:t>
            </a:r>
            <a:r>
              <a:rPr lang="en-US" sz="1800" dirty="0" smtClean="0"/>
              <a:t> </a:t>
            </a:r>
            <a:r>
              <a:rPr lang="en-US" sz="1800" dirty="0" err="1"/>
              <a:t>შემდეგი</a:t>
            </a:r>
            <a:r>
              <a:rPr lang="en-US" sz="1800" dirty="0"/>
              <a:t> </a:t>
            </a:r>
            <a:r>
              <a:rPr lang="en-US" sz="1800" dirty="0" err="1"/>
              <a:t>სახის</a:t>
            </a:r>
            <a:r>
              <a:rPr lang="en-US" sz="1800" dirty="0"/>
              <a:t> </a:t>
            </a:r>
            <a:r>
              <a:rPr lang="en-US" sz="1800" dirty="0" err="1"/>
              <a:t>კლიშეებს</a:t>
            </a:r>
            <a:r>
              <a:rPr lang="en-US" sz="1800" dirty="0"/>
              <a:t>:</a:t>
            </a:r>
          </a:p>
          <a:p>
            <a:pPr lvl="1"/>
            <a:r>
              <a:rPr lang="en-US" sz="1800" dirty="0" err="1" smtClean="0"/>
              <a:t>ნუ</a:t>
            </a:r>
            <a:r>
              <a:rPr lang="en-US" sz="1800" dirty="0" smtClean="0"/>
              <a:t> </a:t>
            </a:r>
            <a:r>
              <a:rPr lang="en-US" sz="1800" dirty="0" err="1"/>
              <a:t>გაიმეორებთ</a:t>
            </a:r>
            <a:r>
              <a:rPr lang="en-US" sz="1800" dirty="0"/>
              <a:t> </a:t>
            </a:r>
            <a:r>
              <a:rPr lang="en-US" sz="1800" dirty="0" err="1"/>
              <a:t>დავალებაში</a:t>
            </a:r>
            <a:r>
              <a:rPr lang="en-US" sz="1800" dirty="0"/>
              <a:t> </a:t>
            </a:r>
            <a:r>
              <a:rPr lang="en-US" sz="1800" dirty="0" err="1"/>
              <a:t>მოცემულ</a:t>
            </a:r>
            <a:r>
              <a:rPr lang="en-US" sz="1800" dirty="0"/>
              <a:t> </a:t>
            </a:r>
            <a:r>
              <a:rPr lang="en-US" sz="1800" dirty="0" err="1" smtClean="0"/>
              <a:t>სიტყვას</a:t>
            </a:r>
            <a:r>
              <a:rPr lang="en-US" sz="1800" dirty="0" smtClean="0"/>
              <a:t>;</a:t>
            </a:r>
          </a:p>
          <a:p>
            <a:pPr lvl="1"/>
            <a:r>
              <a:rPr lang="en-US" sz="1800" dirty="0" err="1" smtClean="0"/>
              <a:t>ნუ</a:t>
            </a:r>
            <a:r>
              <a:rPr lang="en-US" sz="1800" dirty="0" smtClean="0"/>
              <a:t> </a:t>
            </a:r>
            <a:r>
              <a:rPr lang="en-US" sz="1800" dirty="0" err="1"/>
              <a:t>მოიყვანთ</a:t>
            </a:r>
            <a:r>
              <a:rPr lang="en-US" sz="1800" dirty="0"/>
              <a:t> </a:t>
            </a:r>
            <a:r>
              <a:rPr lang="en-US" sz="1800" dirty="0" err="1"/>
              <a:t>ციტატას</a:t>
            </a:r>
            <a:r>
              <a:rPr lang="en-US" sz="1800" dirty="0"/>
              <a:t> </a:t>
            </a:r>
            <a:r>
              <a:rPr lang="en-US" sz="1800" dirty="0" err="1"/>
              <a:t>ლექსიკონიდან</a:t>
            </a:r>
            <a:r>
              <a:rPr lang="en-US" sz="1800" dirty="0"/>
              <a:t>: </a:t>
            </a:r>
            <a:r>
              <a:rPr lang="en-US" sz="1800" dirty="0" err="1"/>
              <a:t>ვებსტერში</a:t>
            </a:r>
            <a:r>
              <a:rPr lang="en-US" sz="1800" dirty="0"/>
              <a:t> </a:t>
            </a:r>
            <a:r>
              <a:rPr lang="en-US" sz="1800" dirty="0" err="1"/>
              <a:t>რისკი</a:t>
            </a:r>
            <a:r>
              <a:rPr lang="en-US" sz="1800" dirty="0"/>
              <a:t> </a:t>
            </a:r>
            <a:r>
              <a:rPr lang="en-US" sz="1800" dirty="0" err="1"/>
              <a:t>განმარტებულია</a:t>
            </a:r>
            <a:r>
              <a:rPr lang="en-US" sz="1800" dirty="0" smtClean="0"/>
              <a:t>, </a:t>
            </a:r>
            <a:r>
              <a:rPr lang="en-US" sz="1800" dirty="0" err="1" smtClean="0"/>
              <a:t>როგორც</a:t>
            </a:r>
            <a:r>
              <a:rPr lang="en-US" sz="1800" dirty="0" smtClean="0"/>
              <a:t> …</a:t>
            </a:r>
          </a:p>
          <a:p>
            <a:pPr lvl="1"/>
            <a:r>
              <a:rPr lang="en-US" sz="1800" dirty="0" err="1" smtClean="0"/>
              <a:t>გადაჭარბებით</a:t>
            </a:r>
            <a:r>
              <a:rPr lang="en-US" sz="1800" dirty="0" smtClean="0"/>
              <a:t> </a:t>
            </a:r>
            <a:r>
              <a:rPr lang="en-US" sz="1800" dirty="0" err="1"/>
              <a:t>ნუ</a:t>
            </a:r>
            <a:r>
              <a:rPr lang="en-US" sz="1800" dirty="0"/>
              <a:t> </a:t>
            </a:r>
            <a:r>
              <a:rPr lang="en-US" sz="1800" dirty="0" err="1"/>
              <a:t>შეაფასებთ</a:t>
            </a:r>
            <a:r>
              <a:rPr lang="en-US" sz="1800" dirty="0"/>
              <a:t> </a:t>
            </a:r>
            <a:r>
              <a:rPr lang="en-US" sz="1800" dirty="0" err="1"/>
              <a:t>მნიშვნელოვნებას</a:t>
            </a:r>
            <a:r>
              <a:rPr lang="en-US" sz="1800" dirty="0"/>
              <a:t>: </a:t>
            </a:r>
            <a:r>
              <a:rPr lang="en-US" sz="1800" dirty="0" err="1"/>
              <a:t>საუკუნეების</a:t>
            </a:r>
            <a:r>
              <a:rPr lang="en-US" sz="1800" dirty="0"/>
              <a:t> </a:t>
            </a:r>
            <a:r>
              <a:rPr lang="en-US" sz="1800" dirty="0" err="1" smtClean="0"/>
              <a:t>განმავლობაში</a:t>
            </a:r>
            <a:r>
              <a:rPr lang="en-US" sz="1800" dirty="0"/>
              <a:t> </a:t>
            </a:r>
            <a:r>
              <a:rPr lang="en-US" sz="1800" dirty="0" err="1" smtClean="0"/>
              <a:t>ფილოსოფოსები</a:t>
            </a:r>
            <a:r>
              <a:rPr lang="en-US" sz="1800" dirty="0" smtClean="0"/>
              <a:t> </a:t>
            </a:r>
            <a:r>
              <a:rPr lang="en-US" sz="1800" dirty="0" err="1"/>
              <a:t>დავობენ</a:t>
            </a:r>
            <a:r>
              <a:rPr lang="en-US" sz="1800" dirty="0"/>
              <a:t> ... </a:t>
            </a:r>
            <a:r>
              <a:rPr lang="en-US" sz="1800" dirty="0" err="1"/>
              <a:t>მწვავე</a:t>
            </a:r>
            <a:r>
              <a:rPr lang="en-US" sz="1800" dirty="0"/>
              <a:t> </a:t>
            </a:r>
            <a:r>
              <a:rPr lang="en-US" sz="1800" dirty="0" err="1"/>
              <a:t>საკითხზე</a:t>
            </a:r>
            <a:r>
              <a:rPr lang="en-US" sz="1800" dirty="0"/>
              <a:t>... </a:t>
            </a:r>
            <a:r>
              <a:rPr lang="en-US" sz="1800" dirty="0" smtClean="0"/>
              <a:t>(</a:t>
            </a:r>
            <a:r>
              <a:rPr lang="en-US" sz="1800" dirty="0" err="1"/>
              <a:t>კარგი</a:t>
            </a:r>
            <a:r>
              <a:rPr lang="en-US" sz="1800" dirty="0"/>
              <a:t> </a:t>
            </a:r>
            <a:r>
              <a:rPr lang="en-US" sz="1800" dirty="0" err="1"/>
              <a:t>შეკითხვები</a:t>
            </a:r>
            <a:r>
              <a:rPr lang="en-US" sz="1800" dirty="0"/>
              <a:t> </a:t>
            </a:r>
            <a:r>
              <a:rPr lang="en-US" sz="1800" dirty="0" err="1"/>
              <a:t>თავად</a:t>
            </a:r>
            <a:r>
              <a:rPr lang="en-US" sz="1800" dirty="0"/>
              <a:t> </a:t>
            </a:r>
            <a:r>
              <a:rPr lang="en-US" sz="1800" dirty="0" err="1"/>
              <a:t>მეტყველებს</a:t>
            </a:r>
            <a:r>
              <a:rPr lang="en-US" sz="1800" dirty="0"/>
              <a:t> </a:t>
            </a:r>
            <a:r>
              <a:rPr lang="en-US" sz="1800" dirty="0" err="1"/>
              <a:t>მნიშვნელოვნებაზე</a:t>
            </a:r>
            <a:r>
              <a:rPr lang="en-US" sz="1800" dirty="0"/>
              <a:t>)</a:t>
            </a:r>
          </a:p>
          <a:p>
            <a:pPr marL="45720" indent="0">
              <a:buNone/>
            </a:pPr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35047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დასკვნა</a:t>
            </a:r>
            <a:r>
              <a:rPr lang="en-US" dirty="0" smtClean="0"/>
              <a:t>  - </a:t>
            </a:r>
            <a:r>
              <a:rPr lang="en-US" dirty="0" err="1" smtClean="0"/>
              <a:t>მიზანი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en-US" sz="2400" dirty="0" err="1"/>
              <a:t>მკაფიოდ</a:t>
            </a:r>
            <a:r>
              <a:rPr lang="en-US" sz="2400" dirty="0"/>
              <a:t> </a:t>
            </a:r>
            <a:r>
              <a:rPr lang="en-US" sz="2400" dirty="0" err="1"/>
              <a:t>გააგებინოს</a:t>
            </a:r>
            <a:r>
              <a:rPr lang="en-US" sz="2400" dirty="0"/>
              <a:t> </a:t>
            </a:r>
            <a:r>
              <a:rPr lang="en-US" sz="2400" dirty="0" err="1"/>
              <a:t>მკითხველს</a:t>
            </a:r>
            <a:r>
              <a:rPr lang="en-US" sz="2400" dirty="0"/>
              <a:t> </a:t>
            </a:r>
            <a:r>
              <a:rPr lang="en-US" sz="2400" dirty="0" err="1" smtClean="0"/>
              <a:t>დებულება</a:t>
            </a:r>
            <a:endParaRPr lang="en-US" sz="2400" dirty="0"/>
          </a:p>
          <a:p>
            <a:pPr marL="502920" indent="-457200">
              <a:buFont typeface="+mj-lt"/>
              <a:buAutoNum type="arabicPeriod"/>
            </a:pPr>
            <a:r>
              <a:rPr lang="en-US" sz="2400" dirty="0" err="1" smtClean="0"/>
              <a:t>გააგებინოს</a:t>
            </a:r>
            <a:r>
              <a:rPr lang="en-US" sz="2400" dirty="0" smtClean="0"/>
              <a:t> </a:t>
            </a:r>
            <a:r>
              <a:rPr lang="en-US" sz="2400" dirty="0" err="1"/>
              <a:t>მკითხველს</a:t>
            </a:r>
            <a:r>
              <a:rPr lang="en-US" sz="2400" dirty="0"/>
              <a:t> </a:t>
            </a:r>
            <a:r>
              <a:rPr lang="en-US" sz="2400" dirty="0" err="1"/>
              <a:t>მისი</a:t>
            </a:r>
            <a:r>
              <a:rPr lang="en-US" sz="2400" dirty="0"/>
              <a:t> </a:t>
            </a:r>
            <a:r>
              <a:rPr lang="en-US" sz="2400" dirty="0" err="1" smtClean="0"/>
              <a:t>მნიშვნელოვნება</a:t>
            </a:r>
            <a:endParaRPr lang="en-US" sz="2400" dirty="0"/>
          </a:p>
          <a:p>
            <a:pPr marL="502920" indent="-457200">
              <a:buFont typeface="+mj-lt"/>
              <a:buAutoNum type="arabicPeriod"/>
            </a:pPr>
            <a:r>
              <a:rPr lang="en-US" sz="2400" dirty="0" err="1" smtClean="0"/>
              <a:t>წარმოადგინოს</a:t>
            </a:r>
            <a:r>
              <a:rPr lang="en-US" sz="2400" dirty="0" smtClean="0"/>
              <a:t> </a:t>
            </a:r>
            <a:r>
              <a:rPr lang="en-US" sz="2400" dirty="0" err="1"/>
              <a:t>შემდგომი</a:t>
            </a:r>
            <a:r>
              <a:rPr lang="en-US" sz="2400" dirty="0"/>
              <a:t> </a:t>
            </a:r>
            <a:r>
              <a:rPr lang="en-US" sz="2400" dirty="0" err="1"/>
              <a:t>კვლევის</a:t>
            </a:r>
            <a:r>
              <a:rPr lang="en-US" sz="2400" dirty="0"/>
              <a:t> </a:t>
            </a:r>
            <a:r>
              <a:rPr lang="en-US" sz="2400" dirty="0" err="1"/>
              <a:t>განხორციელების</a:t>
            </a:r>
            <a:r>
              <a:rPr lang="en-US" sz="2400" dirty="0"/>
              <a:t> </a:t>
            </a:r>
            <a:r>
              <a:rPr lang="en-US" sz="2400" dirty="0" err="1"/>
              <a:t>რეკომენდაცია</a:t>
            </a:r>
            <a:endParaRPr lang="en-US" sz="2400" dirty="0"/>
          </a:p>
          <a:p>
            <a:pPr marL="4572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56630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შესავალი</a:t>
            </a:r>
            <a:r>
              <a:rPr lang="en-US" sz="4000" dirty="0" smtClean="0"/>
              <a:t> - </a:t>
            </a:r>
            <a:r>
              <a:rPr lang="en-US" sz="4000" dirty="0" err="1" smtClean="0"/>
              <a:t>მოცულობა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err="1"/>
              <a:t>შესავლების</a:t>
            </a:r>
            <a:r>
              <a:rPr lang="en-US" sz="2400" dirty="0"/>
              <a:t> </a:t>
            </a:r>
            <a:r>
              <a:rPr lang="en-US" sz="2400" dirty="0" err="1"/>
              <a:t>უმრავლესობა</a:t>
            </a:r>
            <a:r>
              <a:rPr lang="en-US" sz="2400" dirty="0"/>
              <a:t> </a:t>
            </a:r>
            <a:r>
              <a:rPr lang="en-US" sz="2400" dirty="0" err="1"/>
              <a:t>მთელი</a:t>
            </a:r>
            <a:r>
              <a:rPr lang="en-US" sz="2400" dirty="0"/>
              <a:t> </a:t>
            </a:r>
            <a:r>
              <a:rPr lang="en-US" sz="2400" dirty="0" err="1"/>
              <a:t>მოხსენების</a:t>
            </a:r>
            <a:r>
              <a:rPr lang="en-US" sz="2400" dirty="0"/>
              <a:t> </a:t>
            </a:r>
            <a:r>
              <a:rPr lang="en-US" sz="2400" dirty="0" err="1"/>
              <a:t>დაახლოებით</a:t>
            </a:r>
            <a:r>
              <a:rPr lang="en-US" sz="2400" dirty="0"/>
              <a:t> 10 </a:t>
            </a:r>
            <a:r>
              <a:rPr lang="en-US" sz="2400" dirty="0" err="1"/>
              <a:t>პროცენტს</a:t>
            </a:r>
            <a:r>
              <a:rPr lang="en-US" sz="2400" dirty="0"/>
              <a:t> </a:t>
            </a:r>
            <a:r>
              <a:rPr lang="en-US" sz="2400" dirty="0" err="1"/>
              <a:t>შეადგენს</a:t>
            </a:r>
            <a:r>
              <a:rPr lang="en-US" sz="2400" dirty="0"/>
              <a:t> (</a:t>
            </a:r>
            <a:r>
              <a:rPr lang="en-US" sz="2400" dirty="0" err="1"/>
              <a:t>ზუსტ</a:t>
            </a:r>
            <a:r>
              <a:rPr lang="en-US" sz="2400" dirty="0"/>
              <a:t> </a:t>
            </a:r>
            <a:r>
              <a:rPr lang="en-US" sz="2400" dirty="0" err="1"/>
              <a:t>და</a:t>
            </a:r>
            <a:r>
              <a:rPr lang="en-US" sz="2400" dirty="0"/>
              <a:t> </a:t>
            </a:r>
            <a:r>
              <a:rPr lang="en-US" sz="2400" dirty="0" err="1"/>
              <a:t>საბუნებისმეტყველო</a:t>
            </a:r>
            <a:r>
              <a:rPr lang="en-US" sz="2400" dirty="0"/>
              <a:t> </a:t>
            </a:r>
            <a:r>
              <a:rPr lang="en-US" sz="2400" dirty="0" err="1"/>
              <a:t>მეცნიერებებში</a:t>
            </a:r>
            <a:r>
              <a:rPr lang="en-US" sz="2400" dirty="0"/>
              <a:t> </a:t>
            </a:r>
            <a:r>
              <a:rPr lang="en-US" sz="2400" dirty="0" err="1"/>
              <a:t>ხშირად</a:t>
            </a:r>
            <a:r>
              <a:rPr lang="en-US" sz="2400" dirty="0"/>
              <a:t> </a:t>
            </a:r>
            <a:r>
              <a:rPr lang="en-US" sz="2400" dirty="0" err="1"/>
              <a:t>უფრო</a:t>
            </a:r>
            <a:r>
              <a:rPr lang="en-US" sz="2400" dirty="0"/>
              <a:t> </a:t>
            </a:r>
            <a:r>
              <a:rPr lang="en-US" sz="2400" dirty="0" err="1"/>
              <a:t>მცირეს</a:t>
            </a:r>
            <a:r>
              <a:rPr lang="en-US" sz="2400" dirty="0"/>
              <a:t>)</a:t>
            </a:r>
            <a:r>
              <a:rPr lang="en-US" sz="2400" dirty="0" smtClean="0"/>
              <a:t>.</a:t>
            </a:r>
          </a:p>
          <a:p>
            <a:r>
              <a:rPr lang="en-US" sz="2400" dirty="0" err="1"/>
              <a:t>თეზისის</a:t>
            </a:r>
            <a:r>
              <a:rPr lang="en-US" sz="2400" dirty="0"/>
              <a:t> </a:t>
            </a:r>
            <a:r>
              <a:rPr lang="en-US" sz="2400" dirty="0" err="1"/>
              <a:t>და</a:t>
            </a:r>
            <a:r>
              <a:rPr lang="en-US" sz="2400" dirty="0"/>
              <a:t> </a:t>
            </a:r>
            <a:r>
              <a:rPr lang="en-US" sz="2400" dirty="0" err="1"/>
              <a:t>სადისერტაციო</a:t>
            </a:r>
            <a:r>
              <a:rPr lang="en-US" sz="2400" dirty="0"/>
              <a:t> </a:t>
            </a:r>
            <a:r>
              <a:rPr lang="en-US" sz="2400" dirty="0" err="1"/>
              <a:t>ნაშრომის</a:t>
            </a:r>
            <a:r>
              <a:rPr lang="en-US" sz="2400" dirty="0"/>
              <a:t> </a:t>
            </a:r>
            <a:r>
              <a:rPr lang="en-US" sz="2400" dirty="0" err="1"/>
              <a:t>შემთხვევაში</a:t>
            </a:r>
            <a:r>
              <a:rPr lang="en-US" sz="2400" dirty="0"/>
              <a:t>, </a:t>
            </a:r>
            <a:r>
              <a:rPr lang="en-US" sz="2400" dirty="0" err="1"/>
              <a:t>შესავალი</a:t>
            </a:r>
            <a:r>
              <a:rPr lang="en-US" sz="2400" dirty="0"/>
              <a:t> </a:t>
            </a:r>
            <a:r>
              <a:rPr lang="en-US" sz="2400" dirty="0" err="1"/>
              <a:t>და</a:t>
            </a:r>
            <a:r>
              <a:rPr lang="en-US" sz="2400" dirty="0"/>
              <a:t> </a:t>
            </a:r>
            <a:r>
              <a:rPr lang="en-US" sz="2400" dirty="0" err="1"/>
              <a:t>დასკვნა</a:t>
            </a:r>
            <a:r>
              <a:rPr lang="en-US" sz="2400" dirty="0"/>
              <a:t>, </a:t>
            </a:r>
            <a:r>
              <a:rPr lang="en-US" sz="2400" dirty="0" err="1"/>
              <a:t>ჩვეულებრივ</a:t>
            </a:r>
            <a:r>
              <a:rPr lang="en-US" sz="2400" dirty="0"/>
              <a:t>, </a:t>
            </a:r>
            <a:r>
              <a:rPr lang="en-US" sz="2400" dirty="0" err="1"/>
              <a:t>ცალკე</a:t>
            </a:r>
            <a:r>
              <a:rPr lang="en-US" sz="2400" dirty="0"/>
              <a:t> </a:t>
            </a:r>
            <a:r>
              <a:rPr lang="en-US" sz="2400" dirty="0" err="1"/>
              <a:t>თავებია</a:t>
            </a:r>
            <a:r>
              <a:rPr lang="en-US" sz="2400" dirty="0" smtClean="0"/>
              <a:t>.</a:t>
            </a:r>
          </a:p>
          <a:p>
            <a:r>
              <a:rPr lang="en-US" sz="2400" dirty="0" err="1"/>
              <a:t>დასკვნა</a:t>
            </a:r>
            <a:r>
              <a:rPr lang="en-US" sz="2400" dirty="0"/>
              <a:t>, </a:t>
            </a:r>
            <a:r>
              <a:rPr lang="en-US" sz="2400" dirty="0" err="1"/>
              <a:t>როგორც</a:t>
            </a:r>
            <a:r>
              <a:rPr lang="en-US" sz="2400" dirty="0"/>
              <a:t> </a:t>
            </a:r>
            <a:r>
              <a:rPr lang="en-US" sz="2400" dirty="0" err="1"/>
              <a:t>წესი</a:t>
            </a:r>
            <a:r>
              <a:rPr lang="en-US" sz="2400" dirty="0"/>
              <a:t>, </a:t>
            </a:r>
            <a:r>
              <a:rPr lang="en-US" sz="2400" dirty="0" err="1"/>
              <a:t>შესავალზე</a:t>
            </a:r>
            <a:r>
              <a:rPr lang="en-US" sz="2400" dirty="0"/>
              <a:t> </a:t>
            </a:r>
            <a:r>
              <a:rPr lang="en-US" sz="2400" dirty="0" err="1"/>
              <a:t>მოკლე</a:t>
            </a:r>
            <a:r>
              <a:rPr lang="en-US" sz="2400" dirty="0"/>
              <a:t> </a:t>
            </a:r>
            <a:r>
              <a:rPr lang="en-US" sz="2400" dirty="0" err="1"/>
              <a:t>უნდა</a:t>
            </a:r>
            <a:r>
              <a:rPr lang="en-US" sz="2400" dirty="0"/>
              <a:t> </a:t>
            </a:r>
            <a:r>
              <a:rPr lang="en-US" sz="2400" dirty="0" err="1"/>
              <a:t>იყოს</a:t>
            </a:r>
            <a:r>
              <a:rPr lang="en-US" sz="2400" dirty="0"/>
              <a:t>.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5975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 smtClean="0">
                <a:effectLst/>
              </a:rPr>
              <a:t>შესავალის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წერა</a:t>
            </a:r>
            <a:r>
              <a:rPr lang="en-US" sz="3200" dirty="0">
                <a:effectLst/>
              </a:rPr>
              <a:t/>
            </a:r>
            <a:br>
              <a:rPr lang="en-US" sz="3200" dirty="0">
                <a:effectLst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მზად</a:t>
            </a:r>
            <a:r>
              <a:rPr lang="en-US" dirty="0"/>
              <a:t> </a:t>
            </a:r>
            <a:r>
              <a:rPr lang="en-US" dirty="0" err="1"/>
              <a:t>უნდა</a:t>
            </a:r>
            <a:r>
              <a:rPr lang="en-US" dirty="0"/>
              <a:t> </a:t>
            </a:r>
            <a:r>
              <a:rPr lang="en-US" dirty="0" err="1"/>
              <a:t>იყოთ</a:t>
            </a:r>
            <a:r>
              <a:rPr lang="en-US" dirty="0"/>
              <a:t> </a:t>
            </a:r>
            <a:r>
              <a:rPr lang="en-US" dirty="0" err="1"/>
              <a:t>იმისთვის</a:t>
            </a:r>
            <a:r>
              <a:rPr lang="en-US" dirty="0"/>
              <a:t>, </a:t>
            </a:r>
            <a:r>
              <a:rPr lang="en-US" dirty="0" err="1"/>
              <a:t>რომ</a:t>
            </a:r>
            <a:r>
              <a:rPr lang="en-US" dirty="0"/>
              <a:t> </a:t>
            </a:r>
            <a:r>
              <a:rPr lang="en-US" dirty="0" err="1"/>
              <a:t>მოგიწევთ</a:t>
            </a:r>
            <a:r>
              <a:rPr lang="en-US" dirty="0"/>
              <a:t> </a:t>
            </a:r>
            <a:r>
              <a:rPr lang="en-US" dirty="0" err="1"/>
              <a:t>შესავლის</a:t>
            </a:r>
            <a:r>
              <a:rPr lang="en-US" dirty="0"/>
              <a:t> </a:t>
            </a:r>
            <a:r>
              <a:rPr lang="en-US" dirty="0" err="1"/>
              <a:t>ორჯერ</a:t>
            </a:r>
            <a:r>
              <a:rPr lang="en-US" dirty="0"/>
              <a:t> </a:t>
            </a:r>
            <a:r>
              <a:rPr lang="en-US" dirty="0" err="1" smtClean="0"/>
              <a:t>დაწერა</a:t>
            </a:r>
            <a:r>
              <a:rPr lang="en-US" dirty="0"/>
              <a:t>:</a:t>
            </a:r>
            <a:endParaRPr lang="en-US" dirty="0"/>
          </a:p>
          <a:p>
            <a:pPr marL="45720" indent="0">
              <a:buNone/>
            </a:pPr>
            <a:endParaRPr lang="en-US" dirty="0"/>
          </a:p>
          <a:p>
            <a:r>
              <a:rPr lang="en-US" dirty="0" err="1" smtClean="0"/>
              <a:t>პირველად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 err="1"/>
              <a:t>მონახაზის</a:t>
            </a:r>
            <a:r>
              <a:rPr lang="en-US" dirty="0"/>
              <a:t> </a:t>
            </a:r>
            <a:r>
              <a:rPr lang="en-US" dirty="0" err="1"/>
              <a:t>სახით</a:t>
            </a:r>
            <a:r>
              <a:rPr lang="en-US" dirty="0"/>
              <a:t> _ </a:t>
            </a:r>
            <a:r>
              <a:rPr lang="en-US" dirty="0" err="1"/>
              <a:t>თქვენთვის</a:t>
            </a:r>
            <a:r>
              <a:rPr lang="en-US" dirty="0"/>
              <a:t>; </a:t>
            </a:r>
          </a:p>
          <a:p>
            <a:r>
              <a:rPr lang="en-US" dirty="0" err="1" smtClean="0"/>
              <a:t>მეორეჯერ</a:t>
            </a:r>
            <a:r>
              <a:rPr lang="en-US" dirty="0" smtClean="0"/>
              <a:t> - </a:t>
            </a:r>
            <a:r>
              <a:rPr lang="en-US" dirty="0" err="1" smtClean="0"/>
              <a:t>საბოლოო</a:t>
            </a:r>
            <a:r>
              <a:rPr lang="en-US" dirty="0" smtClean="0"/>
              <a:t> </a:t>
            </a:r>
            <a:r>
              <a:rPr lang="en-US" dirty="0" err="1"/>
              <a:t>ვარიანტის</a:t>
            </a:r>
            <a:r>
              <a:rPr lang="en-US" dirty="0"/>
              <a:t> </a:t>
            </a:r>
            <a:r>
              <a:rPr lang="en-US" dirty="0" err="1" smtClean="0"/>
              <a:t>სახით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შავი</a:t>
            </a:r>
            <a:r>
              <a:rPr lang="en-US" dirty="0" smtClean="0"/>
              <a:t> </a:t>
            </a:r>
            <a:r>
              <a:rPr lang="en-US" dirty="0" err="1" smtClean="0"/>
              <a:t>ვერსიის</a:t>
            </a:r>
            <a:r>
              <a:rPr lang="en-US" dirty="0" smtClean="0"/>
              <a:t> </a:t>
            </a:r>
            <a:r>
              <a:rPr lang="en-US" dirty="0" err="1" smtClean="0"/>
              <a:t>გადამუშავების</a:t>
            </a:r>
            <a:r>
              <a:rPr lang="en-US" dirty="0" smtClean="0"/>
              <a:t> </a:t>
            </a:r>
            <a:r>
              <a:rPr lang="en-US" dirty="0" err="1" smtClean="0"/>
              <a:t>შემდეგ</a:t>
            </a:r>
            <a:r>
              <a:rPr lang="en-US" dirty="0" smtClean="0"/>
              <a:t> -  </a:t>
            </a:r>
            <a:r>
              <a:rPr lang="en-US" dirty="0" err="1"/>
              <a:t>მკითხველებისთვის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51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თურაბიანის</a:t>
            </a:r>
            <a:r>
              <a:rPr lang="en-US" sz="4000" dirty="0" smtClean="0"/>
              <a:t> </a:t>
            </a:r>
            <a:r>
              <a:rPr lang="en-US" sz="4000" dirty="0" err="1" smtClean="0"/>
              <a:t>რჩევა</a:t>
            </a:r>
            <a:r>
              <a:rPr lang="en-US" sz="4000" dirty="0" smtClean="0"/>
              <a:t> </a:t>
            </a:r>
            <a:r>
              <a:rPr lang="en-US" sz="4000" dirty="0" smtClean="0">
                <a:sym typeface="Wingdings"/>
              </a:rPr>
              <a:t>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შესავლის</a:t>
            </a:r>
            <a:r>
              <a:rPr lang="en-US" sz="2800" dirty="0"/>
              <a:t> </a:t>
            </a:r>
            <a:r>
              <a:rPr lang="en-US" sz="2800" dirty="0" err="1"/>
              <a:t>საბოლოო</a:t>
            </a:r>
            <a:r>
              <a:rPr lang="en-US" sz="2800" dirty="0"/>
              <a:t> </a:t>
            </a:r>
            <a:r>
              <a:rPr lang="en-US" sz="2800" dirty="0" err="1"/>
              <a:t>ვარიანტი</a:t>
            </a:r>
            <a:r>
              <a:rPr lang="en-US" sz="2800" dirty="0"/>
              <a:t>, </a:t>
            </a:r>
            <a:r>
              <a:rPr lang="en-US" sz="2800" dirty="0" err="1"/>
              <a:t>როგორც</a:t>
            </a:r>
            <a:r>
              <a:rPr lang="en-US" sz="2800" dirty="0"/>
              <a:t> </a:t>
            </a:r>
            <a:r>
              <a:rPr lang="en-US" sz="2800" dirty="0" err="1"/>
              <a:t>წესი</a:t>
            </a:r>
            <a:r>
              <a:rPr lang="en-US" sz="2800" dirty="0"/>
              <a:t>, </a:t>
            </a:r>
            <a:r>
              <a:rPr lang="en-US" sz="2800" dirty="0" err="1"/>
              <a:t>ოთხი</a:t>
            </a:r>
            <a:r>
              <a:rPr lang="en-US" sz="2800" dirty="0"/>
              <a:t> </a:t>
            </a:r>
            <a:r>
              <a:rPr lang="en-US" sz="2800" dirty="0" err="1"/>
              <a:t>ნაწილისგან</a:t>
            </a:r>
            <a:r>
              <a:rPr lang="en-US" sz="2800" dirty="0"/>
              <a:t> </a:t>
            </a:r>
            <a:r>
              <a:rPr lang="en-US" sz="2800" dirty="0" err="1"/>
              <a:t>შედგება</a:t>
            </a:r>
            <a:r>
              <a:rPr lang="en-US" sz="2800" dirty="0"/>
              <a:t>. </a:t>
            </a:r>
            <a:r>
              <a:rPr lang="en-US" sz="2800" dirty="0" err="1"/>
              <a:t>ამდენად</a:t>
            </a:r>
            <a:r>
              <a:rPr lang="en-US" sz="2800" dirty="0"/>
              <a:t>, </a:t>
            </a:r>
            <a:r>
              <a:rPr lang="en-US" sz="2800" dirty="0" err="1"/>
              <a:t>შეგიძლიათ</a:t>
            </a:r>
            <a:r>
              <a:rPr lang="en-US" sz="2800" dirty="0"/>
              <a:t>, </a:t>
            </a:r>
            <a:r>
              <a:rPr lang="en-US" sz="2800" dirty="0" err="1"/>
              <a:t>ააგოთ</a:t>
            </a:r>
            <a:r>
              <a:rPr lang="en-US" sz="2800" dirty="0"/>
              <a:t> </a:t>
            </a:r>
            <a:r>
              <a:rPr lang="en-US" sz="2800" dirty="0" err="1"/>
              <a:t>შესავლის</a:t>
            </a:r>
            <a:r>
              <a:rPr lang="en-US" sz="2800" dirty="0"/>
              <a:t> </a:t>
            </a:r>
            <a:r>
              <a:rPr lang="en-US" sz="2800" dirty="0" err="1"/>
              <a:t>სამუშაო</a:t>
            </a:r>
            <a:r>
              <a:rPr lang="en-US" sz="2800" dirty="0"/>
              <a:t> </a:t>
            </a:r>
            <a:r>
              <a:rPr lang="en-US" sz="2800" dirty="0" err="1"/>
              <a:t>ვარიანტი</a:t>
            </a:r>
            <a:r>
              <a:rPr lang="en-US" sz="2800" dirty="0"/>
              <a:t> </a:t>
            </a:r>
            <a:r>
              <a:rPr lang="en-US" sz="2800" dirty="0" err="1"/>
              <a:t>ამ</a:t>
            </a:r>
            <a:r>
              <a:rPr lang="en-US" sz="2800" dirty="0"/>
              <a:t> </a:t>
            </a:r>
            <a:r>
              <a:rPr lang="en-US" sz="2800" dirty="0" err="1"/>
              <a:t>ნაწილების</a:t>
            </a:r>
            <a:r>
              <a:rPr lang="en-US" sz="2800" dirty="0"/>
              <a:t> </a:t>
            </a:r>
            <a:r>
              <a:rPr lang="en-US" sz="2800" dirty="0" err="1"/>
              <a:t>გათვალისწინებით</a:t>
            </a:r>
            <a:r>
              <a:rPr lang="en-US" sz="2800" dirty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90139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შესავლის</a:t>
            </a:r>
            <a:r>
              <a:rPr lang="en-US" sz="3600" dirty="0" smtClean="0"/>
              <a:t> </a:t>
            </a:r>
            <a:r>
              <a:rPr lang="en-US" sz="3600" dirty="0" err="1" smtClean="0"/>
              <a:t>სტრუქტურა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502920" indent="-457200">
              <a:buFont typeface="+mj-lt"/>
              <a:buAutoNum type="arabicPeriod"/>
            </a:pPr>
            <a:r>
              <a:rPr lang="en-US" dirty="0" err="1" smtClean="0"/>
              <a:t>საწყისი</a:t>
            </a:r>
            <a:r>
              <a:rPr lang="en-US" dirty="0" smtClean="0"/>
              <a:t> </a:t>
            </a:r>
            <a:r>
              <a:rPr lang="en-US" dirty="0" err="1" smtClean="0"/>
              <a:t>კონტექსტი</a:t>
            </a:r>
            <a:endParaRPr lang="en-US" dirty="0" smtClean="0"/>
          </a:p>
          <a:p>
            <a:pPr marL="502920" indent="-457200">
              <a:buFont typeface="+mj-lt"/>
              <a:buAutoNum type="arabicPeriod"/>
            </a:pPr>
            <a:r>
              <a:rPr lang="en-US" dirty="0" err="1" smtClean="0"/>
              <a:t>კვლევის</a:t>
            </a:r>
            <a:r>
              <a:rPr lang="en-US" dirty="0" smtClean="0"/>
              <a:t> </a:t>
            </a:r>
            <a:r>
              <a:rPr lang="en-US" dirty="0" err="1" smtClean="0"/>
              <a:t>შეკითხვის</a:t>
            </a:r>
            <a:r>
              <a:rPr lang="en-US" dirty="0" smtClean="0"/>
              <a:t> </a:t>
            </a:r>
            <a:r>
              <a:rPr lang="en-US" dirty="0" err="1" smtClean="0"/>
              <a:t>წარმოდგენა</a:t>
            </a:r>
            <a:endParaRPr lang="en-US" dirty="0" smtClean="0"/>
          </a:p>
          <a:p>
            <a:pPr marL="502920" indent="-457200">
              <a:buFont typeface="+mj-lt"/>
              <a:buAutoNum type="arabicPeriod"/>
            </a:pPr>
            <a:r>
              <a:rPr lang="en-US" dirty="0" err="1" smtClean="0"/>
              <a:t>შეკითხვის</a:t>
            </a:r>
            <a:r>
              <a:rPr lang="en-US" dirty="0" smtClean="0"/>
              <a:t> </a:t>
            </a:r>
            <a:r>
              <a:rPr lang="en-US" dirty="0" err="1" smtClean="0"/>
              <a:t>მნიშნველოვანება</a:t>
            </a:r>
            <a:endParaRPr lang="en-US" dirty="0" smtClean="0"/>
          </a:p>
          <a:p>
            <a:pPr marL="502920" indent="-457200">
              <a:buFont typeface="+mj-lt"/>
              <a:buAutoNum type="arabicPeriod"/>
            </a:pPr>
            <a:r>
              <a:rPr lang="en-US" dirty="0" err="1" smtClean="0"/>
              <a:t>დებულება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050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საწყისი</a:t>
            </a:r>
            <a:r>
              <a:rPr lang="en-US" sz="4000" dirty="0" smtClean="0"/>
              <a:t> </a:t>
            </a:r>
            <a:r>
              <a:rPr lang="en-US" sz="4000" dirty="0" err="1" smtClean="0"/>
              <a:t>კონტექსტი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/>
              <a:t>საწყისი</a:t>
            </a:r>
            <a:r>
              <a:rPr lang="en-US" dirty="0"/>
              <a:t> </a:t>
            </a:r>
            <a:r>
              <a:rPr lang="en-US" dirty="0" err="1"/>
              <a:t>კონტექსტი</a:t>
            </a:r>
            <a:r>
              <a:rPr lang="en-US" dirty="0"/>
              <a:t> </a:t>
            </a:r>
            <a:r>
              <a:rPr lang="en-US" dirty="0" err="1"/>
              <a:t>ან</a:t>
            </a:r>
            <a:r>
              <a:rPr lang="en-US" dirty="0"/>
              <a:t> </a:t>
            </a:r>
            <a:r>
              <a:rPr lang="en-US" dirty="0" err="1" smtClean="0"/>
              <a:t>წინაისტორია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როდესაც</a:t>
            </a:r>
            <a:r>
              <a:rPr lang="en-US" dirty="0" smtClean="0"/>
              <a:t> </a:t>
            </a:r>
            <a:r>
              <a:rPr lang="en-US" dirty="0" err="1"/>
              <a:t>ამ</a:t>
            </a:r>
            <a:r>
              <a:rPr lang="en-US" dirty="0"/>
              <a:t> </a:t>
            </a:r>
            <a:r>
              <a:rPr lang="en-US" dirty="0" err="1"/>
              <a:t>ნაწილში</a:t>
            </a:r>
            <a:r>
              <a:rPr lang="en-US" dirty="0"/>
              <a:t> </a:t>
            </a:r>
            <a:r>
              <a:rPr lang="en-US" dirty="0" err="1"/>
              <a:t>შეჯამებულია</a:t>
            </a:r>
            <a:r>
              <a:rPr lang="en-US" dirty="0"/>
              <a:t> </a:t>
            </a:r>
            <a:r>
              <a:rPr lang="en-US" dirty="0" err="1"/>
              <a:t>შესაბამისი</a:t>
            </a:r>
            <a:r>
              <a:rPr lang="en-US" dirty="0"/>
              <a:t> </a:t>
            </a:r>
            <a:r>
              <a:rPr lang="en-US" dirty="0" err="1"/>
              <a:t>კვლევა</a:t>
            </a:r>
            <a:r>
              <a:rPr lang="en-US" dirty="0"/>
              <a:t>, </a:t>
            </a:r>
            <a:r>
              <a:rPr lang="en-US" dirty="0" err="1"/>
              <a:t>მას</a:t>
            </a:r>
            <a:r>
              <a:rPr lang="en-US" dirty="0"/>
              <a:t> </a:t>
            </a:r>
            <a:r>
              <a:rPr lang="en-US" dirty="0" err="1"/>
              <a:t>ეწოდება</a:t>
            </a:r>
            <a:r>
              <a:rPr lang="en-US" dirty="0"/>
              <a:t> </a:t>
            </a:r>
            <a:r>
              <a:rPr lang="en-US" dirty="0" err="1"/>
              <a:t>ლიტერატურის</a:t>
            </a:r>
            <a:r>
              <a:rPr lang="en-US" dirty="0"/>
              <a:t> </a:t>
            </a:r>
            <a:r>
              <a:rPr lang="en-US" dirty="0" err="1" smtClean="0"/>
              <a:t>მიმოხილვა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ის</a:t>
            </a:r>
            <a:r>
              <a:rPr lang="en-US" dirty="0" smtClean="0"/>
              <a:t> </a:t>
            </a:r>
            <a:r>
              <a:rPr lang="en-US" dirty="0" err="1"/>
              <a:t>თქვენს</a:t>
            </a:r>
            <a:r>
              <a:rPr lang="en-US" dirty="0"/>
              <a:t> </a:t>
            </a:r>
            <a:r>
              <a:rPr lang="en-US" dirty="0" err="1"/>
              <a:t>პროექტს</a:t>
            </a:r>
            <a:r>
              <a:rPr lang="en-US" dirty="0"/>
              <a:t> </a:t>
            </a:r>
            <a:r>
              <a:rPr lang="en-US" dirty="0" err="1"/>
              <a:t>სხვა</a:t>
            </a:r>
            <a:r>
              <a:rPr lang="en-US" dirty="0"/>
              <a:t> </a:t>
            </a:r>
            <a:r>
              <a:rPr lang="en-US" dirty="0" err="1"/>
              <a:t>კვლევის</a:t>
            </a:r>
            <a:r>
              <a:rPr lang="en-US" dirty="0"/>
              <a:t> </a:t>
            </a:r>
            <a:r>
              <a:rPr lang="en-US" dirty="0" err="1"/>
              <a:t>კონტექსტში</a:t>
            </a:r>
            <a:r>
              <a:rPr lang="en-US" dirty="0"/>
              <a:t> </a:t>
            </a:r>
            <a:r>
              <a:rPr lang="en-US" dirty="0" err="1"/>
              <a:t>აქცევს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მომდევნო</a:t>
            </a:r>
            <a:r>
              <a:rPr lang="en-US" dirty="0"/>
              <a:t> </a:t>
            </a:r>
            <a:r>
              <a:rPr lang="en-US" dirty="0" err="1"/>
              <a:t>საფეხურისთვის</a:t>
            </a:r>
            <a:r>
              <a:rPr lang="en-US" dirty="0"/>
              <a:t> </a:t>
            </a:r>
            <a:r>
              <a:rPr lang="en-US" dirty="0" err="1"/>
              <a:t>გვამზადებს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ეს</a:t>
            </a:r>
            <a:r>
              <a:rPr lang="en-US" dirty="0" smtClean="0"/>
              <a:t> </a:t>
            </a:r>
            <a:r>
              <a:rPr lang="en-US" dirty="0" err="1"/>
              <a:t>ნაწილი</a:t>
            </a:r>
            <a:r>
              <a:rPr lang="en-US" dirty="0"/>
              <a:t> </a:t>
            </a:r>
            <a:r>
              <a:rPr lang="en-US" dirty="0" err="1"/>
              <a:t>მოკლე</a:t>
            </a:r>
            <a:r>
              <a:rPr lang="en-US" dirty="0"/>
              <a:t> </a:t>
            </a:r>
            <a:r>
              <a:rPr lang="en-US" dirty="0" err="1"/>
              <a:t>უნდა</a:t>
            </a:r>
            <a:r>
              <a:rPr lang="en-US" dirty="0"/>
              <a:t> </a:t>
            </a:r>
            <a:r>
              <a:rPr lang="en-US" dirty="0" err="1"/>
              <a:t>იყოს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432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Slipstream.thmx</Template>
  <TotalTime>1922</TotalTime>
  <Words>1691</Words>
  <Application>Microsoft Macintosh PowerPoint</Application>
  <PresentationFormat>On-screen Show (4:3)</PresentationFormat>
  <Paragraphs>146</Paragraphs>
  <Slides>35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Slipstream</vt:lpstr>
      <vt:lpstr>შესავალი</vt:lpstr>
      <vt:lpstr>შესავალი</vt:lpstr>
      <vt:lpstr>შესავალი - მიზანი</vt:lpstr>
      <vt:lpstr>დასკვნა  - მიზანი</vt:lpstr>
      <vt:lpstr>შესავალი - მოცულობა</vt:lpstr>
      <vt:lpstr>შესავალის წერა </vt:lpstr>
      <vt:lpstr>თურაბიანის რჩევა </vt:lpstr>
      <vt:lpstr>შესავლის სტრუქტურა</vt:lpstr>
      <vt:lpstr>საწყისი კონტექსტი</vt:lpstr>
      <vt:lpstr>საწყისი კონტექსტი  - სამუშაო ვარიანტი</vt:lpstr>
      <vt:lpstr>კვლევის შეკითხვის წარმოდგენა </vt:lpstr>
      <vt:lpstr>კვლევის შეკითხვის წარმოდგენა - სამუშაო ვარიანტი</vt:lpstr>
      <vt:lpstr>შეკითხვის მნიშნველოვანება</vt:lpstr>
      <vt:lpstr>შეკითხვის მნიშნველოვანება - სამუშაო ვარიანტი</vt:lpstr>
      <vt:lpstr>დებულება  </vt:lpstr>
      <vt:lpstr>დებულება  -სამუშაო ვარიანტი</vt:lpstr>
      <vt:lpstr>კონტექსტი - მაგალითი </vt:lpstr>
      <vt:lpstr>შეკითხვა  - მაგალითი</vt:lpstr>
      <vt:lpstr>მნიშვნელოვნება- მაგალითი</vt:lpstr>
      <vt:lpstr>დებულება - მაგალითი</vt:lpstr>
      <vt:lpstr>რითი დავიწყოთ? (1)</vt:lpstr>
      <vt:lpstr>ვიწყებთ კვლევითი შეკითხვით - მაგალითი</vt:lpstr>
      <vt:lpstr>რითი დავიწყოთ? (2)</vt:lpstr>
      <vt:lpstr>რითი დავიწყოთ? (3)</vt:lpstr>
      <vt:lpstr>ვიწყებთ კვლევის აღწერით - მაგალითი</vt:lpstr>
      <vt:lpstr>ვიწყებთ კვლევის აღწერით - მაგალითი</vt:lpstr>
      <vt:lpstr>კვლევის აღწერა - თურაიბანის რჩევები </vt:lpstr>
      <vt:lpstr>კვლევის აღწერა - თურაიბანის რჩევები </vt:lpstr>
      <vt:lpstr>შეკითხვა </vt:lpstr>
      <vt:lpstr>შეკითხვა - მაგალითი</vt:lpstr>
      <vt:lpstr>შეკითხვის მნიშვნელოვანება</vt:lpstr>
      <vt:lpstr>შეკითხვის მნიშვნელოვანება - მაგალითი</vt:lpstr>
      <vt:lpstr>დებულება</vt:lpstr>
      <vt:lpstr>დებულება - სად დავწეროთ? </vt:lpstr>
      <vt:lpstr>პირველი წინადადება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შესავალი</dc:title>
  <dc:creator>MacBook Air</dc:creator>
  <cp:lastModifiedBy>MacBook Air</cp:lastModifiedBy>
  <cp:revision>19</cp:revision>
  <dcterms:created xsi:type="dcterms:W3CDTF">2013-02-01T11:21:54Z</dcterms:created>
  <dcterms:modified xsi:type="dcterms:W3CDTF">2013-02-02T19:24:01Z</dcterms:modified>
</cp:coreProperties>
</file>