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38"/>
  </p:notesMasterIdLst>
  <p:sldIdLst>
    <p:sldId id="256" r:id="rId2"/>
    <p:sldId id="257" r:id="rId3"/>
    <p:sldId id="258" r:id="rId4"/>
    <p:sldId id="277" r:id="rId5"/>
    <p:sldId id="278" r:id="rId6"/>
    <p:sldId id="259" r:id="rId7"/>
    <p:sldId id="261" r:id="rId8"/>
    <p:sldId id="263" r:id="rId9"/>
    <p:sldId id="303" r:id="rId10"/>
    <p:sldId id="295" r:id="rId11"/>
    <p:sldId id="296" r:id="rId12"/>
    <p:sldId id="305" r:id="rId13"/>
    <p:sldId id="293" r:id="rId14"/>
    <p:sldId id="294" r:id="rId15"/>
    <p:sldId id="297" r:id="rId16"/>
    <p:sldId id="298" r:id="rId17"/>
    <p:sldId id="299" r:id="rId18"/>
    <p:sldId id="304" r:id="rId19"/>
    <p:sldId id="300" r:id="rId20"/>
    <p:sldId id="306" r:id="rId21"/>
    <p:sldId id="301" r:id="rId22"/>
    <p:sldId id="308" r:id="rId23"/>
    <p:sldId id="307" r:id="rId24"/>
    <p:sldId id="279" r:id="rId25"/>
    <p:sldId id="280" r:id="rId26"/>
    <p:sldId id="281" r:id="rId27"/>
    <p:sldId id="282" r:id="rId28"/>
    <p:sldId id="290" r:id="rId29"/>
    <p:sldId id="283" r:id="rId30"/>
    <p:sldId id="291" r:id="rId31"/>
    <p:sldId id="284" r:id="rId32"/>
    <p:sldId id="285" r:id="rId33"/>
    <p:sldId id="286" r:id="rId34"/>
    <p:sldId id="287" r:id="rId35"/>
    <p:sldId id="302" r:id="rId36"/>
    <p:sldId id="2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797" autoAdjust="0"/>
    <p:restoredTop sz="95078" autoAdjust="0"/>
  </p:normalViewPr>
  <p:slideViewPr>
    <p:cSldViewPr snapToGrid="0" snapToObjects="1">
      <p:cViewPr>
        <p:scale>
          <a:sx n="66" d="100"/>
          <a:sy n="66" d="100"/>
        </p:scale>
        <p:origin x="-1242" y="-11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84A60-B42E-E04C-98E3-6064121DC30E}" type="datetimeFigureOut">
              <a:rPr lang="en-US" smtClean="0"/>
              <a:pPr/>
              <a:t>7/13/2010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34E86-8809-6944-BC5C-2074C634EC82}" type="slidenum">
              <a:rPr lang="en-US" smtClean="0"/>
              <a:pPr/>
              <a:t>‹#›</a:t>
            </a:fld>
            <a:endParaRPr lang="en-US"/>
          </a:p>
        </p:txBody>
      </p:sp>
    </p:spTree>
    <p:extLst>
      <p:ext uri="{BB962C8B-B14F-4D97-AF65-F5344CB8AC3E}">
        <p14:creationId xmlns:p14="http://schemas.microsoft.com/office/powerpoint/2010/main" xmlns="" val="15531056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34E86-8809-6944-BC5C-2074C634EC82}" type="slidenum">
              <a:rPr lang="en-US" smtClean="0"/>
              <a:pPr/>
              <a:t>1</a:t>
            </a:fld>
            <a:endParaRPr lang="en-US"/>
          </a:p>
        </p:txBody>
      </p:sp>
    </p:spTree>
    <p:extLst>
      <p:ext uri="{BB962C8B-B14F-4D97-AF65-F5344CB8AC3E}">
        <p14:creationId xmlns:p14="http://schemas.microsoft.com/office/powerpoint/2010/main" xmlns="" val="4140821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CB5473E1-1D47-416E-A239-16D8CFE24726}" type="datetime1">
              <a:rPr lang="en-US" smtClean="0"/>
              <a:pPr/>
              <a:t>7/13/2010</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06177-F236-46F1-8E13-E24746E446F1}" type="datetime1">
              <a:rPr lang="en-US" smtClean="0"/>
              <a:pPr/>
              <a:t>7/13/2010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DE7F18-8F6D-4A4E-ABFA-A29638E5550A}" type="datetime1">
              <a:rPr lang="en-US" smtClean="0"/>
              <a:pPr/>
              <a:t>7/13/2010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5943829E-3202-4515-A2B7-E938BC860519}" type="datetime1">
              <a:rPr lang="en-US" smtClean="0"/>
              <a:pPr/>
              <a:t>7/13/2010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7D87469-9761-4541-9583-763FE2EB3BC5}" type="datetime1">
              <a:rPr lang="en-US" smtClean="0"/>
              <a:pPr/>
              <a:t>7/13/2010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2F670A80-E872-44E8-BC8C-884F2AA07922}"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9A81613-750A-46F1-AD37-C3AFBF92BCDF}" type="datetime1">
              <a:rPr lang="en-US" smtClean="0"/>
              <a:pPr/>
              <a:t>7/13/2010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F7886C9C-DC18-4195-8FD5-A50AA931D4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1B77996-ABD3-4BAA-A1A6-9026A4E2F8FF}" type="datetime1">
              <a:rPr lang="en-US" smtClean="0"/>
              <a:pPr/>
              <a:t>7/13/2010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F7886C9C-DC18-4195-8FD5-A50AA931D41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DBE069-4349-4D85-96D6-A4A1BFB5489A}" type="datetime1">
              <a:rPr lang="en-US" smtClean="0"/>
              <a:pPr/>
              <a:t>7/13/2010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95EC4B73-C951-44A6-BA2D-C4265303DDBE}" type="datetime1">
              <a:rPr lang="en-US" smtClean="0"/>
              <a:pPr/>
              <a:t>7/13/2010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5008450D-6C29-4673-9EEB-62DCDDCCA10A}" type="datetime1">
              <a:rPr lang="en-US" smtClean="0"/>
              <a:pPr/>
              <a:t>7/13/2010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F7886C9C-DC18-4195-8FD5-A50AA931D41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92ED1394-345E-4DFB-AF81-BADA7DAF2007}" type="datetime1">
              <a:rPr lang="en-US" smtClean="0"/>
              <a:pPr/>
              <a:t>7/13/2010</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F7886C9C-DC18-4195-8FD5-A50AA931D41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983A0D2-D573-4756-BDF4-96AE943AE745}" type="datetime1">
              <a:rPr lang="en-US" smtClean="0"/>
              <a:pPr/>
              <a:t>7/13/2010</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lgn="r"/>
            <a:fld id="{F7886C9C-DC18-4195-8FD5-A50AA931D419}" type="slidenum">
              <a:rPr lang="en-US" smtClean="0"/>
              <a:pPr algn="r"/>
              <a:t>‹#›</a:t>
            </a:fld>
            <a:endParaRPr lang="en-US" dirty="0"/>
          </a:p>
        </p:txBody>
      </p:sp>
    </p:spTree>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hdr="0" ftr="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arch.dell.com/index.a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gov.uz/en/"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www.uz/"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s.cornell.edu/Info/Department/Annual95/Faculty/Salton.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v.uz/en/search/more.ph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Alan_Emtage" TargetMode="External"/><Relationship Id="rId3" Type="http://schemas.openxmlformats.org/officeDocument/2006/relationships/hyperlink" Target="http://en.wikipedia.org/wiki/Tim_Berners-Lee" TargetMode="External"/><Relationship Id="rId7" Type="http://schemas.openxmlformats.org/officeDocument/2006/relationships/hyperlink" Target="http://en.wikipedia.org/wiki/Archie_search_engine" TargetMode="External"/><Relationship Id="rId2" Type="http://schemas.openxmlformats.org/officeDocument/2006/relationships/hyperlink" Target="http://en.wikipedia.org/wiki/Webserver" TargetMode="External"/><Relationship Id="rId1" Type="http://schemas.openxmlformats.org/officeDocument/2006/relationships/slideLayout" Target="../slideLayouts/slideLayout2.xml"/><Relationship Id="rId6" Type="http://schemas.openxmlformats.org/officeDocument/2006/relationships/hyperlink" Target="http://en.wikipedia.org/wiki/NCSA" TargetMode="External"/><Relationship Id="rId11" Type="http://schemas.openxmlformats.org/officeDocument/2006/relationships/hyperlink" Target="http://en.wikipedia.org/wiki/File_Transfer_Protocol" TargetMode="External"/><Relationship Id="rId5" Type="http://schemas.openxmlformats.org/officeDocument/2006/relationships/hyperlink" Target="http://en.wikipedia.org/wiki/Web_search_engine" TargetMode="External"/><Relationship Id="rId10" Type="http://schemas.openxmlformats.org/officeDocument/2006/relationships/hyperlink" Target="http://en.wikipedia.org/wiki/Montreal" TargetMode="External"/><Relationship Id="rId4" Type="http://schemas.openxmlformats.org/officeDocument/2006/relationships/hyperlink" Target="http://en.wikipedia.org/wiki/CERN" TargetMode="External"/><Relationship Id="rId9" Type="http://schemas.openxmlformats.org/officeDocument/2006/relationships/hyperlink" Target="http://en.wikipedia.org/wiki/McGill_University" TargetMode="External"/></Relationships>
</file>

<file path=ppt/slides/_rels/slide5.xml.rels><?xml version="1.0" encoding="UTF-8" standalone="yes"?>
<Relationships xmlns="http://schemas.openxmlformats.org/package/2006/relationships"><Relationship Id="rId13" Type="http://schemas.openxmlformats.org/officeDocument/2006/relationships/hyperlink" Target="http://en.wikipedia.org/wiki/SAPO_(company)" TargetMode="External"/><Relationship Id="rId18" Type="http://schemas.openxmlformats.org/officeDocument/2006/relationships/hyperlink" Target="http://en.wikipedia.org/wiki/Northern_Light_Group" TargetMode="External"/><Relationship Id="rId26" Type="http://schemas.openxmlformats.org/officeDocument/2006/relationships/hyperlink" Target="http://en.wikipedia.org/wiki/Baidu" TargetMode="External"/><Relationship Id="rId39" Type="http://schemas.openxmlformats.org/officeDocument/2006/relationships/hyperlink" Target="http://en.wikipedia.org/wiki/ChaCha_(search_engine)" TargetMode="External"/><Relationship Id="rId21" Type="http://schemas.openxmlformats.org/officeDocument/2006/relationships/hyperlink" Target="http://en.wikipedia.org/wiki/AlltheWeb" TargetMode="External"/><Relationship Id="rId34" Type="http://schemas.openxmlformats.org/officeDocument/2006/relationships/hyperlink" Target="http://en.wikipedia.org/wiki/GoodSearch" TargetMode="External"/><Relationship Id="rId42" Type="http://schemas.openxmlformats.org/officeDocument/2006/relationships/hyperlink" Target="http://en.wikipedia.org/wiki/Wikia_Search" TargetMode="External"/><Relationship Id="rId47" Type="http://schemas.openxmlformats.org/officeDocument/2006/relationships/hyperlink" Target="http://en.wikipedia.org/wiki/Cuil" TargetMode="External"/><Relationship Id="rId50" Type="http://schemas.openxmlformats.org/officeDocument/2006/relationships/hyperlink" Target="http://en.wikipedia.org/wiki/Forestle" TargetMode="External"/><Relationship Id="rId55" Type="http://schemas.openxmlformats.org/officeDocument/2006/relationships/hyperlink" Target="http://en.wikipedia.org/wiki/Yebol" TargetMode="External"/><Relationship Id="rId7" Type="http://schemas.openxmlformats.org/officeDocument/2006/relationships/hyperlink" Target="http://en.wikipedia.org/wiki/Lycos" TargetMode="External"/><Relationship Id="rId12" Type="http://schemas.openxmlformats.org/officeDocument/2006/relationships/hyperlink" Target="http://en.wikipedia.org/wiki/Excite" TargetMode="External"/><Relationship Id="rId17" Type="http://schemas.openxmlformats.org/officeDocument/2006/relationships/hyperlink" Target="http://en.wikipedia.org/wiki/Ask_Jeeves" TargetMode="External"/><Relationship Id="rId25" Type="http://schemas.openxmlformats.org/officeDocument/2006/relationships/hyperlink" Target="http://en.wikipedia.org/wiki/Vivisimo" TargetMode="External"/><Relationship Id="rId33" Type="http://schemas.openxmlformats.org/officeDocument/2006/relationships/hyperlink" Target="http://en.wikipedia.org/wiki/Ask.com" TargetMode="External"/><Relationship Id="rId38" Type="http://schemas.openxmlformats.org/officeDocument/2006/relationships/hyperlink" Target="http://en.wikipedia.org/wiki/Live_Search" TargetMode="External"/><Relationship Id="rId46" Type="http://schemas.openxmlformats.org/officeDocument/2006/relationships/hyperlink" Target="http://en.wikipedia.org/wiki/Viewzi" TargetMode="External"/><Relationship Id="rId2" Type="http://schemas.openxmlformats.org/officeDocument/2006/relationships/hyperlink" Target="http://en.wikipedia.org/wiki/W3Catalog" TargetMode="External"/><Relationship Id="rId16" Type="http://schemas.openxmlformats.org/officeDocument/2006/relationships/hyperlink" Target="http://en.wikipedia.org/wiki/HotBot" TargetMode="External"/><Relationship Id="rId20" Type="http://schemas.openxmlformats.org/officeDocument/2006/relationships/hyperlink" Target="http://en.wikipedia.org/wiki/Google_search" TargetMode="External"/><Relationship Id="rId29" Type="http://schemas.openxmlformats.org/officeDocument/2006/relationships/hyperlink" Target="http://en.wikipedia.org/wiki/Yahoo!_Search" TargetMode="External"/><Relationship Id="rId41" Type="http://schemas.openxmlformats.org/officeDocument/2006/relationships/hyperlink" Target="http://en.wikipedia.org/wiki/Sproose" TargetMode="External"/><Relationship Id="rId54" Type="http://schemas.openxmlformats.org/officeDocument/2006/relationships/hyperlink" Target="http://en.wikipedia.org/wiki/Bing_(search_engine)" TargetMode="External"/><Relationship Id="rId1" Type="http://schemas.openxmlformats.org/officeDocument/2006/relationships/slideLayout" Target="../slideLayouts/slideLayout2.xml"/><Relationship Id="rId6" Type="http://schemas.openxmlformats.org/officeDocument/2006/relationships/hyperlink" Target="http://en.wikipedia.org/wiki/Infoseek" TargetMode="External"/><Relationship Id="rId11" Type="http://schemas.openxmlformats.org/officeDocument/2006/relationships/hyperlink" Target="http://en.wikipedia.org/wiki/Magellan" TargetMode="External"/><Relationship Id="rId24" Type="http://schemas.openxmlformats.org/officeDocument/2006/relationships/hyperlink" Target="http://en.wikipedia.org/wiki/Teoma" TargetMode="External"/><Relationship Id="rId32" Type="http://schemas.openxmlformats.org/officeDocument/2006/relationships/hyperlink" Target="http://en.wikipedia.org/wiki/MSN_Search" TargetMode="External"/><Relationship Id="rId37" Type="http://schemas.openxmlformats.org/officeDocument/2006/relationships/hyperlink" Target="http://en.wikipedia.org/wiki/Quaero" TargetMode="External"/><Relationship Id="rId40" Type="http://schemas.openxmlformats.org/officeDocument/2006/relationships/hyperlink" Target="http://en.wikipedia.org/wiki/Guruji.com" TargetMode="External"/><Relationship Id="rId45" Type="http://schemas.openxmlformats.org/officeDocument/2006/relationships/hyperlink" Target="http://en.wikipedia.org/wiki/Picollator" TargetMode="External"/><Relationship Id="rId53" Type="http://schemas.openxmlformats.org/officeDocument/2006/relationships/hyperlink" Target="http://en.wikipedia.org/wiki/Duck_Duck_Go" TargetMode="External"/><Relationship Id="rId58" Type="http://schemas.openxmlformats.org/officeDocument/2006/relationships/hyperlink" Target="http://en.wikipedia.org/wiki/Timmp" TargetMode="External"/><Relationship Id="rId5" Type="http://schemas.openxmlformats.org/officeDocument/2006/relationships/hyperlink" Target="http://en.wikipedia.org/wiki/WebCrawler" TargetMode="External"/><Relationship Id="rId15" Type="http://schemas.openxmlformats.org/officeDocument/2006/relationships/hyperlink" Target="http://en.wikipedia.org/wiki/Inktomi" TargetMode="External"/><Relationship Id="rId23" Type="http://schemas.openxmlformats.org/officeDocument/2006/relationships/hyperlink" Target="http://en.wikipedia.org/wiki/Naver" TargetMode="External"/><Relationship Id="rId28" Type="http://schemas.openxmlformats.org/officeDocument/2006/relationships/hyperlink" Target="http://en.wikipedia.org/wiki/Info.com" TargetMode="External"/><Relationship Id="rId36" Type="http://schemas.openxmlformats.org/officeDocument/2006/relationships/hyperlink" Target="http://en.wikipedia.org/wiki/Wikiseek" TargetMode="External"/><Relationship Id="rId49" Type="http://schemas.openxmlformats.org/officeDocument/2006/relationships/hyperlink" Target="http://en.wikipedia.org/wiki/LeapFish" TargetMode="External"/><Relationship Id="rId57" Type="http://schemas.openxmlformats.org/officeDocument/2006/relationships/hyperlink" Target="http://en.wikipedia.org/wiki/Goby_Inc." TargetMode="External"/><Relationship Id="rId10" Type="http://schemas.openxmlformats.org/officeDocument/2006/relationships/hyperlink" Target="http://www.highbeam.com/doc/1G1-16636341.html" TargetMode="External"/><Relationship Id="rId19" Type="http://schemas.openxmlformats.org/officeDocument/2006/relationships/hyperlink" Target="http://en.wikipedia.org/wiki/Yandex" TargetMode="External"/><Relationship Id="rId31" Type="http://schemas.openxmlformats.org/officeDocument/2006/relationships/hyperlink" Target="http://en.wikipedia.org/wiki/Sogou" TargetMode="External"/><Relationship Id="rId44" Type="http://schemas.openxmlformats.org/officeDocument/2006/relationships/hyperlink" Target="http://en.wikipedia.org/wiki/Powerset_(company)" TargetMode="External"/><Relationship Id="rId52" Type="http://schemas.openxmlformats.org/officeDocument/2006/relationships/hyperlink" Target="http://en.wikipedia.org/wiki/Sperse!_Search" TargetMode="External"/><Relationship Id="rId4" Type="http://schemas.openxmlformats.org/officeDocument/2006/relationships/hyperlink" Target="http://en.wikipedia.org/wiki/JumpStation" TargetMode="External"/><Relationship Id="rId9" Type="http://schemas.openxmlformats.org/officeDocument/2006/relationships/hyperlink" Target="http://en.wikipedia.org/wiki/Open_Text" TargetMode="External"/><Relationship Id="rId14" Type="http://schemas.openxmlformats.org/officeDocument/2006/relationships/hyperlink" Target="http://en.wikipedia.org/wiki/Dogpile" TargetMode="External"/><Relationship Id="rId22" Type="http://schemas.openxmlformats.org/officeDocument/2006/relationships/hyperlink" Target="http://en.wikipedia.org/wiki/GenieKnows" TargetMode="External"/><Relationship Id="rId27" Type="http://schemas.openxmlformats.org/officeDocument/2006/relationships/hyperlink" Target="http://en.wikipedia.org/wiki/Exalead" TargetMode="External"/><Relationship Id="rId30" Type="http://schemas.openxmlformats.org/officeDocument/2006/relationships/hyperlink" Target="http://en.wikipedia.org/wiki/A9.com" TargetMode="External"/><Relationship Id="rId35" Type="http://schemas.openxmlformats.org/officeDocument/2006/relationships/hyperlink" Target="http://en.wikipedia.org/wiki/SearchMe" TargetMode="External"/><Relationship Id="rId43" Type="http://schemas.openxmlformats.org/officeDocument/2006/relationships/hyperlink" Target="http://en.wikipedia.org/wiki/Blackle.com" TargetMode="External"/><Relationship Id="rId48" Type="http://schemas.openxmlformats.org/officeDocument/2006/relationships/hyperlink" Target="http://en.wikipedia.org/wiki/Boogami" TargetMode="External"/><Relationship Id="rId56" Type="http://schemas.openxmlformats.org/officeDocument/2006/relationships/hyperlink" Target="http://en.wikipedia.org/wiki/Mugurdy" TargetMode="External"/><Relationship Id="rId8" Type="http://schemas.openxmlformats.org/officeDocument/2006/relationships/hyperlink" Target="http://en.wikipedia.org/wiki/AltaVista" TargetMode="External"/><Relationship Id="rId51" Type="http://schemas.openxmlformats.org/officeDocument/2006/relationships/hyperlink" Target="http://en.wikipedia.org/wiki/VADLO" TargetMode="External"/><Relationship Id="rId3" Type="http://schemas.openxmlformats.org/officeDocument/2006/relationships/hyperlink" Target="http://en.wikipedia.org/wiki/Aliwe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Kosmix" TargetMode="External"/><Relationship Id="rId13" Type="http://schemas.openxmlformats.org/officeDocument/2006/relationships/hyperlink" Target="http://en.wikipedia.org/wiki/Yebol" TargetMode="External"/><Relationship Id="rId3" Type="http://schemas.openxmlformats.org/officeDocument/2006/relationships/hyperlink" Target="http://en.wikipedia.org/wiki/Baidu" TargetMode="External"/><Relationship Id="rId7" Type="http://schemas.openxmlformats.org/officeDocument/2006/relationships/hyperlink" Target="http://en.wikipedia.org/wiki/Google_search" TargetMode="External"/><Relationship Id="rId12" Type="http://schemas.openxmlformats.org/officeDocument/2006/relationships/hyperlink" Target="http://en.wikipedia.org/wiki/Yandex" TargetMode="External"/><Relationship Id="rId2" Type="http://schemas.openxmlformats.org/officeDocument/2006/relationships/hyperlink" Target="http://en.wikipedia.org/wiki/Ask.com" TargetMode="External"/><Relationship Id="rId1" Type="http://schemas.openxmlformats.org/officeDocument/2006/relationships/slideLayout" Target="../slideLayouts/slideLayout2.xml"/><Relationship Id="rId6" Type="http://schemas.openxmlformats.org/officeDocument/2006/relationships/hyperlink" Target="http://en.wikipedia.org/wiki/Duck_Duck_Go" TargetMode="External"/><Relationship Id="rId11" Type="http://schemas.openxmlformats.org/officeDocument/2006/relationships/hyperlink" Target="http://en.wikipedia.org/wiki/Yahoo!_Search" TargetMode="External"/><Relationship Id="rId5" Type="http://schemas.openxmlformats.org/officeDocument/2006/relationships/hyperlink" Target="http://en.wikipedia.org/wiki/Cuil" TargetMode="External"/><Relationship Id="rId10" Type="http://schemas.openxmlformats.org/officeDocument/2006/relationships/hyperlink" Target="http://en.wikipedia.org/wiki/Yodao" TargetMode="External"/><Relationship Id="rId4" Type="http://schemas.openxmlformats.org/officeDocument/2006/relationships/hyperlink" Target="http://en.wikipedia.org/wiki/Bing_(search_engine)" TargetMode="External"/><Relationship Id="rId9" Type="http://schemas.openxmlformats.org/officeDocument/2006/relationships/hyperlink" Target="http://en.wikipedia.org/wiki/Sogou" TargetMode="External"/><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x-none" sz="4800" b="1" i="1" dirty="0" smtClean="0"/>
              <a:t>Search Systems</a:t>
            </a:r>
            <a:endParaRPr lang="en-US" sz="4800" b="1" i="1" dirty="0"/>
          </a:p>
        </p:txBody>
      </p:sp>
      <p:sp>
        <p:nvSpPr>
          <p:cNvPr id="2" name="Subtitle 1"/>
          <p:cNvSpPr>
            <a:spLocks noGrp="1"/>
          </p:cNvSpPr>
          <p:nvPr>
            <p:ph type="subTitle" idx="1"/>
          </p:nvPr>
        </p:nvSpPr>
        <p:spPr/>
        <p:txBody>
          <a:bodyPr/>
          <a:lstStyle/>
          <a:p>
            <a:r>
              <a:rPr lang="x-none" b="1" dirty="0" smtClean="0"/>
              <a:t>Group 5</a:t>
            </a:r>
            <a:endParaRPr lang="en-US" b="1" dirty="0"/>
          </a:p>
        </p:txBody>
      </p:sp>
      <p:sp>
        <p:nvSpPr>
          <p:cNvPr id="3" name="Date Placeholder 2"/>
          <p:cNvSpPr>
            <a:spLocks noGrp="1"/>
          </p:cNvSpPr>
          <p:nvPr>
            <p:ph type="dt" sz="half" idx="10"/>
          </p:nvPr>
        </p:nvSpPr>
        <p:spPr/>
        <p:txBody>
          <a:bodyPr/>
          <a:lstStyle/>
          <a:p>
            <a:fld id="{BF487E46-1F0A-4106-9D4A-F289EBBF0BD6}" type="datetime1">
              <a:rPr lang="en-US" smtClean="0"/>
              <a:pPr/>
              <a:t>7/13/2010</a:t>
            </a:fld>
            <a:endParaRPr lang="en-US" dirty="0"/>
          </a:p>
        </p:txBody>
      </p:sp>
      <p:sp>
        <p:nvSpPr>
          <p:cNvPr id="4" name="Slide Number Placeholder 3"/>
          <p:cNvSpPr>
            <a:spLocks noGrp="1"/>
          </p:cNvSpPr>
          <p:nvPr>
            <p:ph type="sldNum" sz="quarter" idx="12"/>
          </p:nvPr>
        </p:nvSpPr>
        <p:spPr>
          <a:xfrm>
            <a:off x="8561388" y="6354763"/>
            <a:ext cx="582612" cy="274637"/>
          </a:xfrm>
        </p:spPr>
        <p:txBody>
          <a:bodyPr/>
          <a:lstStyle/>
          <a:p>
            <a:pPr algn="r"/>
            <a:fld id="{F7886C9C-DC18-4195-8FD5-A50AA931D419}" type="slidenum">
              <a:rPr lang="en-US" smtClean="0"/>
              <a:pPr algn="r"/>
              <a:t>1</a:t>
            </a:fld>
            <a:endParaRPr lang="en-US" dirty="0"/>
          </a:p>
        </p:txBody>
      </p:sp>
    </p:spTree>
    <p:extLst>
      <p:ext uri="{BB962C8B-B14F-4D97-AF65-F5344CB8AC3E}">
        <p14:creationId xmlns:p14="http://schemas.microsoft.com/office/powerpoint/2010/main" xmlns="" val="16223356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33400"/>
            <a:ext cx="8229600" cy="1066800"/>
          </a:xfrm>
        </p:spPr>
        <p:txBody>
          <a:bodyPr/>
          <a:lstStyle/>
          <a:p>
            <a:r>
              <a:rPr lang="en-US" smtClean="0"/>
              <a:t>Search Zones</a:t>
            </a:r>
          </a:p>
        </p:txBody>
      </p:sp>
      <p:sp>
        <p:nvSpPr>
          <p:cNvPr id="14339" name="Rectangle 3"/>
          <p:cNvSpPr>
            <a:spLocks noGrp="1" noChangeArrowheads="1"/>
          </p:cNvSpPr>
          <p:nvPr>
            <p:ph idx="1"/>
          </p:nvPr>
        </p:nvSpPr>
        <p:spPr/>
        <p:txBody>
          <a:bodyPr/>
          <a:lstStyle/>
          <a:p>
            <a:r>
              <a:rPr lang="en-US" smtClean="0"/>
              <a:t>Subsets of the site that have been indexed separately.</a:t>
            </a:r>
          </a:p>
          <a:p>
            <a:pPr lvl="1"/>
            <a:endParaRPr lang="en-US" smtClean="0"/>
          </a:p>
          <a:p>
            <a:pPr lvl="1"/>
            <a:r>
              <a:rPr lang="en-US" smtClean="0"/>
              <a:t>Example </a:t>
            </a:r>
            <a:r>
              <a:rPr lang="en-US" smtClean="0">
                <a:hlinkClick r:id="rId2"/>
              </a:rPr>
              <a:t>http://search.dell.com/index.asp</a:t>
            </a:r>
            <a:r>
              <a:rPr lang="en-US" smtClean="0"/>
              <a:t> </a:t>
            </a:r>
          </a:p>
          <a:p>
            <a:pPr lvl="1"/>
            <a:r>
              <a:rPr lang="en-US" smtClean="0"/>
              <a:t>Amazon does a great job of this</a:t>
            </a:r>
            <a:br>
              <a:rPr lang="en-US" smtClean="0"/>
            </a:br>
            <a:endParaRPr lang="en-US" smtClean="0"/>
          </a:p>
          <a:p>
            <a:r>
              <a:rPr lang="en-US" smtClean="0"/>
              <a:t>Can be: content type, audience, role, topic, geography, chronology, department</a:t>
            </a:r>
          </a:p>
        </p:txBody>
      </p:sp>
      <p:sp>
        <p:nvSpPr>
          <p:cNvPr id="4" name="Date Placeholder 3"/>
          <p:cNvSpPr>
            <a:spLocks noGrp="1"/>
          </p:cNvSpPr>
          <p:nvPr>
            <p:ph type="dt" sz="half" idx="10"/>
          </p:nvPr>
        </p:nvSpPr>
        <p:spPr/>
        <p:txBody>
          <a:bodyPr/>
          <a:lstStyle/>
          <a:p>
            <a:fld id="{9B7A2607-E978-41D6-A1C9-0A25CF532555}"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0"/>
            <a:ext cx="8229600" cy="1066800"/>
          </a:xfrm>
        </p:spPr>
        <p:txBody>
          <a:bodyPr/>
          <a:lstStyle/>
          <a:p>
            <a:r>
              <a:rPr lang="en-US" smtClean="0"/>
              <a:t>Types of Pages</a:t>
            </a:r>
          </a:p>
        </p:txBody>
      </p:sp>
      <p:sp>
        <p:nvSpPr>
          <p:cNvPr id="15363" name="Content Placeholder 2"/>
          <p:cNvSpPr>
            <a:spLocks noGrp="1"/>
          </p:cNvSpPr>
          <p:nvPr>
            <p:ph idx="1"/>
          </p:nvPr>
        </p:nvSpPr>
        <p:spPr/>
        <p:txBody>
          <a:bodyPr/>
          <a:lstStyle/>
          <a:p>
            <a:r>
              <a:rPr lang="en-US" dirty="0" smtClean="0"/>
              <a:t>Navigation pages – pages that help you browse a site</a:t>
            </a:r>
            <a:br>
              <a:rPr lang="en-US" dirty="0" smtClean="0"/>
            </a:br>
            <a:endParaRPr lang="en-US" dirty="0" smtClean="0"/>
          </a:p>
          <a:p>
            <a:r>
              <a:rPr lang="en-US" dirty="0" smtClean="0"/>
              <a:t>Destination pages – contain actual information</a:t>
            </a:r>
            <a:br>
              <a:rPr lang="en-US" dirty="0" smtClean="0"/>
            </a:br>
            <a:endParaRPr lang="en-US" dirty="0" smtClean="0"/>
          </a:p>
          <a:p>
            <a:r>
              <a:rPr lang="en-US" dirty="0" smtClean="0"/>
              <a:t>Want to make sure search results contain mostly destination pages</a:t>
            </a:r>
          </a:p>
        </p:txBody>
      </p:sp>
      <p:sp>
        <p:nvSpPr>
          <p:cNvPr id="4" name="Date Placeholder 3"/>
          <p:cNvSpPr>
            <a:spLocks noGrp="1"/>
          </p:cNvSpPr>
          <p:nvPr>
            <p:ph type="dt" sz="half" idx="10"/>
          </p:nvPr>
        </p:nvSpPr>
        <p:spPr/>
        <p:txBody>
          <a:bodyPr/>
          <a:lstStyle/>
          <a:p>
            <a:fld id="{8A22A689-9719-4D2A-9997-FA10E03D37C7}"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43829E-3202-4515-A2B7-E938BC860519}" type="datetime1">
              <a:rPr lang="en-US" smtClean="0"/>
              <a:pPr/>
              <a:t>7/13/2010</a:t>
            </a:fld>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12</a:t>
            </a:fld>
            <a:endParaRPr lang="en-US"/>
          </a:p>
        </p:txBody>
      </p:sp>
      <p:pic>
        <p:nvPicPr>
          <p:cNvPr id="2050" name="Picture 2"/>
          <p:cNvPicPr>
            <a:picLocks noChangeAspect="1" noChangeArrowheads="1"/>
          </p:cNvPicPr>
          <p:nvPr/>
        </p:nvPicPr>
        <p:blipFill>
          <a:blip r:embed="rId2"/>
          <a:srcRect/>
          <a:stretch>
            <a:fillRect/>
          </a:stretch>
        </p:blipFill>
        <p:spPr bwMode="auto">
          <a:xfrm>
            <a:off x="335082" y="76200"/>
            <a:ext cx="2247900" cy="6781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758346" y="1009203"/>
            <a:ext cx="6120792" cy="4896633"/>
          </a:xfrm>
          <a:prstGeom prst="rect">
            <a:avLst/>
          </a:prstGeom>
          <a:noFill/>
          <a:ln w="9525">
            <a:noFill/>
            <a:miter lim="800000"/>
            <a:headEnd/>
            <a:tailEnd/>
          </a:ln>
          <a:effectLst/>
        </p:spPr>
      </p:pic>
      <p:sp>
        <p:nvSpPr>
          <p:cNvPr id="8" name="Rectangle 7"/>
          <p:cNvSpPr/>
          <p:nvPr/>
        </p:nvSpPr>
        <p:spPr>
          <a:xfrm>
            <a:off x="2625478" y="504266"/>
            <a:ext cx="2165978" cy="369332"/>
          </a:xfrm>
          <a:prstGeom prst="rect">
            <a:avLst/>
          </a:prstGeom>
        </p:spPr>
        <p:txBody>
          <a:bodyPr wrap="none">
            <a:spAutoFit/>
          </a:bodyPr>
          <a:lstStyle/>
          <a:p>
            <a:r>
              <a:rPr lang="en-US" dirty="0" smtClean="0"/>
              <a:t>Navigation page </a:t>
            </a:r>
            <a:endParaRPr lang="en-US" dirty="0"/>
          </a:p>
        </p:txBody>
      </p:sp>
      <p:sp>
        <p:nvSpPr>
          <p:cNvPr id="9" name="Rectangle 8"/>
          <p:cNvSpPr/>
          <p:nvPr/>
        </p:nvSpPr>
        <p:spPr>
          <a:xfrm>
            <a:off x="5014092" y="5167172"/>
            <a:ext cx="2121093" cy="369332"/>
          </a:xfrm>
          <a:prstGeom prst="rect">
            <a:avLst/>
          </a:prstGeom>
        </p:spPr>
        <p:txBody>
          <a:bodyPr wrap="none">
            <a:spAutoFit/>
          </a:bodyPr>
          <a:lstStyle/>
          <a:p>
            <a:r>
              <a:rPr lang="en-US" b="1" dirty="0" smtClean="0">
                <a:solidFill>
                  <a:srgbClr val="FF0000"/>
                </a:solidFill>
              </a:rPr>
              <a:t>Destination page</a:t>
            </a:r>
            <a:endParaRPr lang="en-US"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Search Algorithms</a:t>
            </a:r>
          </a:p>
        </p:txBody>
      </p:sp>
      <p:sp>
        <p:nvSpPr>
          <p:cNvPr id="17411" name="Rectangle 3"/>
          <p:cNvSpPr>
            <a:spLocks noGrp="1" noChangeArrowheads="1"/>
          </p:cNvSpPr>
          <p:nvPr>
            <p:ph idx="1"/>
          </p:nvPr>
        </p:nvSpPr>
        <p:spPr/>
        <p:txBody>
          <a:bodyPr/>
          <a:lstStyle/>
          <a:p>
            <a:r>
              <a:rPr lang="en-US" smtClean="0"/>
              <a:t>There are many types of algorithms available. </a:t>
            </a:r>
            <a:br>
              <a:rPr lang="en-US" smtClean="0"/>
            </a:br>
            <a:endParaRPr lang="en-US" smtClean="0"/>
          </a:p>
          <a:p>
            <a:r>
              <a:rPr lang="en-US" smtClean="0"/>
              <a:t>The bottom line is to select the one that is appropriate for the type of search capabilities required by the user.</a:t>
            </a:r>
          </a:p>
        </p:txBody>
      </p:sp>
      <p:sp>
        <p:nvSpPr>
          <p:cNvPr id="4" name="Date Placeholder 3"/>
          <p:cNvSpPr>
            <a:spLocks noGrp="1"/>
          </p:cNvSpPr>
          <p:nvPr>
            <p:ph type="dt" sz="half" idx="10"/>
          </p:nvPr>
        </p:nvSpPr>
        <p:spPr/>
        <p:txBody>
          <a:bodyPr/>
          <a:lstStyle/>
          <a:p>
            <a:fld id="{90BDD063-E3DC-4FD4-90AF-807DD33EEF84}"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8435" name="Rectangle 3"/>
          <p:cNvSpPr>
            <a:spLocks noChangeArrowheads="1"/>
          </p:cNvSpPr>
          <p:nvPr/>
        </p:nvSpPr>
        <p:spPr bwMode="auto">
          <a:xfrm>
            <a:off x="228600" y="1295400"/>
            <a:ext cx="474663" cy="426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8436" name="Text Box 4"/>
          <p:cNvSpPr txBox="1">
            <a:spLocks noChangeArrowheads="1"/>
          </p:cNvSpPr>
          <p:nvPr/>
        </p:nvSpPr>
        <p:spPr bwMode="auto">
          <a:xfrm>
            <a:off x="304800" y="1371600"/>
            <a:ext cx="338138" cy="4108450"/>
          </a:xfrm>
          <a:prstGeom prst="rect">
            <a:avLst/>
          </a:prstGeom>
          <a:solidFill>
            <a:schemeClr val="bg1"/>
          </a:solidFill>
          <a:ln w="9525">
            <a:noFill/>
            <a:miter lim="800000"/>
            <a:headEnd/>
            <a:tailEnd/>
          </a:ln>
        </p:spPr>
        <p:txBody>
          <a:bodyPr>
            <a:spAutoFit/>
          </a:bodyPr>
          <a:lstStyle/>
          <a:p>
            <a:pPr>
              <a:spcBef>
                <a:spcPct val="50000"/>
              </a:spcBef>
            </a:pPr>
            <a:r>
              <a:rPr lang="en-US" sz="2400">
                <a:latin typeface="Times New Roman" pitchFamily="18" charset="0"/>
              </a:rPr>
              <a:t>User</a:t>
            </a:r>
          </a:p>
          <a:p>
            <a:pPr>
              <a:spcBef>
                <a:spcPct val="50000"/>
              </a:spcBef>
            </a:pPr>
            <a:r>
              <a:rPr lang="en-US" sz="2400">
                <a:latin typeface="Times New Roman" pitchFamily="18" charset="0"/>
              </a:rPr>
              <a:t>Tasks</a:t>
            </a:r>
          </a:p>
          <a:p>
            <a:pPr>
              <a:spcBef>
                <a:spcPct val="50000"/>
              </a:spcBef>
            </a:pPr>
            <a:endParaRPr lang="en-US" sz="2400">
              <a:latin typeface="Times New Roman" pitchFamily="18" charset="0"/>
            </a:endParaRPr>
          </a:p>
        </p:txBody>
      </p:sp>
      <p:sp>
        <p:nvSpPr>
          <p:cNvPr id="18437" name="Rectangle 5"/>
          <p:cNvSpPr>
            <a:spLocks noChangeArrowheads="1"/>
          </p:cNvSpPr>
          <p:nvPr/>
        </p:nvSpPr>
        <p:spPr bwMode="auto">
          <a:xfrm>
            <a:off x="685800" y="4419600"/>
            <a:ext cx="1897063" cy="685800"/>
          </a:xfrm>
          <a:prstGeom prst="rect">
            <a:avLst/>
          </a:prstGeom>
          <a:solidFill>
            <a:schemeClr val="bg1"/>
          </a:solidFill>
          <a:ln w="9525">
            <a:solidFill>
              <a:schemeClr val="tx1"/>
            </a:solidFill>
            <a:miter lim="800000"/>
            <a:headEnd/>
            <a:tailEnd/>
          </a:ln>
        </p:spPr>
        <p:txBody>
          <a:bodyPr wrap="none" anchor="ctr"/>
          <a:lstStyle/>
          <a:p>
            <a:pPr algn="ctr"/>
            <a:r>
              <a:rPr lang="en-US" sz="2400">
                <a:latin typeface="Times New Roman" pitchFamily="18" charset="0"/>
              </a:rPr>
              <a:t>Browsing</a:t>
            </a:r>
          </a:p>
        </p:txBody>
      </p:sp>
      <p:sp>
        <p:nvSpPr>
          <p:cNvPr id="18438" name="Rectangle 6"/>
          <p:cNvSpPr>
            <a:spLocks noChangeArrowheads="1"/>
          </p:cNvSpPr>
          <p:nvPr/>
        </p:nvSpPr>
        <p:spPr bwMode="auto">
          <a:xfrm>
            <a:off x="3276600" y="762000"/>
            <a:ext cx="2362200" cy="533400"/>
          </a:xfrm>
          <a:prstGeom prst="rect">
            <a:avLst/>
          </a:prstGeom>
          <a:noFill/>
          <a:ln w="9525">
            <a:solidFill>
              <a:schemeClr val="tx1"/>
            </a:solidFill>
            <a:miter lim="800000"/>
            <a:headEnd/>
            <a:tailEnd/>
          </a:ln>
        </p:spPr>
        <p:txBody>
          <a:bodyPr wrap="none" anchor="ctr"/>
          <a:lstStyle/>
          <a:p>
            <a:endParaRPr lang="en-US"/>
          </a:p>
        </p:txBody>
      </p:sp>
      <p:sp>
        <p:nvSpPr>
          <p:cNvPr id="18439" name="Text Box 7"/>
          <p:cNvSpPr txBox="1">
            <a:spLocks noChangeArrowheads="1"/>
          </p:cNvSpPr>
          <p:nvPr/>
        </p:nvSpPr>
        <p:spPr bwMode="auto">
          <a:xfrm>
            <a:off x="3352800" y="838200"/>
            <a:ext cx="2054225" cy="457200"/>
          </a:xfrm>
          <a:prstGeom prst="rect">
            <a:avLst/>
          </a:prstGeom>
          <a:noFill/>
          <a:ln w="9525">
            <a:noFill/>
            <a:miter lim="800000"/>
            <a:headEnd/>
            <a:tailEnd/>
          </a:ln>
        </p:spPr>
        <p:txBody>
          <a:bodyPr wrap="none">
            <a:spAutoFit/>
          </a:bodyPr>
          <a:lstStyle/>
          <a:p>
            <a:r>
              <a:rPr lang="en-US" sz="2400">
                <a:latin typeface="Times New Roman" pitchFamily="18" charset="0"/>
              </a:rPr>
              <a:t>Classic Models</a:t>
            </a:r>
          </a:p>
        </p:txBody>
      </p:sp>
      <p:sp>
        <p:nvSpPr>
          <p:cNvPr id="19464" name="Rectangle 8"/>
          <p:cNvSpPr>
            <a:spLocks noChangeArrowheads="1"/>
          </p:cNvSpPr>
          <p:nvPr/>
        </p:nvSpPr>
        <p:spPr bwMode="auto">
          <a:xfrm>
            <a:off x="3276600" y="1295400"/>
            <a:ext cx="2362200" cy="114300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p:spPr>
        <p:txBody>
          <a:bodyPr wrap="none" anchor="ctr"/>
          <a:lstStyle/>
          <a:p>
            <a:pPr>
              <a:buFontTx/>
              <a:buChar char="•"/>
              <a:defRPr/>
            </a:pPr>
            <a:r>
              <a:rPr lang="en-US" sz="2400">
                <a:solidFill>
                  <a:schemeClr val="bg1"/>
                </a:solidFill>
                <a:latin typeface="Times New Roman" pitchFamily="18" charset="0"/>
              </a:rPr>
              <a:t>Boolean</a:t>
            </a:r>
          </a:p>
          <a:p>
            <a:pPr>
              <a:buFontTx/>
              <a:buChar char="•"/>
              <a:defRPr/>
            </a:pPr>
            <a:r>
              <a:rPr lang="en-US" sz="2400">
                <a:solidFill>
                  <a:schemeClr val="bg1"/>
                </a:solidFill>
                <a:latin typeface="Times New Roman" pitchFamily="18" charset="0"/>
              </a:rPr>
              <a:t>Vector space</a:t>
            </a:r>
          </a:p>
          <a:p>
            <a:pPr>
              <a:buFontTx/>
              <a:buChar char="•"/>
              <a:defRPr/>
            </a:pPr>
            <a:r>
              <a:rPr lang="en-US" sz="2400">
                <a:solidFill>
                  <a:schemeClr val="bg1"/>
                </a:solidFill>
                <a:latin typeface="Times New Roman" pitchFamily="18" charset="0"/>
              </a:rPr>
              <a:t>Probabilistic</a:t>
            </a:r>
          </a:p>
        </p:txBody>
      </p:sp>
      <p:sp>
        <p:nvSpPr>
          <p:cNvPr id="18441" name="Rectangle 9"/>
          <p:cNvSpPr>
            <a:spLocks noChangeArrowheads="1"/>
          </p:cNvSpPr>
          <p:nvPr/>
        </p:nvSpPr>
        <p:spPr bwMode="auto">
          <a:xfrm>
            <a:off x="3124200" y="3200400"/>
            <a:ext cx="2514600" cy="533400"/>
          </a:xfrm>
          <a:prstGeom prst="rect">
            <a:avLst/>
          </a:prstGeom>
          <a:noFill/>
          <a:ln w="9525">
            <a:solidFill>
              <a:schemeClr val="tx1"/>
            </a:solidFill>
            <a:miter lim="800000"/>
            <a:headEnd/>
            <a:tailEnd/>
          </a:ln>
        </p:spPr>
        <p:txBody>
          <a:bodyPr wrap="none" anchor="ctr"/>
          <a:lstStyle/>
          <a:p>
            <a:endParaRPr lang="en-US"/>
          </a:p>
        </p:txBody>
      </p:sp>
      <p:sp>
        <p:nvSpPr>
          <p:cNvPr id="18442" name="Text Box 10"/>
          <p:cNvSpPr txBox="1">
            <a:spLocks noChangeArrowheads="1"/>
          </p:cNvSpPr>
          <p:nvPr/>
        </p:nvSpPr>
        <p:spPr bwMode="auto">
          <a:xfrm>
            <a:off x="3124200" y="3276600"/>
            <a:ext cx="2443163" cy="457200"/>
          </a:xfrm>
          <a:prstGeom prst="rect">
            <a:avLst/>
          </a:prstGeom>
          <a:noFill/>
          <a:ln w="9525">
            <a:noFill/>
            <a:miter lim="800000"/>
            <a:headEnd/>
            <a:tailEnd/>
          </a:ln>
        </p:spPr>
        <p:txBody>
          <a:bodyPr wrap="none">
            <a:spAutoFit/>
          </a:bodyPr>
          <a:lstStyle/>
          <a:p>
            <a:r>
              <a:rPr lang="en-US" sz="2400">
                <a:latin typeface="Times New Roman" pitchFamily="18" charset="0"/>
              </a:rPr>
              <a:t>Structured Models</a:t>
            </a:r>
          </a:p>
        </p:txBody>
      </p:sp>
      <p:sp>
        <p:nvSpPr>
          <p:cNvPr id="19467" name="Rectangle 11"/>
          <p:cNvSpPr>
            <a:spLocks noChangeArrowheads="1"/>
          </p:cNvSpPr>
          <p:nvPr/>
        </p:nvSpPr>
        <p:spPr bwMode="auto">
          <a:xfrm>
            <a:off x="3124200" y="3733800"/>
            <a:ext cx="2514600" cy="10668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buFontTx/>
              <a:buChar char="•"/>
              <a:defRPr/>
            </a:pPr>
            <a:r>
              <a:rPr lang="en-US" sz="2400" dirty="0">
                <a:latin typeface="Times New Roman" pitchFamily="18" charset="0"/>
              </a:rPr>
              <a:t>Non Overlapping</a:t>
            </a:r>
          </a:p>
          <a:p>
            <a:pPr>
              <a:defRPr/>
            </a:pPr>
            <a:r>
              <a:rPr lang="en-US" sz="2400" dirty="0">
                <a:latin typeface="Times New Roman" pitchFamily="18" charset="0"/>
              </a:rPr>
              <a:t> Lists</a:t>
            </a:r>
          </a:p>
          <a:p>
            <a:pPr>
              <a:buFontTx/>
              <a:buChar char="•"/>
              <a:defRPr/>
            </a:pPr>
            <a:r>
              <a:rPr lang="en-US" sz="2400" dirty="0">
                <a:latin typeface="Times New Roman" pitchFamily="18" charset="0"/>
              </a:rPr>
              <a:t>Proximal nodes</a:t>
            </a:r>
          </a:p>
        </p:txBody>
      </p:sp>
      <p:sp>
        <p:nvSpPr>
          <p:cNvPr id="18444" name="Rectangle 12"/>
          <p:cNvSpPr>
            <a:spLocks noChangeArrowheads="1"/>
          </p:cNvSpPr>
          <p:nvPr/>
        </p:nvSpPr>
        <p:spPr bwMode="auto">
          <a:xfrm>
            <a:off x="3124200" y="5105400"/>
            <a:ext cx="2514600" cy="533400"/>
          </a:xfrm>
          <a:prstGeom prst="rect">
            <a:avLst/>
          </a:prstGeom>
          <a:noFill/>
          <a:ln w="9525">
            <a:solidFill>
              <a:schemeClr val="tx1"/>
            </a:solidFill>
            <a:miter lim="800000"/>
            <a:headEnd/>
            <a:tailEnd/>
          </a:ln>
        </p:spPr>
        <p:txBody>
          <a:bodyPr wrap="none" anchor="ctr"/>
          <a:lstStyle/>
          <a:p>
            <a:endParaRPr lang="en-US"/>
          </a:p>
        </p:txBody>
      </p:sp>
      <p:sp>
        <p:nvSpPr>
          <p:cNvPr id="18445" name="Text Box 13"/>
          <p:cNvSpPr txBox="1">
            <a:spLocks noChangeArrowheads="1"/>
          </p:cNvSpPr>
          <p:nvPr/>
        </p:nvSpPr>
        <p:spPr bwMode="auto">
          <a:xfrm>
            <a:off x="3657600" y="5181600"/>
            <a:ext cx="1370013" cy="457200"/>
          </a:xfrm>
          <a:prstGeom prst="rect">
            <a:avLst/>
          </a:prstGeom>
          <a:noFill/>
          <a:ln w="9525">
            <a:noFill/>
            <a:miter lim="800000"/>
            <a:headEnd/>
            <a:tailEnd/>
          </a:ln>
        </p:spPr>
        <p:txBody>
          <a:bodyPr wrap="none">
            <a:spAutoFit/>
          </a:bodyPr>
          <a:lstStyle/>
          <a:p>
            <a:r>
              <a:rPr lang="en-US" sz="2400">
                <a:latin typeface="Times New Roman" pitchFamily="18" charset="0"/>
              </a:rPr>
              <a:t>Browsing</a:t>
            </a:r>
          </a:p>
        </p:txBody>
      </p:sp>
      <p:sp>
        <p:nvSpPr>
          <p:cNvPr id="18446" name="Rectangle 14"/>
          <p:cNvSpPr>
            <a:spLocks noChangeArrowheads="1"/>
          </p:cNvSpPr>
          <p:nvPr/>
        </p:nvSpPr>
        <p:spPr bwMode="auto">
          <a:xfrm>
            <a:off x="3124200" y="5638800"/>
            <a:ext cx="2514600" cy="990600"/>
          </a:xfrm>
          <a:prstGeom prst="rect">
            <a:avLst/>
          </a:prstGeom>
          <a:gradFill rotWithShape="0">
            <a:gsLst>
              <a:gs pos="0">
                <a:srgbClr val="764700"/>
              </a:gs>
              <a:gs pos="50000">
                <a:srgbClr val="FF9900"/>
              </a:gs>
              <a:gs pos="100000">
                <a:srgbClr val="764700"/>
              </a:gs>
            </a:gsLst>
            <a:lin ang="5400000" scaled="1"/>
          </a:gradFill>
          <a:ln w="9525">
            <a:solidFill>
              <a:schemeClr val="tx1"/>
            </a:solidFill>
            <a:miter lim="800000"/>
            <a:headEnd/>
            <a:tailEnd/>
          </a:ln>
        </p:spPr>
        <p:txBody>
          <a:bodyPr wrap="none" anchor="ctr"/>
          <a:lstStyle/>
          <a:p>
            <a:pPr>
              <a:buFontTx/>
              <a:buChar char="•"/>
            </a:pPr>
            <a:r>
              <a:rPr lang="en-US" sz="2400">
                <a:solidFill>
                  <a:schemeClr val="bg1"/>
                </a:solidFill>
                <a:latin typeface="Times New Roman" pitchFamily="18" charset="0"/>
              </a:rPr>
              <a:t>Flat</a:t>
            </a:r>
          </a:p>
          <a:p>
            <a:pPr>
              <a:buFontTx/>
              <a:buChar char="•"/>
            </a:pPr>
            <a:r>
              <a:rPr lang="en-US" sz="2400">
                <a:solidFill>
                  <a:schemeClr val="bg1"/>
                </a:solidFill>
                <a:latin typeface="Times New Roman" pitchFamily="18" charset="0"/>
              </a:rPr>
              <a:t>Structure Guided</a:t>
            </a:r>
          </a:p>
          <a:p>
            <a:pPr>
              <a:buFontTx/>
              <a:buChar char="•"/>
            </a:pPr>
            <a:r>
              <a:rPr lang="en-US" sz="2400">
                <a:solidFill>
                  <a:schemeClr val="bg1"/>
                </a:solidFill>
                <a:latin typeface="Times New Roman" pitchFamily="18" charset="0"/>
              </a:rPr>
              <a:t>Hypertext</a:t>
            </a:r>
          </a:p>
        </p:txBody>
      </p:sp>
      <p:sp>
        <p:nvSpPr>
          <p:cNvPr id="18447" name="Line 15"/>
          <p:cNvSpPr>
            <a:spLocks noChangeShapeType="1"/>
          </p:cNvSpPr>
          <p:nvPr/>
        </p:nvSpPr>
        <p:spPr bwMode="auto">
          <a:xfrm>
            <a:off x="2438400" y="4800600"/>
            <a:ext cx="685800" cy="609600"/>
          </a:xfrm>
          <a:prstGeom prst="line">
            <a:avLst/>
          </a:prstGeom>
          <a:noFill/>
          <a:ln w="38100">
            <a:solidFill>
              <a:schemeClr val="tx1"/>
            </a:solidFill>
            <a:round/>
            <a:headEnd/>
            <a:tailEnd type="triangle" w="med" len="med"/>
          </a:ln>
        </p:spPr>
        <p:txBody>
          <a:bodyPr/>
          <a:lstStyle/>
          <a:p>
            <a:endParaRPr lang="en-US"/>
          </a:p>
        </p:txBody>
      </p:sp>
      <p:sp>
        <p:nvSpPr>
          <p:cNvPr id="18448" name="Rectangle 16"/>
          <p:cNvSpPr>
            <a:spLocks noChangeArrowheads="1"/>
          </p:cNvSpPr>
          <p:nvPr/>
        </p:nvSpPr>
        <p:spPr bwMode="auto">
          <a:xfrm>
            <a:off x="6400800" y="304800"/>
            <a:ext cx="2514600" cy="457200"/>
          </a:xfrm>
          <a:prstGeom prst="rect">
            <a:avLst/>
          </a:prstGeom>
          <a:noFill/>
          <a:ln w="9525">
            <a:solidFill>
              <a:schemeClr val="tx1"/>
            </a:solidFill>
            <a:miter lim="800000"/>
            <a:headEnd/>
            <a:tailEnd/>
          </a:ln>
        </p:spPr>
        <p:txBody>
          <a:bodyPr wrap="none" anchor="ctr"/>
          <a:lstStyle/>
          <a:p>
            <a:endParaRPr lang="en-US"/>
          </a:p>
        </p:txBody>
      </p:sp>
      <p:sp>
        <p:nvSpPr>
          <p:cNvPr id="18449" name="Text Box 17"/>
          <p:cNvSpPr txBox="1">
            <a:spLocks noChangeArrowheads="1"/>
          </p:cNvSpPr>
          <p:nvPr/>
        </p:nvSpPr>
        <p:spPr bwMode="auto">
          <a:xfrm>
            <a:off x="6705600" y="304800"/>
            <a:ext cx="1814513" cy="457200"/>
          </a:xfrm>
          <a:prstGeom prst="rect">
            <a:avLst/>
          </a:prstGeom>
          <a:noFill/>
          <a:ln w="9525">
            <a:noFill/>
            <a:miter lim="800000"/>
            <a:headEnd/>
            <a:tailEnd/>
          </a:ln>
        </p:spPr>
        <p:txBody>
          <a:bodyPr wrap="none">
            <a:spAutoFit/>
          </a:bodyPr>
          <a:lstStyle/>
          <a:p>
            <a:r>
              <a:rPr lang="en-US" sz="2400">
                <a:latin typeface="Times New Roman" pitchFamily="18" charset="0"/>
              </a:rPr>
              <a:t>Set Theoretic</a:t>
            </a:r>
          </a:p>
        </p:txBody>
      </p:sp>
      <p:sp>
        <p:nvSpPr>
          <p:cNvPr id="18450" name="Rectangle 18"/>
          <p:cNvSpPr>
            <a:spLocks noChangeArrowheads="1"/>
          </p:cNvSpPr>
          <p:nvPr/>
        </p:nvSpPr>
        <p:spPr bwMode="auto">
          <a:xfrm>
            <a:off x="6400800" y="762000"/>
            <a:ext cx="2514600" cy="990600"/>
          </a:xfrm>
          <a:prstGeom prst="rect">
            <a:avLst/>
          </a:prstGeom>
          <a:gradFill rotWithShape="0">
            <a:gsLst>
              <a:gs pos="0">
                <a:srgbClr val="00475E"/>
              </a:gs>
              <a:gs pos="50000">
                <a:srgbClr val="0099CC"/>
              </a:gs>
              <a:gs pos="100000">
                <a:srgbClr val="00475E"/>
              </a:gs>
            </a:gsLst>
            <a:lin ang="5400000" scaled="1"/>
          </a:gradFill>
          <a:ln w="9525">
            <a:solidFill>
              <a:schemeClr val="tx1"/>
            </a:solidFill>
            <a:miter lim="800000"/>
            <a:headEnd/>
            <a:tailEnd/>
          </a:ln>
        </p:spPr>
        <p:txBody>
          <a:bodyPr wrap="none" anchor="ctr"/>
          <a:lstStyle/>
          <a:p>
            <a:pPr>
              <a:buFontTx/>
              <a:buChar char="•"/>
            </a:pPr>
            <a:r>
              <a:rPr lang="en-US" sz="2400">
                <a:solidFill>
                  <a:schemeClr val="bg1"/>
                </a:solidFill>
                <a:latin typeface="Times New Roman" pitchFamily="18" charset="0"/>
              </a:rPr>
              <a:t>Fuzzy</a:t>
            </a:r>
          </a:p>
          <a:p>
            <a:pPr>
              <a:buFontTx/>
              <a:buChar char="•"/>
            </a:pPr>
            <a:r>
              <a:rPr lang="en-US" sz="2400">
                <a:solidFill>
                  <a:schemeClr val="bg1"/>
                </a:solidFill>
                <a:latin typeface="Times New Roman" pitchFamily="18" charset="0"/>
              </a:rPr>
              <a:t>Extended Boolean</a:t>
            </a:r>
          </a:p>
        </p:txBody>
      </p:sp>
      <p:sp>
        <p:nvSpPr>
          <p:cNvPr id="18451" name="Rectangle 19"/>
          <p:cNvSpPr>
            <a:spLocks noChangeArrowheads="1"/>
          </p:cNvSpPr>
          <p:nvPr/>
        </p:nvSpPr>
        <p:spPr bwMode="auto">
          <a:xfrm>
            <a:off x="6172200" y="2057400"/>
            <a:ext cx="2743200" cy="457200"/>
          </a:xfrm>
          <a:prstGeom prst="rect">
            <a:avLst/>
          </a:prstGeom>
          <a:noFill/>
          <a:ln w="9525">
            <a:solidFill>
              <a:schemeClr val="tx1"/>
            </a:solidFill>
            <a:miter lim="800000"/>
            <a:headEnd/>
            <a:tailEnd/>
          </a:ln>
        </p:spPr>
        <p:txBody>
          <a:bodyPr wrap="none" anchor="ctr"/>
          <a:lstStyle/>
          <a:p>
            <a:endParaRPr lang="en-US"/>
          </a:p>
        </p:txBody>
      </p:sp>
      <p:sp>
        <p:nvSpPr>
          <p:cNvPr id="18452" name="Text Box 20"/>
          <p:cNvSpPr txBox="1">
            <a:spLocks noChangeArrowheads="1"/>
          </p:cNvSpPr>
          <p:nvPr/>
        </p:nvSpPr>
        <p:spPr bwMode="auto">
          <a:xfrm>
            <a:off x="6400800" y="2057400"/>
            <a:ext cx="1384300" cy="457200"/>
          </a:xfrm>
          <a:prstGeom prst="rect">
            <a:avLst/>
          </a:prstGeom>
          <a:noFill/>
          <a:ln w="9525">
            <a:noFill/>
            <a:miter lim="800000"/>
            <a:headEnd/>
            <a:tailEnd/>
          </a:ln>
        </p:spPr>
        <p:txBody>
          <a:bodyPr wrap="none">
            <a:spAutoFit/>
          </a:bodyPr>
          <a:lstStyle/>
          <a:p>
            <a:r>
              <a:rPr lang="en-US" sz="2400">
                <a:latin typeface="Times New Roman" pitchFamily="18" charset="0"/>
              </a:rPr>
              <a:t>Algebraic</a:t>
            </a:r>
          </a:p>
        </p:txBody>
      </p:sp>
      <p:sp>
        <p:nvSpPr>
          <p:cNvPr id="18453" name="Rectangle 21"/>
          <p:cNvSpPr>
            <a:spLocks noChangeArrowheads="1"/>
          </p:cNvSpPr>
          <p:nvPr/>
        </p:nvSpPr>
        <p:spPr bwMode="auto">
          <a:xfrm>
            <a:off x="6172200" y="2514600"/>
            <a:ext cx="2743200" cy="1066800"/>
          </a:xfrm>
          <a:prstGeom prst="rect">
            <a:avLst/>
          </a:prstGeom>
          <a:gradFill rotWithShape="0">
            <a:gsLst>
              <a:gs pos="0">
                <a:srgbClr val="2F4776"/>
              </a:gs>
              <a:gs pos="50000">
                <a:srgbClr val="6699FF"/>
              </a:gs>
              <a:gs pos="100000">
                <a:srgbClr val="2F4776"/>
              </a:gs>
            </a:gsLst>
            <a:lin ang="5400000" scaled="1"/>
          </a:gradFill>
          <a:ln w="9525">
            <a:solidFill>
              <a:schemeClr val="tx1"/>
            </a:solidFill>
            <a:miter lim="800000"/>
            <a:headEnd/>
            <a:tailEnd/>
          </a:ln>
        </p:spPr>
        <p:txBody>
          <a:bodyPr wrap="none" anchor="ctr"/>
          <a:lstStyle/>
          <a:p>
            <a:pPr>
              <a:buFontTx/>
              <a:buChar char="•"/>
            </a:pPr>
            <a:r>
              <a:rPr lang="en-US" sz="2400">
                <a:solidFill>
                  <a:schemeClr val="bg1"/>
                </a:solidFill>
                <a:latin typeface="Times New Roman" pitchFamily="18" charset="0"/>
              </a:rPr>
              <a:t>Generalized Vector</a:t>
            </a:r>
          </a:p>
          <a:p>
            <a:pPr>
              <a:buFontTx/>
              <a:buChar char="•"/>
            </a:pPr>
            <a:r>
              <a:rPr lang="en-US" sz="2400">
                <a:solidFill>
                  <a:schemeClr val="bg1"/>
                </a:solidFill>
                <a:latin typeface="Times New Roman" pitchFamily="18" charset="0"/>
              </a:rPr>
              <a:t>Lat. Semantic Index</a:t>
            </a:r>
          </a:p>
          <a:p>
            <a:pPr>
              <a:buFontTx/>
              <a:buChar char="•"/>
            </a:pPr>
            <a:r>
              <a:rPr lang="en-US" sz="2400">
                <a:solidFill>
                  <a:schemeClr val="bg1"/>
                </a:solidFill>
                <a:latin typeface="Times New Roman" pitchFamily="18" charset="0"/>
              </a:rPr>
              <a:t>Neural Networks</a:t>
            </a:r>
          </a:p>
        </p:txBody>
      </p:sp>
      <p:sp>
        <p:nvSpPr>
          <p:cNvPr id="18454" name="Rectangle 22"/>
          <p:cNvSpPr>
            <a:spLocks noChangeArrowheads="1"/>
          </p:cNvSpPr>
          <p:nvPr/>
        </p:nvSpPr>
        <p:spPr bwMode="auto">
          <a:xfrm>
            <a:off x="6096000" y="4114800"/>
            <a:ext cx="2590800" cy="457200"/>
          </a:xfrm>
          <a:prstGeom prst="rect">
            <a:avLst/>
          </a:prstGeom>
          <a:noFill/>
          <a:ln w="9525">
            <a:solidFill>
              <a:schemeClr val="tx1"/>
            </a:solidFill>
            <a:miter lim="800000"/>
            <a:headEnd/>
            <a:tailEnd/>
          </a:ln>
        </p:spPr>
        <p:txBody>
          <a:bodyPr wrap="none" anchor="ctr"/>
          <a:lstStyle/>
          <a:p>
            <a:endParaRPr lang="en-US"/>
          </a:p>
        </p:txBody>
      </p:sp>
      <p:sp>
        <p:nvSpPr>
          <p:cNvPr id="18455" name="Text Box 23"/>
          <p:cNvSpPr txBox="1">
            <a:spLocks noChangeArrowheads="1"/>
          </p:cNvSpPr>
          <p:nvPr/>
        </p:nvSpPr>
        <p:spPr bwMode="auto">
          <a:xfrm>
            <a:off x="6248400" y="4114800"/>
            <a:ext cx="1722438" cy="457200"/>
          </a:xfrm>
          <a:prstGeom prst="rect">
            <a:avLst/>
          </a:prstGeom>
          <a:noFill/>
          <a:ln w="9525">
            <a:noFill/>
            <a:miter lim="800000"/>
            <a:headEnd/>
            <a:tailEnd/>
          </a:ln>
        </p:spPr>
        <p:txBody>
          <a:bodyPr wrap="none">
            <a:spAutoFit/>
          </a:bodyPr>
          <a:lstStyle/>
          <a:p>
            <a:r>
              <a:rPr lang="en-US" sz="2400">
                <a:latin typeface="Times New Roman" pitchFamily="18" charset="0"/>
              </a:rPr>
              <a:t>Probabilistic</a:t>
            </a:r>
          </a:p>
        </p:txBody>
      </p:sp>
      <p:sp>
        <p:nvSpPr>
          <p:cNvPr id="18456" name="Rectangle 24"/>
          <p:cNvSpPr>
            <a:spLocks noChangeArrowheads="1"/>
          </p:cNvSpPr>
          <p:nvPr/>
        </p:nvSpPr>
        <p:spPr bwMode="auto">
          <a:xfrm>
            <a:off x="6096000" y="4572000"/>
            <a:ext cx="2590800" cy="1143000"/>
          </a:xfrm>
          <a:prstGeom prst="rect">
            <a:avLst/>
          </a:prstGeom>
          <a:gradFill rotWithShape="0">
            <a:gsLst>
              <a:gs pos="0">
                <a:srgbClr val="5E6D76"/>
              </a:gs>
              <a:gs pos="50000">
                <a:srgbClr val="CCECFF"/>
              </a:gs>
              <a:gs pos="100000">
                <a:srgbClr val="5E6D76"/>
              </a:gs>
            </a:gsLst>
            <a:lin ang="5400000" scaled="1"/>
          </a:gradFill>
          <a:ln w="9525">
            <a:solidFill>
              <a:schemeClr val="tx1"/>
            </a:solidFill>
            <a:miter lim="800000"/>
            <a:headEnd/>
            <a:tailEnd/>
          </a:ln>
        </p:spPr>
        <p:txBody>
          <a:bodyPr wrap="none" anchor="ctr"/>
          <a:lstStyle/>
          <a:p>
            <a:pPr>
              <a:buFontTx/>
              <a:buChar char="•"/>
            </a:pPr>
            <a:r>
              <a:rPr lang="en-US" sz="2400">
                <a:latin typeface="Times New Roman" pitchFamily="18" charset="0"/>
              </a:rPr>
              <a:t>Inference Network</a:t>
            </a:r>
          </a:p>
          <a:p>
            <a:pPr>
              <a:buFontTx/>
              <a:buChar char="•"/>
            </a:pPr>
            <a:r>
              <a:rPr lang="en-US" sz="2400">
                <a:latin typeface="Times New Roman" pitchFamily="18" charset="0"/>
              </a:rPr>
              <a:t>Belief Network</a:t>
            </a:r>
          </a:p>
          <a:p>
            <a:pPr>
              <a:buFontTx/>
              <a:buChar char="•"/>
            </a:pPr>
            <a:r>
              <a:rPr lang="en-US" sz="2400">
                <a:latin typeface="Times New Roman" pitchFamily="18" charset="0"/>
              </a:rPr>
              <a:t>Language Models</a:t>
            </a:r>
          </a:p>
        </p:txBody>
      </p:sp>
      <p:sp>
        <p:nvSpPr>
          <p:cNvPr id="18457" name="Line 25"/>
          <p:cNvSpPr>
            <a:spLocks noChangeShapeType="1"/>
          </p:cNvSpPr>
          <p:nvPr/>
        </p:nvSpPr>
        <p:spPr bwMode="auto">
          <a:xfrm>
            <a:off x="5105400" y="2286000"/>
            <a:ext cx="1219200" cy="1828800"/>
          </a:xfrm>
          <a:prstGeom prst="line">
            <a:avLst/>
          </a:prstGeom>
          <a:noFill/>
          <a:ln w="38100">
            <a:solidFill>
              <a:schemeClr val="tx1"/>
            </a:solidFill>
            <a:round/>
            <a:headEnd/>
            <a:tailEnd type="triangle" w="med" len="med"/>
          </a:ln>
        </p:spPr>
        <p:txBody>
          <a:bodyPr/>
          <a:lstStyle/>
          <a:p>
            <a:endParaRPr lang="en-US"/>
          </a:p>
        </p:txBody>
      </p:sp>
      <p:sp>
        <p:nvSpPr>
          <p:cNvPr id="18458" name="Line 26"/>
          <p:cNvSpPr>
            <a:spLocks noChangeShapeType="1"/>
          </p:cNvSpPr>
          <p:nvPr/>
        </p:nvSpPr>
        <p:spPr bwMode="auto">
          <a:xfrm>
            <a:off x="5105400" y="1905000"/>
            <a:ext cx="1066800" cy="381000"/>
          </a:xfrm>
          <a:prstGeom prst="line">
            <a:avLst/>
          </a:prstGeom>
          <a:noFill/>
          <a:ln w="38100">
            <a:solidFill>
              <a:schemeClr val="tx1"/>
            </a:solidFill>
            <a:round/>
            <a:headEnd/>
            <a:tailEnd type="triangle" w="med" len="med"/>
          </a:ln>
        </p:spPr>
        <p:txBody>
          <a:bodyPr/>
          <a:lstStyle/>
          <a:p>
            <a:endParaRPr lang="en-US"/>
          </a:p>
        </p:txBody>
      </p:sp>
      <p:sp>
        <p:nvSpPr>
          <p:cNvPr id="18459" name="Line 27"/>
          <p:cNvSpPr>
            <a:spLocks noChangeShapeType="1"/>
          </p:cNvSpPr>
          <p:nvPr/>
        </p:nvSpPr>
        <p:spPr bwMode="auto">
          <a:xfrm flipV="1">
            <a:off x="4648200" y="533400"/>
            <a:ext cx="1752600" cy="990600"/>
          </a:xfrm>
          <a:prstGeom prst="line">
            <a:avLst/>
          </a:prstGeom>
          <a:noFill/>
          <a:ln w="38100">
            <a:solidFill>
              <a:schemeClr val="tx1"/>
            </a:solidFill>
            <a:round/>
            <a:headEnd/>
            <a:tailEnd type="triangle" w="med" len="med"/>
          </a:ln>
        </p:spPr>
        <p:txBody>
          <a:bodyPr/>
          <a:lstStyle/>
          <a:p>
            <a:endParaRPr lang="en-US"/>
          </a:p>
        </p:txBody>
      </p:sp>
      <p:sp>
        <p:nvSpPr>
          <p:cNvPr id="18460" name="Rectangle 28"/>
          <p:cNvSpPr>
            <a:spLocks noChangeArrowheads="1"/>
          </p:cNvSpPr>
          <p:nvPr/>
        </p:nvSpPr>
        <p:spPr bwMode="auto">
          <a:xfrm>
            <a:off x="685800" y="1676400"/>
            <a:ext cx="1828800" cy="1600200"/>
          </a:xfrm>
          <a:prstGeom prst="rect">
            <a:avLst/>
          </a:prstGeom>
          <a:solidFill>
            <a:schemeClr val="bg1"/>
          </a:solidFill>
          <a:ln w="9525">
            <a:solidFill>
              <a:schemeClr val="tx1"/>
            </a:solidFill>
            <a:miter lim="800000"/>
            <a:headEnd/>
            <a:tailEnd/>
          </a:ln>
        </p:spPr>
        <p:txBody>
          <a:bodyPr wrap="none" anchor="ctr"/>
          <a:lstStyle/>
          <a:p>
            <a:r>
              <a:rPr lang="en-US" sz="2400">
                <a:latin typeface="Times New Roman" pitchFamily="18" charset="0"/>
              </a:rPr>
              <a:t>Retrieval:</a:t>
            </a:r>
          </a:p>
          <a:p>
            <a:pPr lvl="1"/>
            <a:r>
              <a:rPr lang="en-US" sz="2400">
                <a:latin typeface="Times New Roman" pitchFamily="18" charset="0"/>
              </a:rPr>
              <a:t>Adhoc</a:t>
            </a:r>
          </a:p>
          <a:p>
            <a:pPr lvl="1"/>
            <a:r>
              <a:rPr lang="en-US" sz="2400">
                <a:latin typeface="Times New Roman" pitchFamily="18" charset="0"/>
              </a:rPr>
              <a:t>Filtering</a:t>
            </a:r>
          </a:p>
        </p:txBody>
      </p:sp>
      <p:sp>
        <p:nvSpPr>
          <p:cNvPr id="18461" name="Line 29"/>
          <p:cNvSpPr>
            <a:spLocks noChangeShapeType="1"/>
          </p:cNvSpPr>
          <p:nvPr/>
        </p:nvSpPr>
        <p:spPr bwMode="auto">
          <a:xfrm flipV="1">
            <a:off x="2286000" y="1066800"/>
            <a:ext cx="990600" cy="914400"/>
          </a:xfrm>
          <a:prstGeom prst="line">
            <a:avLst/>
          </a:prstGeom>
          <a:noFill/>
          <a:ln w="38100">
            <a:solidFill>
              <a:schemeClr val="tx1"/>
            </a:solidFill>
            <a:round/>
            <a:headEnd/>
            <a:tailEnd type="triangle" w="med" len="med"/>
          </a:ln>
        </p:spPr>
        <p:txBody>
          <a:bodyPr/>
          <a:lstStyle/>
          <a:p>
            <a:endParaRPr lang="en-US"/>
          </a:p>
        </p:txBody>
      </p:sp>
      <p:sp>
        <p:nvSpPr>
          <p:cNvPr id="18462" name="Line 30"/>
          <p:cNvSpPr>
            <a:spLocks noChangeShapeType="1"/>
          </p:cNvSpPr>
          <p:nvPr/>
        </p:nvSpPr>
        <p:spPr bwMode="auto">
          <a:xfrm>
            <a:off x="2286000" y="1981200"/>
            <a:ext cx="838200" cy="1676400"/>
          </a:xfrm>
          <a:prstGeom prst="line">
            <a:avLst/>
          </a:prstGeom>
          <a:noFill/>
          <a:ln w="38100">
            <a:solidFill>
              <a:schemeClr val="tx1"/>
            </a:solidFill>
            <a:round/>
            <a:headEnd/>
            <a:tailEnd type="triangle" w="med" len="med"/>
          </a:ln>
        </p:spPr>
        <p:txBody>
          <a:bodyPr/>
          <a:lstStyle/>
          <a:p>
            <a:endParaRPr lang="en-US"/>
          </a:p>
        </p:txBody>
      </p:sp>
      <p:sp>
        <p:nvSpPr>
          <p:cNvPr id="31" name="Date Placeholder 30"/>
          <p:cNvSpPr>
            <a:spLocks noGrp="1"/>
          </p:cNvSpPr>
          <p:nvPr>
            <p:ph type="dt" sz="half" idx="10"/>
          </p:nvPr>
        </p:nvSpPr>
        <p:spPr/>
        <p:txBody>
          <a:bodyPr/>
          <a:lstStyle/>
          <a:p>
            <a:fld id="{65FF1B47-2E58-4361-A463-AE750A086611}" type="datetime1">
              <a:rPr lang="en-US" smtClean="0"/>
              <a:pPr/>
              <a:t>7/13/2010</a:t>
            </a:fld>
            <a:endParaRPr lang="en-US"/>
          </a:p>
        </p:txBody>
      </p:sp>
      <p:sp>
        <p:nvSpPr>
          <p:cNvPr id="32" name="Slide Number Placeholder 31"/>
          <p:cNvSpPr>
            <a:spLocks noGrp="1"/>
          </p:cNvSpPr>
          <p:nvPr>
            <p:ph type="sldNum" sz="quarter" idx="12"/>
          </p:nvPr>
        </p:nvSpPr>
        <p:spPr/>
        <p:txBody>
          <a:bodyPr/>
          <a:lstStyle/>
          <a:p>
            <a:fld id="{F7886C9C-DC18-4195-8FD5-A50AA931D41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Pattern Matching Algorithms</a:t>
            </a:r>
          </a:p>
        </p:txBody>
      </p:sp>
      <p:sp>
        <p:nvSpPr>
          <p:cNvPr id="17411" name="Rectangle 3"/>
          <p:cNvSpPr>
            <a:spLocks noGrp="1" noChangeArrowheads="1"/>
          </p:cNvSpPr>
          <p:nvPr>
            <p:ph idx="1"/>
          </p:nvPr>
        </p:nvSpPr>
        <p:spPr/>
        <p:txBody>
          <a:bodyPr>
            <a:normAutofit fontScale="92500" lnSpcReduction="10000"/>
          </a:bodyPr>
          <a:lstStyle/>
          <a:p>
            <a:pPr marL="365760" indent="-256032" fontAlgn="auto">
              <a:spcAft>
                <a:spcPts val="0"/>
              </a:spcAft>
              <a:buClr>
                <a:schemeClr val="accent3"/>
              </a:buClr>
              <a:buFont typeface="Georgia"/>
              <a:buChar char="•"/>
              <a:defRPr/>
            </a:pPr>
            <a:r>
              <a:rPr lang="en-US" smtClean="0"/>
              <a:t>Most common, matches a string that user entered</a:t>
            </a:r>
            <a:br>
              <a:rPr lang="en-US" smtClean="0"/>
            </a:br>
            <a:endParaRPr lang="en-US" smtClean="0"/>
          </a:p>
          <a:p>
            <a:pPr marL="365760" indent="-256032" fontAlgn="auto">
              <a:spcAft>
                <a:spcPts val="0"/>
              </a:spcAft>
              <a:buClr>
                <a:schemeClr val="accent3"/>
              </a:buClr>
              <a:buFont typeface="Georgia"/>
              <a:buChar char="•"/>
              <a:defRPr/>
            </a:pPr>
            <a:r>
              <a:rPr lang="en-US" smtClean="0"/>
              <a:t>Depending on your user’s needs you have to emphasize recall or precision.</a:t>
            </a:r>
            <a:br>
              <a:rPr lang="en-US" smtClean="0"/>
            </a:br>
            <a:endParaRPr lang="en-US" smtClean="0"/>
          </a:p>
          <a:p>
            <a:pPr marL="365760" indent="-256032" fontAlgn="auto">
              <a:spcAft>
                <a:spcPts val="0"/>
              </a:spcAft>
              <a:buClr>
                <a:schemeClr val="accent3"/>
              </a:buClr>
              <a:buFont typeface="Georgia"/>
              <a:buChar char="•"/>
              <a:defRPr/>
            </a:pPr>
            <a:r>
              <a:rPr lang="en-US" smtClean="0"/>
              <a:t>Recall - #relevant docs retrieved / #relevant docs in collection</a:t>
            </a:r>
            <a:br>
              <a:rPr lang="en-US" smtClean="0"/>
            </a:br>
            <a:endParaRPr lang="en-US" smtClean="0"/>
          </a:p>
          <a:p>
            <a:pPr marL="365760" indent="-256032" fontAlgn="auto">
              <a:spcAft>
                <a:spcPts val="0"/>
              </a:spcAft>
              <a:buClr>
                <a:schemeClr val="accent3"/>
              </a:buClr>
              <a:buFont typeface="Georgia"/>
              <a:buChar char="•"/>
              <a:defRPr/>
            </a:pPr>
            <a:r>
              <a:rPr lang="en-US" smtClean="0"/>
              <a:t>Precision - #relevant docs retrieved / #total docs in collection</a:t>
            </a:r>
          </a:p>
        </p:txBody>
      </p:sp>
      <p:sp>
        <p:nvSpPr>
          <p:cNvPr id="4" name="Date Placeholder 3"/>
          <p:cNvSpPr>
            <a:spLocks noGrp="1"/>
          </p:cNvSpPr>
          <p:nvPr>
            <p:ph type="dt" sz="half" idx="10"/>
          </p:nvPr>
        </p:nvSpPr>
        <p:spPr/>
        <p:txBody>
          <a:bodyPr/>
          <a:lstStyle/>
          <a:p>
            <a:fld id="{6D362C6D-62B4-4B95-AC5F-8399883ECF19}"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Pattern Matching Algorithms</a:t>
            </a:r>
          </a:p>
        </p:txBody>
      </p:sp>
      <p:sp>
        <p:nvSpPr>
          <p:cNvPr id="20483" name="Content Placeholder 2"/>
          <p:cNvSpPr>
            <a:spLocks noGrp="1"/>
          </p:cNvSpPr>
          <p:nvPr>
            <p:ph idx="1"/>
          </p:nvPr>
        </p:nvSpPr>
        <p:spPr/>
        <p:txBody>
          <a:bodyPr>
            <a:normAutofit lnSpcReduction="10000"/>
          </a:bodyPr>
          <a:lstStyle/>
          <a:p>
            <a:r>
              <a:rPr lang="en-US" smtClean="0"/>
              <a:t>Automatic Stemming – expands a term to include other terms that share the same root</a:t>
            </a:r>
          </a:p>
          <a:p>
            <a:pPr lvl="1"/>
            <a:r>
              <a:rPr lang="en-US" smtClean="0"/>
              <a:t>Eg: “word”  gets you “password”</a:t>
            </a:r>
            <a:br>
              <a:rPr lang="en-US" smtClean="0"/>
            </a:br>
            <a:endParaRPr lang="en-US" smtClean="0"/>
          </a:p>
          <a:p>
            <a:r>
              <a:rPr lang="en-US" smtClean="0"/>
              <a:t>No Stemming – results contain just that word</a:t>
            </a:r>
            <a:br>
              <a:rPr lang="en-US" smtClean="0"/>
            </a:br>
            <a:endParaRPr lang="en-US" smtClean="0"/>
          </a:p>
          <a:p>
            <a:r>
              <a:rPr lang="en-US" smtClean="0"/>
              <a:t>Depends on the content you are indexing. Eg – course catalog </a:t>
            </a:r>
          </a:p>
        </p:txBody>
      </p:sp>
      <p:sp>
        <p:nvSpPr>
          <p:cNvPr id="4" name="Date Placeholder 3"/>
          <p:cNvSpPr>
            <a:spLocks noGrp="1"/>
          </p:cNvSpPr>
          <p:nvPr>
            <p:ph type="dt" sz="half" idx="10"/>
          </p:nvPr>
        </p:nvSpPr>
        <p:spPr/>
        <p:txBody>
          <a:bodyPr/>
          <a:lstStyle/>
          <a:p>
            <a:fld id="{C8074600-D76D-4979-B727-C74F2F3D50B5}"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Query Builders</a:t>
            </a:r>
          </a:p>
        </p:txBody>
      </p:sp>
      <p:sp>
        <p:nvSpPr>
          <p:cNvPr id="22531" name="Rectangle 3"/>
          <p:cNvSpPr>
            <a:spLocks noGrp="1" noChangeArrowheads="1"/>
          </p:cNvSpPr>
          <p:nvPr>
            <p:ph idx="1"/>
          </p:nvPr>
        </p:nvSpPr>
        <p:spPr/>
        <p:txBody>
          <a:bodyPr/>
          <a:lstStyle/>
          <a:p>
            <a:r>
              <a:rPr lang="en-US" dirty="0" smtClean="0"/>
              <a:t>Tools that help SE performance – invisible to users</a:t>
            </a:r>
            <a:br>
              <a:rPr lang="en-US" dirty="0" smtClean="0"/>
            </a:br>
            <a:endParaRPr lang="en-US" dirty="0" smtClean="0"/>
          </a:p>
          <a:p>
            <a:pPr lvl="1"/>
            <a:r>
              <a:rPr lang="en-US" dirty="0" smtClean="0"/>
              <a:t>Spell-checkers – Google’s “did you mean”</a:t>
            </a:r>
          </a:p>
          <a:p>
            <a:pPr lvl="1"/>
            <a:r>
              <a:rPr lang="en-US" dirty="0" smtClean="0"/>
              <a:t>Phonetic tools – sounds like</a:t>
            </a:r>
          </a:p>
          <a:p>
            <a:pPr lvl="1"/>
            <a:r>
              <a:rPr lang="en-US" dirty="0" smtClean="0"/>
              <a:t>Stemming tools – same stem results</a:t>
            </a:r>
          </a:p>
          <a:p>
            <a:pPr lvl="1"/>
            <a:r>
              <a:rPr lang="en-US" dirty="0" smtClean="0"/>
              <a:t>Natural language processing tools – how to </a:t>
            </a:r>
          </a:p>
          <a:p>
            <a:pPr lvl="1"/>
            <a:r>
              <a:rPr lang="en-US" dirty="0" smtClean="0"/>
              <a:t>Controlled vocabulary – include synonyms</a:t>
            </a:r>
          </a:p>
        </p:txBody>
      </p:sp>
      <p:sp>
        <p:nvSpPr>
          <p:cNvPr id="4" name="Date Placeholder 3"/>
          <p:cNvSpPr>
            <a:spLocks noGrp="1"/>
          </p:cNvSpPr>
          <p:nvPr>
            <p:ph type="dt" sz="half" idx="10"/>
          </p:nvPr>
        </p:nvSpPr>
        <p:spPr/>
        <p:txBody>
          <a:bodyPr/>
          <a:lstStyle/>
          <a:p>
            <a:fld id="{92DA882F-A9AE-413A-9752-F7217BE3B1FA}"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43829E-3202-4515-A2B7-E938BC860519}"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18</a:t>
            </a:fld>
            <a:endParaRPr lang="en-US"/>
          </a:p>
        </p:txBody>
      </p:sp>
      <p:pic>
        <p:nvPicPr>
          <p:cNvPr id="1026" name="Picture 2"/>
          <p:cNvPicPr>
            <a:picLocks noChangeAspect="1" noChangeArrowheads="1"/>
          </p:cNvPicPr>
          <p:nvPr/>
        </p:nvPicPr>
        <p:blipFill>
          <a:blip r:embed="rId2"/>
          <a:srcRect/>
          <a:stretch>
            <a:fillRect/>
          </a:stretch>
        </p:blipFill>
        <p:spPr bwMode="auto">
          <a:xfrm>
            <a:off x="457200" y="3591502"/>
            <a:ext cx="8401050" cy="26765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48393" y="328602"/>
            <a:ext cx="8372475" cy="2657475"/>
          </a:xfrm>
          <a:prstGeom prst="rect">
            <a:avLst/>
          </a:prstGeom>
          <a:noFill/>
          <a:ln w="9525">
            <a:noFill/>
            <a:miter lim="800000"/>
            <a:headEnd/>
            <a:tailEnd/>
          </a:ln>
          <a:effectLst/>
        </p:spPr>
      </p:pic>
      <p:sp>
        <p:nvSpPr>
          <p:cNvPr id="8" name="Rectangle 7"/>
          <p:cNvSpPr/>
          <p:nvPr/>
        </p:nvSpPr>
        <p:spPr>
          <a:xfrm>
            <a:off x="2097606" y="3006727"/>
            <a:ext cx="4930124" cy="584775"/>
          </a:xfrm>
          <a:prstGeom prst="rect">
            <a:avLst/>
          </a:prstGeom>
        </p:spPr>
        <p:txBody>
          <a:bodyPr wrap="square">
            <a:spAutoFit/>
          </a:bodyPr>
          <a:lstStyle/>
          <a:p>
            <a:pPr algn="ctr"/>
            <a:r>
              <a:rPr lang="en-US" sz="3200" dirty="0" smtClean="0"/>
              <a:t>Query Builders</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Presenting Results</a:t>
            </a:r>
          </a:p>
        </p:txBody>
      </p:sp>
      <p:sp>
        <p:nvSpPr>
          <p:cNvPr id="21507" name="Rectangle 3"/>
          <p:cNvSpPr>
            <a:spLocks noGrp="1" noChangeArrowheads="1"/>
          </p:cNvSpPr>
          <p:nvPr>
            <p:ph idx="1"/>
          </p:nvPr>
        </p:nvSpPr>
        <p:spPr/>
        <p:txBody>
          <a:bodyPr>
            <a:normAutofit fontScale="92500" lnSpcReduction="10000"/>
          </a:bodyPr>
          <a:lstStyle/>
          <a:p>
            <a:pPr marL="365760" indent="-256032" fontAlgn="auto">
              <a:spcAft>
                <a:spcPts val="0"/>
              </a:spcAft>
              <a:buClr>
                <a:schemeClr val="accent3"/>
              </a:buClr>
              <a:buFont typeface="Georgia"/>
              <a:buChar char="•"/>
              <a:defRPr/>
            </a:pPr>
            <a:r>
              <a:rPr lang="en-US" smtClean="0"/>
              <a:t>What to display?</a:t>
            </a:r>
          </a:p>
          <a:p>
            <a:pPr marL="658368" lvl="1" indent="-246888" fontAlgn="auto">
              <a:spcAft>
                <a:spcPts val="0"/>
              </a:spcAft>
              <a:buFont typeface="Georgia"/>
              <a:buChar char="▫"/>
              <a:defRPr/>
            </a:pPr>
            <a:r>
              <a:rPr lang="en-US" sz="2400" smtClean="0"/>
              <a:t>Title</a:t>
            </a:r>
          </a:p>
          <a:p>
            <a:pPr marL="658368" lvl="1" indent="-246888" fontAlgn="auto">
              <a:spcAft>
                <a:spcPts val="0"/>
              </a:spcAft>
              <a:buFont typeface="Georgia"/>
              <a:buChar char="▫"/>
              <a:defRPr/>
            </a:pPr>
            <a:r>
              <a:rPr lang="en-US" sz="2400" smtClean="0"/>
              <a:t>Summary</a:t>
            </a:r>
          </a:p>
          <a:p>
            <a:pPr marL="658368" lvl="1" indent="-246888" fontAlgn="auto">
              <a:spcAft>
                <a:spcPts val="0"/>
              </a:spcAft>
              <a:buFont typeface="Georgia"/>
              <a:buChar char="▫"/>
              <a:defRPr/>
            </a:pPr>
            <a:r>
              <a:rPr lang="en-US" sz="2400" smtClean="0"/>
              <a:t>Relevance score</a:t>
            </a:r>
          </a:p>
          <a:p>
            <a:pPr marL="658368" lvl="1" indent="-246888" fontAlgn="auto">
              <a:spcAft>
                <a:spcPts val="0"/>
              </a:spcAft>
              <a:buFont typeface="Georgia"/>
              <a:buChar char="▫"/>
              <a:defRPr/>
            </a:pPr>
            <a:r>
              <a:rPr lang="en-US" sz="2400" smtClean="0"/>
              <a:t>Other parts of the structure of docs</a:t>
            </a:r>
          </a:p>
          <a:p>
            <a:pPr marL="658368" lvl="1" indent="-246888" fontAlgn="auto">
              <a:spcAft>
                <a:spcPts val="0"/>
              </a:spcAft>
              <a:buFont typeface="Georgia"/>
              <a:buChar char="▫"/>
              <a:defRPr/>
            </a:pPr>
            <a:r>
              <a:rPr lang="en-US" sz="2400" smtClean="0"/>
              <a:t>Depends on your audience – more or less info – give users the option to see ‘detailed’ results if they choose – descriptive vs reprenstational</a:t>
            </a:r>
            <a:r>
              <a:rPr lang="en-US" smtClean="0"/>
              <a:t/>
            </a:r>
            <a:br>
              <a:rPr lang="en-US" smtClean="0"/>
            </a:br>
            <a:endParaRPr lang="en-US" smtClean="0"/>
          </a:p>
          <a:p>
            <a:pPr marL="365760" indent="-256032" fontAlgn="auto">
              <a:spcAft>
                <a:spcPts val="0"/>
              </a:spcAft>
              <a:buClr>
                <a:schemeClr val="accent3"/>
              </a:buClr>
              <a:buFont typeface="Georgia"/>
              <a:buChar char="•"/>
              <a:defRPr/>
            </a:pPr>
            <a:r>
              <a:rPr lang="en-US" smtClean="0"/>
              <a:t>How many documents?</a:t>
            </a:r>
          </a:p>
          <a:p>
            <a:pPr marL="658368" lvl="1" indent="-246888" fontAlgn="auto">
              <a:spcAft>
                <a:spcPts val="0"/>
              </a:spcAft>
              <a:buFont typeface="Georgia"/>
              <a:buChar char="▫"/>
              <a:defRPr/>
            </a:pPr>
            <a:r>
              <a:rPr lang="en-US" sz="2000" smtClean="0"/>
              <a:t>Number of retrieved docs</a:t>
            </a:r>
          </a:p>
          <a:p>
            <a:pPr marL="658368" lvl="1" indent="-246888" fontAlgn="auto">
              <a:spcAft>
                <a:spcPts val="0"/>
              </a:spcAft>
              <a:buFont typeface="Georgia"/>
              <a:buChar char="▫"/>
              <a:defRPr/>
            </a:pPr>
            <a:r>
              <a:rPr lang="en-US" sz="2000" smtClean="0"/>
              <a:t>Number of results per page</a:t>
            </a:r>
          </a:p>
        </p:txBody>
      </p:sp>
      <p:sp>
        <p:nvSpPr>
          <p:cNvPr id="4" name="Date Placeholder 3"/>
          <p:cNvSpPr>
            <a:spLocks noGrp="1"/>
          </p:cNvSpPr>
          <p:nvPr>
            <p:ph type="dt" sz="half" idx="10"/>
          </p:nvPr>
        </p:nvSpPr>
        <p:spPr/>
        <p:txBody>
          <a:bodyPr/>
          <a:lstStyle/>
          <a:p>
            <a:fld id="{2702E027-0000-4E10-A83D-4BEA781C1245}"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x-none" b="1" i="1" dirty="0" smtClean="0"/>
              <a:t>Basics of search systems </a:t>
            </a:r>
            <a:endParaRPr lang="en-US" b="1" i="1" dirty="0"/>
          </a:p>
        </p:txBody>
      </p:sp>
      <p:sp>
        <p:nvSpPr>
          <p:cNvPr id="2" name="Content Placeholder 1"/>
          <p:cNvSpPr>
            <a:spLocks noGrp="1"/>
          </p:cNvSpPr>
          <p:nvPr>
            <p:ph idx="1"/>
          </p:nvPr>
        </p:nvSpPr>
        <p:spPr/>
        <p:txBody>
          <a:bodyPr>
            <a:normAutofit/>
          </a:bodyPr>
          <a:lstStyle/>
          <a:p>
            <a:endParaRPr lang="en-US" dirty="0" smtClean="0"/>
          </a:p>
          <a:p>
            <a:r>
              <a:rPr lang="en-US" sz="2400" dirty="0" smtClean="0"/>
              <a:t>What </a:t>
            </a:r>
            <a:r>
              <a:rPr lang="en-US" sz="2400" dirty="0"/>
              <a:t>we'll cover:</a:t>
            </a:r>
          </a:p>
          <a:p>
            <a:r>
              <a:rPr lang="en-US" sz="2400" dirty="0"/>
              <a:t>Determining whether your site needs a search system</a:t>
            </a:r>
          </a:p>
          <a:p>
            <a:r>
              <a:rPr lang="en-US" sz="2400" dirty="0"/>
              <a:t>The basic anatomy of a search system</a:t>
            </a:r>
          </a:p>
          <a:p>
            <a:r>
              <a:rPr lang="en-US" sz="2400" dirty="0"/>
              <a:t>What to make searchable</a:t>
            </a:r>
          </a:p>
          <a:p>
            <a:r>
              <a:rPr lang="en-US" sz="2400" dirty="0"/>
              <a:t>A basic understanding of retrieval algorithms</a:t>
            </a:r>
          </a:p>
          <a:p>
            <a:r>
              <a:rPr lang="en-US" sz="2400" dirty="0"/>
              <a:t>How to present retrieval results</a:t>
            </a:r>
          </a:p>
          <a:p>
            <a:r>
              <a:rPr lang="en-US" sz="2400" dirty="0"/>
              <a:t>Search interface design</a:t>
            </a:r>
          </a:p>
        </p:txBody>
      </p:sp>
      <p:sp>
        <p:nvSpPr>
          <p:cNvPr id="3" name="Date Placeholder 2"/>
          <p:cNvSpPr>
            <a:spLocks noGrp="1"/>
          </p:cNvSpPr>
          <p:nvPr>
            <p:ph type="dt" sz="half" idx="10"/>
          </p:nvPr>
        </p:nvSpPr>
        <p:spPr/>
        <p:txBody>
          <a:bodyPr/>
          <a:lstStyle/>
          <a:p>
            <a:fld id="{A6CC472B-CD8F-447F-974B-68C9F2EB8B9E}"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2</a:t>
            </a:fld>
            <a:endParaRPr lang="en-US"/>
          </a:p>
        </p:txBody>
      </p:sp>
    </p:spTree>
    <p:extLst>
      <p:ext uri="{BB962C8B-B14F-4D97-AF65-F5344CB8AC3E}">
        <p14:creationId xmlns:p14="http://schemas.microsoft.com/office/powerpoint/2010/main" xmlns="" val="18351497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43829E-3202-4515-A2B7-E938BC860519}"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20</a:t>
            </a:fld>
            <a:endParaRPr lang="en-US"/>
          </a:p>
        </p:txBody>
      </p:sp>
      <p:pic>
        <p:nvPicPr>
          <p:cNvPr id="6" name="Picture 5" descr="figure3.jpg"/>
          <p:cNvPicPr>
            <a:picLocks noChangeAspect="1"/>
          </p:cNvPicPr>
          <p:nvPr/>
        </p:nvPicPr>
        <p:blipFill>
          <a:blip r:embed="rId2"/>
          <a:stretch>
            <a:fillRect/>
          </a:stretch>
        </p:blipFill>
        <p:spPr>
          <a:xfrm>
            <a:off x="1305251" y="1666526"/>
            <a:ext cx="6644247" cy="413622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Listing Results</a:t>
            </a:r>
          </a:p>
        </p:txBody>
      </p:sp>
      <p:sp>
        <p:nvSpPr>
          <p:cNvPr id="24579" name="Rectangle 3"/>
          <p:cNvSpPr>
            <a:spLocks noGrp="1" noChangeArrowheads="1"/>
          </p:cNvSpPr>
          <p:nvPr>
            <p:ph idx="1"/>
          </p:nvPr>
        </p:nvSpPr>
        <p:spPr/>
        <p:txBody>
          <a:bodyPr/>
          <a:lstStyle/>
          <a:p>
            <a:r>
              <a:rPr lang="en-US" dirty="0" smtClean="0"/>
              <a:t>Sorting</a:t>
            </a:r>
          </a:p>
          <a:p>
            <a:pPr lvl="2"/>
            <a:r>
              <a:rPr lang="en-US" dirty="0" smtClean="0"/>
              <a:t>Alphabetically</a:t>
            </a:r>
          </a:p>
          <a:p>
            <a:pPr lvl="2"/>
            <a:r>
              <a:rPr lang="en-US" dirty="0" smtClean="0"/>
              <a:t>Chronologically</a:t>
            </a:r>
            <a:br>
              <a:rPr lang="en-US" dirty="0" smtClean="0"/>
            </a:br>
            <a:endParaRPr lang="en-US" dirty="0" smtClean="0"/>
          </a:p>
          <a:p>
            <a:r>
              <a:rPr lang="en-US" dirty="0" smtClean="0"/>
              <a:t>Ranking</a:t>
            </a:r>
          </a:p>
          <a:p>
            <a:pPr lvl="2"/>
            <a:r>
              <a:rPr lang="en-US" dirty="0" smtClean="0"/>
              <a:t>By relevance</a:t>
            </a:r>
          </a:p>
          <a:p>
            <a:pPr lvl="2"/>
            <a:r>
              <a:rPr lang="en-US" dirty="0" smtClean="0"/>
              <a:t>By popularity</a:t>
            </a:r>
          </a:p>
          <a:p>
            <a:pPr lvl="2"/>
            <a:r>
              <a:rPr lang="en-US" dirty="0" smtClean="0"/>
              <a:t>By users’ or experts’ ratings</a:t>
            </a:r>
          </a:p>
          <a:p>
            <a:pPr lvl="2"/>
            <a:r>
              <a:rPr lang="en-US" dirty="0" smtClean="0"/>
              <a:t>By pay-for-placement</a:t>
            </a:r>
          </a:p>
        </p:txBody>
      </p:sp>
      <p:sp>
        <p:nvSpPr>
          <p:cNvPr id="4" name="Date Placeholder 3"/>
          <p:cNvSpPr>
            <a:spLocks noGrp="1"/>
          </p:cNvSpPr>
          <p:nvPr>
            <p:ph type="dt" sz="half" idx="10"/>
          </p:nvPr>
        </p:nvSpPr>
        <p:spPr/>
        <p:txBody>
          <a:bodyPr/>
          <a:lstStyle/>
          <a:p>
            <a:fld id="{8F867EAC-A220-4165-A290-29B8A0A067F4}"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43829E-3202-4515-A2B7-E938BC860519}"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22</a:t>
            </a:fld>
            <a:endParaRPr lang="en-US"/>
          </a:p>
        </p:txBody>
      </p:sp>
      <p:pic>
        <p:nvPicPr>
          <p:cNvPr id="5122" name="Picture 2"/>
          <p:cNvPicPr>
            <a:picLocks noChangeAspect="1" noChangeArrowheads="1"/>
          </p:cNvPicPr>
          <p:nvPr/>
        </p:nvPicPr>
        <p:blipFill>
          <a:blip r:embed="rId2"/>
          <a:srcRect/>
          <a:stretch>
            <a:fillRect/>
          </a:stretch>
        </p:blipFill>
        <p:spPr bwMode="auto">
          <a:xfrm>
            <a:off x="917956" y="283369"/>
            <a:ext cx="7747000" cy="6197600"/>
          </a:xfrm>
          <a:prstGeom prst="rect">
            <a:avLst/>
          </a:prstGeom>
          <a:noFill/>
          <a:ln w="9525">
            <a:noFill/>
            <a:miter lim="800000"/>
            <a:headEnd/>
            <a:tailEnd/>
          </a:ln>
          <a:effectLst/>
        </p:spPr>
      </p:pic>
      <p:sp>
        <p:nvSpPr>
          <p:cNvPr id="7" name="Rectangle 6"/>
          <p:cNvSpPr/>
          <p:nvPr/>
        </p:nvSpPr>
        <p:spPr>
          <a:xfrm>
            <a:off x="5776203" y="1930400"/>
            <a:ext cx="1813317" cy="369332"/>
          </a:xfrm>
          <a:prstGeom prst="rect">
            <a:avLst/>
          </a:prstGeom>
        </p:spPr>
        <p:txBody>
          <a:bodyPr wrap="none">
            <a:spAutoFit/>
          </a:bodyPr>
          <a:lstStyle/>
          <a:p>
            <a:r>
              <a:rPr lang="en-US" b="1" dirty="0" smtClean="0">
                <a:solidFill>
                  <a:srgbClr val="FF0000"/>
                </a:solidFill>
              </a:rPr>
              <a:t>Alphabetically</a:t>
            </a:r>
            <a:endParaRPr lang="en-US"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43829E-3202-4515-A2B7-E938BC860519}"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23</a:t>
            </a:fld>
            <a:endParaRPr lang="en-US"/>
          </a:p>
        </p:txBody>
      </p:sp>
      <p:pic>
        <p:nvPicPr>
          <p:cNvPr id="3074" name="Picture 2"/>
          <p:cNvPicPr>
            <a:picLocks noChangeAspect="1" noChangeArrowheads="1"/>
          </p:cNvPicPr>
          <p:nvPr/>
        </p:nvPicPr>
        <p:blipFill>
          <a:blip r:embed="rId2"/>
          <a:srcRect/>
          <a:stretch>
            <a:fillRect/>
          </a:stretch>
        </p:blipFill>
        <p:spPr bwMode="auto">
          <a:xfrm>
            <a:off x="1268992" y="405582"/>
            <a:ext cx="7657302" cy="6125842"/>
          </a:xfrm>
          <a:prstGeom prst="rect">
            <a:avLst/>
          </a:prstGeom>
          <a:noFill/>
          <a:ln w="9525">
            <a:noFill/>
            <a:miter lim="800000"/>
            <a:headEnd/>
            <a:tailEnd/>
          </a:ln>
          <a:effectLst/>
        </p:spPr>
      </p:pic>
      <p:sp>
        <p:nvSpPr>
          <p:cNvPr id="7" name="Rectangle 6"/>
          <p:cNvSpPr/>
          <p:nvPr/>
        </p:nvSpPr>
        <p:spPr>
          <a:xfrm>
            <a:off x="6125235" y="3802743"/>
            <a:ext cx="1967205" cy="369332"/>
          </a:xfrm>
          <a:prstGeom prst="rect">
            <a:avLst/>
          </a:prstGeom>
        </p:spPr>
        <p:txBody>
          <a:bodyPr wrap="none">
            <a:spAutoFit/>
          </a:bodyPr>
          <a:lstStyle/>
          <a:p>
            <a:r>
              <a:rPr lang="en-US" b="1" dirty="0" smtClean="0">
                <a:solidFill>
                  <a:srgbClr val="FF0000"/>
                </a:solidFill>
              </a:rPr>
              <a:t>Chronologically</a:t>
            </a:r>
            <a:endParaRPr lang="en-US" b="1" dirty="0">
              <a:solidFill>
                <a:srgbClr val="FF0000"/>
              </a:solidFill>
            </a:endParaRPr>
          </a:p>
        </p:txBody>
      </p:sp>
      <p:cxnSp>
        <p:nvCxnSpPr>
          <p:cNvPr id="8" name="Straight Arrow Connector 7"/>
          <p:cNvCxnSpPr/>
          <p:nvPr/>
        </p:nvCxnSpPr>
        <p:spPr>
          <a:xfrm rot="10800000">
            <a:off x="1915887" y="2670629"/>
            <a:ext cx="4746171" cy="9144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x-none" b="1" i="1" dirty="0" smtClean="0"/>
              <a:t>Search marketing</a:t>
            </a:r>
            <a:endParaRPr lang="en-US" b="1" i="1" dirty="0"/>
          </a:p>
        </p:txBody>
      </p:sp>
      <p:sp>
        <p:nvSpPr>
          <p:cNvPr id="6" name="Content Placeholder 5"/>
          <p:cNvSpPr>
            <a:spLocks noGrp="1"/>
          </p:cNvSpPr>
          <p:nvPr>
            <p:ph idx="1"/>
          </p:nvPr>
        </p:nvSpPr>
        <p:spPr>
          <a:xfrm>
            <a:off x="609600" y="2076188"/>
            <a:ext cx="7924800" cy="3247373"/>
          </a:xfrm>
        </p:spPr>
        <p:txBody>
          <a:bodyPr>
            <a:noAutofit/>
          </a:bodyPr>
          <a:lstStyle/>
          <a:p>
            <a:pPr>
              <a:lnSpc>
                <a:spcPct val="150000"/>
              </a:lnSpc>
              <a:buNone/>
            </a:pPr>
            <a:r>
              <a:rPr lang="en-US" sz="2400" dirty="0" smtClean="0"/>
              <a:t>	Search system marketing, is a form of Internet marketing that seeks to promote websites by increasing their visibility in search engine result pages through the use of search engine optimization, paid placement, contextual advertising, and paid inclusion.</a:t>
            </a:r>
            <a:endParaRPr lang="en-US" sz="2400" dirty="0"/>
          </a:p>
        </p:txBody>
      </p:sp>
      <p:sp>
        <p:nvSpPr>
          <p:cNvPr id="3" name="Date Placeholder 2"/>
          <p:cNvSpPr>
            <a:spLocks noGrp="1"/>
          </p:cNvSpPr>
          <p:nvPr>
            <p:ph type="dt" sz="half" idx="10"/>
          </p:nvPr>
        </p:nvSpPr>
        <p:spPr/>
        <p:txBody>
          <a:bodyPr/>
          <a:lstStyle/>
          <a:p>
            <a:fld id="{1DFBC7D3-1C79-4BFE-9422-D34BA3C5720A}"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24</a:t>
            </a:fld>
            <a:endParaRPr lang="en-US"/>
          </a:p>
        </p:txBody>
      </p:sp>
    </p:spTree>
    <p:extLst>
      <p:ext uri="{BB962C8B-B14F-4D97-AF65-F5344CB8AC3E}">
        <p14:creationId xmlns="" xmlns:p14="http://schemas.microsoft.com/office/powerpoint/2010/main" val="3578733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x-none" b="1" i="1" dirty="0" smtClean="0"/>
              <a:t>Search interface</a:t>
            </a:r>
            <a:endParaRPr lang="en-US" b="1" i="1" dirty="0"/>
          </a:p>
        </p:txBody>
      </p:sp>
      <p:sp>
        <p:nvSpPr>
          <p:cNvPr id="6" name="Content Placeholder 5"/>
          <p:cNvSpPr>
            <a:spLocks noGrp="1"/>
          </p:cNvSpPr>
          <p:nvPr>
            <p:ph idx="1"/>
          </p:nvPr>
        </p:nvSpPr>
        <p:spPr>
          <a:xfrm>
            <a:off x="609600" y="1905000"/>
            <a:ext cx="7924800" cy="3124200"/>
          </a:xfrm>
        </p:spPr>
        <p:txBody>
          <a:bodyPr>
            <a:normAutofit fontScale="85000" lnSpcReduction="10000"/>
          </a:bodyPr>
          <a:lstStyle/>
          <a:p>
            <a:pPr>
              <a:lnSpc>
                <a:spcPct val="150000"/>
              </a:lnSpc>
              <a:buNone/>
            </a:pPr>
            <a:r>
              <a:rPr lang="en-US" sz="2400" dirty="0" smtClean="0"/>
              <a:t>With much variation among users and search-technology functions, there can be no single ideal search interface. Although the literature of information retrieval includes many studies of search interface design, many variables preclude the emergence of a "right way" to design search interfaces.</a:t>
            </a:r>
          </a:p>
          <a:p>
            <a:pPr>
              <a:buNone/>
            </a:pPr>
            <a:endParaRPr lang="en-US" dirty="0"/>
          </a:p>
        </p:txBody>
      </p:sp>
      <p:sp>
        <p:nvSpPr>
          <p:cNvPr id="3" name="Date Placeholder 2"/>
          <p:cNvSpPr>
            <a:spLocks noGrp="1"/>
          </p:cNvSpPr>
          <p:nvPr>
            <p:ph type="dt" sz="half" idx="10"/>
          </p:nvPr>
        </p:nvSpPr>
        <p:spPr/>
        <p:txBody>
          <a:bodyPr/>
          <a:lstStyle/>
          <a:p>
            <a:fld id="{4152C434-4C73-44C7-9B88-24AE021B3423}"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25</a:t>
            </a:fld>
            <a:endParaRPr lang="en-US"/>
          </a:p>
        </p:txBody>
      </p:sp>
    </p:spTree>
    <p:extLst>
      <p:ext uri="{BB962C8B-B14F-4D97-AF65-F5344CB8AC3E}">
        <p14:creationId xmlns="" xmlns:p14="http://schemas.microsoft.com/office/powerpoint/2010/main" val="1899515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266700"/>
            <a:ext cx="7924800" cy="757238"/>
          </a:xfrm>
        </p:spPr>
        <p:txBody>
          <a:bodyPr>
            <a:normAutofit/>
          </a:bodyPr>
          <a:lstStyle/>
          <a:p>
            <a:pPr algn="ctr"/>
            <a:r>
              <a:rPr lang="x-none" b="1" i="1" dirty="0" smtClean="0"/>
              <a:t>Search interface</a:t>
            </a:r>
            <a:endParaRPr lang="en-US" b="1" i="1" dirty="0"/>
          </a:p>
        </p:txBody>
      </p:sp>
      <p:sp>
        <p:nvSpPr>
          <p:cNvPr id="6" name="Content Placeholder 5"/>
          <p:cNvSpPr>
            <a:spLocks noGrp="1"/>
          </p:cNvSpPr>
          <p:nvPr>
            <p:ph idx="1"/>
          </p:nvPr>
        </p:nvSpPr>
        <p:spPr>
          <a:xfrm>
            <a:off x="609600" y="1193800"/>
            <a:ext cx="7924800" cy="4756150"/>
          </a:xfrm>
        </p:spPr>
        <p:txBody>
          <a:bodyPr>
            <a:normAutofit fontScale="92500" lnSpcReduction="20000"/>
          </a:bodyPr>
          <a:lstStyle/>
          <a:p>
            <a:r>
              <a:rPr lang="en-US" sz="2400" dirty="0" smtClean="0"/>
              <a:t>Are users comfortable with specialized query languages (e.g., Boolean operators), or do they prefer natural language? Do they need a simple or a high-powered interface?</a:t>
            </a:r>
          </a:p>
          <a:p>
            <a:r>
              <a:rPr lang="en-US" sz="2400" dirty="0" smtClean="0"/>
              <a:t>Do users want just a taste, or are they doing comprehensive research? What content components can help them make good decisions about clicking through to a document?</a:t>
            </a:r>
          </a:p>
          <a:p>
            <a:r>
              <a:rPr lang="en-US" sz="2400" dirty="0" smtClean="0"/>
              <a:t>Is the information made up of structured fields or full text? Is it navigation pages, destination pages, or both? Is it written in HTML or other formats, including </a:t>
            </a:r>
            <a:r>
              <a:rPr lang="en-US" sz="2400" dirty="0" err="1" smtClean="0"/>
              <a:t>nontextual</a:t>
            </a:r>
            <a:r>
              <a:rPr lang="en-US" sz="2400" dirty="0" smtClean="0"/>
              <a:t>? </a:t>
            </a:r>
          </a:p>
          <a:p>
            <a:r>
              <a:rPr lang="en-US" sz="2400" dirty="0" smtClean="0"/>
              <a:t>Will users be overwhelmed by the number of documents retrieved? How many results is the "right number"?</a:t>
            </a:r>
            <a:endParaRPr lang="en-US" sz="2400" dirty="0"/>
          </a:p>
        </p:txBody>
      </p:sp>
      <p:sp>
        <p:nvSpPr>
          <p:cNvPr id="3" name="Date Placeholder 2"/>
          <p:cNvSpPr>
            <a:spLocks noGrp="1"/>
          </p:cNvSpPr>
          <p:nvPr>
            <p:ph type="dt" sz="half" idx="10"/>
          </p:nvPr>
        </p:nvSpPr>
        <p:spPr/>
        <p:txBody>
          <a:bodyPr/>
          <a:lstStyle/>
          <a:p>
            <a:fld id="{5658D201-98A1-4917-A0BB-046139E02071}"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7924800" cy="702392"/>
          </a:xfrm>
        </p:spPr>
        <p:txBody>
          <a:bodyPr>
            <a:normAutofit fontScale="90000"/>
          </a:bodyPr>
          <a:lstStyle/>
          <a:p>
            <a:pPr algn="ctr"/>
            <a:r>
              <a:rPr lang="x-none" b="1" i="1" dirty="0" smtClean="0"/>
              <a:t>Search interface</a:t>
            </a:r>
            <a:endParaRPr lang="en-US" b="1" i="1" dirty="0"/>
          </a:p>
        </p:txBody>
      </p:sp>
      <p:sp>
        <p:nvSpPr>
          <p:cNvPr id="3" name="Date Placeholder 2"/>
          <p:cNvSpPr>
            <a:spLocks noGrp="1"/>
          </p:cNvSpPr>
          <p:nvPr>
            <p:ph type="dt" sz="half" idx="10"/>
          </p:nvPr>
        </p:nvSpPr>
        <p:spPr/>
        <p:txBody>
          <a:bodyPr/>
          <a:lstStyle/>
          <a:p>
            <a:fld id="{43DB43C5-68F9-4D54-BEC7-4632B85D5D17}"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27</a:t>
            </a:fld>
            <a:endParaRPr lang="en-US"/>
          </a:p>
        </p:txBody>
      </p:sp>
      <p:pic>
        <p:nvPicPr>
          <p:cNvPr id="1027" name="Picture 3">
            <a:hlinkClick r:id="rId2"/>
          </p:cNvPr>
          <p:cNvPicPr>
            <a:picLocks noChangeAspect="1" noChangeArrowheads="1"/>
          </p:cNvPicPr>
          <p:nvPr/>
        </p:nvPicPr>
        <p:blipFill>
          <a:blip r:embed="rId3" cstate="print"/>
          <a:srcRect/>
          <a:stretch>
            <a:fillRect/>
          </a:stretch>
        </p:blipFill>
        <p:spPr bwMode="auto">
          <a:xfrm>
            <a:off x="1186385" y="2192924"/>
            <a:ext cx="6696075" cy="1323975"/>
          </a:xfrm>
          <a:prstGeom prst="rect">
            <a:avLst/>
          </a:prstGeom>
          <a:noFill/>
          <a:ln w="9525">
            <a:noFill/>
            <a:miter lim="800000"/>
            <a:headEnd/>
            <a:tailEnd/>
          </a:ln>
        </p:spPr>
      </p:pic>
      <p:sp>
        <p:nvSpPr>
          <p:cNvPr id="11" name="Rectangle 10"/>
          <p:cNvSpPr/>
          <p:nvPr/>
        </p:nvSpPr>
        <p:spPr>
          <a:xfrm>
            <a:off x="3645215" y="1180764"/>
            <a:ext cx="1871026" cy="461665"/>
          </a:xfrm>
          <a:prstGeom prst="rect">
            <a:avLst/>
          </a:prstGeom>
        </p:spPr>
        <p:txBody>
          <a:bodyPr wrap="none">
            <a:spAutoFit/>
          </a:bodyPr>
          <a:lstStyle/>
          <a:p>
            <a:pPr algn="ctr"/>
            <a:r>
              <a:rPr lang="en-US" sz="2400" b="1" dirty="0" smtClean="0"/>
              <a:t>SEARCH BOX</a:t>
            </a:r>
            <a:endParaRPr lang="en-US" sz="2400" b="1" dirty="0"/>
          </a:p>
        </p:txBody>
      </p:sp>
      <p:pic>
        <p:nvPicPr>
          <p:cNvPr id="1029" name="Picture 5">
            <a:hlinkClick r:id="rId4"/>
          </p:cNvPr>
          <p:cNvPicPr>
            <a:picLocks noChangeAspect="1" noChangeArrowheads="1"/>
          </p:cNvPicPr>
          <p:nvPr/>
        </p:nvPicPr>
        <p:blipFill>
          <a:blip r:embed="rId5" cstate="print"/>
          <a:srcRect/>
          <a:stretch>
            <a:fillRect/>
          </a:stretch>
        </p:blipFill>
        <p:spPr bwMode="auto">
          <a:xfrm>
            <a:off x="326198" y="4426367"/>
            <a:ext cx="8496300" cy="666551"/>
          </a:xfrm>
          <a:prstGeom prst="rect">
            <a:avLst/>
          </a:prstGeom>
          <a:noFill/>
          <a:ln w="9525">
            <a:noFill/>
            <a:miter lim="800000"/>
            <a:headEnd/>
            <a:tailEnd/>
          </a:ln>
        </p:spPr>
      </p:pic>
      <p:sp>
        <p:nvSpPr>
          <p:cNvPr id="10" name="Rectangle 9"/>
          <p:cNvSpPr/>
          <p:nvPr/>
        </p:nvSpPr>
        <p:spPr>
          <a:xfrm>
            <a:off x="2361217" y="1731259"/>
            <a:ext cx="4439036" cy="461665"/>
          </a:xfrm>
          <a:prstGeom prst="rect">
            <a:avLst/>
          </a:prstGeom>
        </p:spPr>
        <p:txBody>
          <a:bodyPr wrap="none">
            <a:spAutoFit/>
          </a:bodyPr>
          <a:lstStyle/>
          <a:p>
            <a:pPr algn="ctr"/>
            <a:r>
              <a:rPr lang="en-US" sz="2400" b="1" dirty="0" smtClean="0"/>
              <a:t>Governmental portal of Uzbekistan </a:t>
            </a:r>
            <a:endParaRPr lang="en-US" sz="2400" b="1" dirty="0"/>
          </a:p>
        </p:txBody>
      </p:sp>
      <p:sp>
        <p:nvSpPr>
          <p:cNvPr id="12" name="Rectangle 11"/>
          <p:cNvSpPr/>
          <p:nvPr/>
        </p:nvSpPr>
        <p:spPr>
          <a:xfrm>
            <a:off x="2191305" y="3784600"/>
            <a:ext cx="4778872" cy="461665"/>
          </a:xfrm>
          <a:prstGeom prst="rect">
            <a:avLst/>
          </a:prstGeom>
        </p:spPr>
        <p:txBody>
          <a:bodyPr wrap="none">
            <a:spAutoFit/>
          </a:bodyPr>
          <a:lstStyle/>
          <a:p>
            <a:pPr algn="ctr"/>
            <a:r>
              <a:rPr lang="en-US" sz="2400" b="1" dirty="0" smtClean="0"/>
              <a:t>National Search System of Uzbekistan</a:t>
            </a:r>
            <a:endParaRPr lang="en-US"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x-none" b="1" i="1" smtClean="0"/>
              <a:t>Search interface</a:t>
            </a:r>
            <a:endParaRPr lang="en-US" dirty="0"/>
          </a:p>
        </p:txBody>
      </p:sp>
      <p:pic>
        <p:nvPicPr>
          <p:cNvPr id="1028" name="Picture 4"/>
          <p:cNvPicPr>
            <a:picLocks noGrp="1" noChangeAspect="1" noChangeArrowheads="1"/>
          </p:cNvPicPr>
          <p:nvPr>
            <p:ph idx="1"/>
          </p:nvPr>
        </p:nvPicPr>
        <p:blipFill>
          <a:blip r:embed="rId2"/>
          <a:srcRect/>
          <a:stretch>
            <a:fillRect/>
          </a:stretch>
        </p:blipFill>
        <p:spPr bwMode="auto">
          <a:xfrm>
            <a:off x="609600" y="2664019"/>
            <a:ext cx="7924800" cy="668357"/>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A0C4C973-7B71-4087-A047-E9A5CFD4DB28}"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28</a:t>
            </a:fld>
            <a:endParaRPr lang="en-US"/>
          </a:p>
        </p:txBody>
      </p:sp>
      <p:pic>
        <p:nvPicPr>
          <p:cNvPr id="1027" name="Picture 3"/>
          <p:cNvPicPr>
            <a:picLocks noChangeAspect="1" noChangeArrowheads="1"/>
          </p:cNvPicPr>
          <p:nvPr/>
        </p:nvPicPr>
        <p:blipFill>
          <a:blip r:embed="rId3"/>
          <a:srcRect/>
          <a:stretch>
            <a:fillRect/>
          </a:stretch>
        </p:blipFill>
        <p:spPr bwMode="auto">
          <a:xfrm>
            <a:off x="809625" y="4052170"/>
            <a:ext cx="7524750" cy="1600200"/>
          </a:xfrm>
          <a:prstGeom prst="rect">
            <a:avLst/>
          </a:prstGeom>
          <a:noFill/>
          <a:ln w="9525">
            <a:noFill/>
            <a:miter lim="800000"/>
            <a:headEnd/>
            <a:tailEnd/>
          </a:ln>
          <a:effectLst/>
        </p:spPr>
      </p:pic>
      <p:sp>
        <p:nvSpPr>
          <p:cNvPr id="11" name="Rectangle 10"/>
          <p:cNvSpPr/>
          <p:nvPr/>
        </p:nvSpPr>
        <p:spPr>
          <a:xfrm>
            <a:off x="2342367" y="1853851"/>
            <a:ext cx="5139267" cy="523220"/>
          </a:xfrm>
          <a:prstGeom prst="rect">
            <a:avLst/>
          </a:prstGeom>
        </p:spPr>
        <p:txBody>
          <a:bodyPr wrap="square">
            <a:spAutoFit/>
          </a:bodyPr>
          <a:lstStyle/>
          <a:p>
            <a:pPr algn="ctr"/>
            <a:r>
              <a:rPr lang="en-US" sz="2800" b="1" i="1" dirty="0" smtClean="0"/>
              <a:t>Georgian search systems</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x-none" b="1" i="1" dirty="0" smtClean="0"/>
              <a:t>Advanced interface</a:t>
            </a:r>
            <a:endParaRPr lang="en-US" b="1" i="1" dirty="0"/>
          </a:p>
        </p:txBody>
      </p:sp>
      <p:sp>
        <p:nvSpPr>
          <p:cNvPr id="6" name="Content Placeholder 5"/>
          <p:cNvSpPr>
            <a:spLocks noGrp="1"/>
          </p:cNvSpPr>
          <p:nvPr>
            <p:ph idx="1"/>
          </p:nvPr>
        </p:nvSpPr>
        <p:spPr/>
        <p:txBody>
          <a:bodyPr>
            <a:normAutofit/>
          </a:bodyPr>
          <a:lstStyle/>
          <a:p>
            <a:r>
              <a:rPr lang="en-US" sz="2400" dirty="0" smtClean="0"/>
              <a:t>Advanced search interfaces are where much of the search system's functionality is "unveiled" to users.</a:t>
            </a:r>
          </a:p>
          <a:p>
            <a:r>
              <a:rPr lang="en-US" sz="2400" dirty="0" smtClean="0"/>
              <a:t>Advanced search interfaces allow much more manipulation of the search system and are typically used by two types of users: advanced searchers (librarians, lawyers, doctoral students, medical researchers), and frustrated searchers who need to revise their initial search (often users who found that The Box didn't meet their needs).</a:t>
            </a:r>
            <a:endParaRPr lang="en-US" sz="2400" dirty="0"/>
          </a:p>
        </p:txBody>
      </p:sp>
      <p:sp>
        <p:nvSpPr>
          <p:cNvPr id="3" name="Date Placeholder 2"/>
          <p:cNvSpPr>
            <a:spLocks noGrp="1"/>
          </p:cNvSpPr>
          <p:nvPr>
            <p:ph type="dt" sz="half" idx="10"/>
          </p:nvPr>
        </p:nvSpPr>
        <p:spPr/>
        <p:txBody>
          <a:bodyPr/>
          <a:lstStyle/>
          <a:p>
            <a:fld id="{9E6FB58A-9BC3-4391-BBE7-0A6EA1721976}"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29</a:t>
            </a:fld>
            <a:endParaRPr lang="en-US"/>
          </a:p>
        </p:txBody>
      </p:sp>
    </p:spTree>
    <p:extLst>
      <p:ext uri="{BB962C8B-B14F-4D97-AF65-F5344CB8AC3E}">
        <p14:creationId xmlns="" xmlns:p14="http://schemas.microsoft.com/office/powerpoint/2010/main" val="4081089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i="1" dirty="0" smtClean="0"/>
              <a:t>H</a:t>
            </a:r>
            <a:r>
              <a:rPr lang="x-none" b="1" i="1" smtClean="0"/>
              <a:t>istory</a:t>
            </a:r>
            <a:r>
              <a:rPr lang="en-US" b="1" i="1" dirty="0" smtClean="0"/>
              <a:t> of search systems</a:t>
            </a:r>
            <a:endParaRPr lang="en-US" b="1" i="1" dirty="0"/>
          </a:p>
        </p:txBody>
      </p:sp>
      <p:sp>
        <p:nvSpPr>
          <p:cNvPr id="2" name="Content Placeholder 1"/>
          <p:cNvSpPr>
            <a:spLocks noGrp="1"/>
          </p:cNvSpPr>
          <p:nvPr>
            <p:ph idx="1"/>
          </p:nvPr>
        </p:nvSpPr>
        <p:spPr/>
        <p:txBody>
          <a:bodyPr>
            <a:normAutofit fontScale="92500" lnSpcReduction="10000"/>
          </a:bodyPr>
          <a:lstStyle/>
          <a:p>
            <a:pPr marL="0" indent="0">
              <a:lnSpc>
                <a:spcPct val="95000"/>
              </a:lnSpc>
              <a:spcBef>
                <a:spcPct val="0"/>
              </a:spcBef>
              <a:buFontTx/>
              <a:buNone/>
            </a:pPr>
            <a:r>
              <a:rPr lang="en-US" sz="3200" dirty="0" smtClean="0">
                <a:solidFill>
                  <a:srgbClr val="FFFF00"/>
                </a:solidFill>
                <a:latin typeface="Arial" pitchFamily="34" charset="0"/>
              </a:rPr>
              <a:t>History of Search Engines: From 1945 to Google</a:t>
            </a:r>
            <a:endParaRPr lang="en-US" dirty="0" smtClean="0">
              <a:solidFill>
                <a:srgbClr val="FFFF00"/>
              </a:solidFill>
            </a:endParaRPr>
          </a:p>
          <a:p>
            <a:pPr marL="0" indent="0">
              <a:lnSpc>
                <a:spcPct val="95000"/>
              </a:lnSpc>
              <a:spcBef>
                <a:spcPct val="0"/>
              </a:spcBef>
              <a:buFontTx/>
              <a:buNone/>
            </a:pPr>
            <a:r>
              <a:rPr lang="en-US" sz="2000" dirty="0" smtClean="0">
                <a:latin typeface="Arial" pitchFamily="34" charset="0"/>
              </a:rPr>
              <a:t>As We May Think (1945): The concept of hypertext and a memory extension really came to life in July of 1945</a:t>
            </a:r>
            <a:endParaRPr lang="en-US" dirty="0" smtClean="0"/>
          </a:p>
          <a:p>
            <a:pPr marL="0" indent="0">
              <a:lnSpc>
                <a:spcPct val="95000"/>
              </a:lnSpc>
              <a:spcBef>
                <a:spcPct val="0"/>
              </a:spcBef>
              <a:buFontTx/>
              <a:buNone/>
            </a:pPr>
            <a:endParaRPr lang="en-US" sz="2800" b="1" dirty="0" smtClean="0">
              <a:solidFill>
                <a:srgbClr val="00457B"/>
              </a:solidFill>
              <a:latin typeface="sans-serif" pitchFamily="34"/>
            </a:endParaRPr>
          </a:p>
          <a:p>
            <a:pPr marL="0" indent="0">
              <a:lnSpc>
                <a:spcPct val="95000"/>
              </a:lnSpc>
              <a:spcBef>
                <a:spcPct val="0"/>
              </a:spcBef>
              <a:buFontTx/>
              <a:buNone/>
            </a:pPr>
            <a:r>
              <a:rPr lang="en-US" sz="2800" b="1" dirty="0" smtClean="0">
                <a:solidFill>
                  <a:srgbClr val="FFFF00"/>
                </a:solidFill>
                <a:latin typeface="sans-serif" pitchFamily="34"/>
              </a:rPr>
              <a:t>Gerard Salton (1960s - 1990s):</a:t>
            </a:r>
            <a:endParaRPr lang="en-US" dirty="0" smtClean="0">
              <a:solidFill>
                <a:srgbClr val="FFFF00"/>
              </a:solidFill>
            </a:endParaRPr>
          </a:p>
          <a:p>
            <a:pPr marL="0" indent="0">
              <a:lnSpc>
                <a:spcPct val="95000"/>
              </a:lnSpc>
              <a:spcBef>
                <a:spcPct val="0"/>
              </a:spcBef>
              <a:buFontTx/>
              <a:buNone/>
            </a:pPr>
            <a:r>
              <a:rPr lang="en-US" sz="1800" u="sng" dirty="0" smtClean="0">
                <a:latin typeface="Arial" pitchFamily="34" charset="0"/>
                <a:hlinkClick r:id="rId2"/>
              </a:rPr>
              <a:t>Gerard Salton</a:t>
            </a:r>
            <a:r>
              <a:rPr lang="en-US" sz="1800" dirty="0" smtClean="0">
                <a:latin typeface="Arial" pitchFamily="34" charset="0"/>
              </a:rPr>
              <a:t>, who died on August 28th of 1995, was the father of modern search technology. His teams at Harvard and Cornell developed the SMART informational retrieval system. </a:t>
            </a:r>
            <a:r>
              <a:rPr lang="en-US" sz="1800" dirty="0" err="1" smtClean="0">
                <a:latin typeface="Arial" pitchFamily="34" charset="0"/>
              </a:rPr>
              <a:t>Salton’s</a:t>
            </a:r>
            <a:r>
              <a:rPr lang="en-US" sz="1800" dirty="0" smtClean="0">
                <a:latin typeface="Arial" pitchFamily="34" charset="0"/>
              </a:rPr>
              <a:t> Magic Automatic Retriever of Text included important concepts like the vector space model, Inverse Document Frequency (IDF), Term Frequency (TF), term discrimination values, and relevancy feedback mechanisms.</a:t>
            </a:r>
            <a:endParaRPr lang="en-US" dirty="0" smtClean="0"/>
          </a:p>
          <a:p>
            <a:pPr marL="0" indent="0">
              <a:lnSpc>
                <a:spcPct val="95000"/>
              </a:lnSpc>
              <a:spcBef>
                <a:spcPct val="0"/>
              </a:spcBef>
              <a:buFontTx/>
              <a:buNone/>
            </a:pPr>
            <a:r>
              <a:rPr lang="en-US" sz="2800" b="1" dirty="0" smtClean="0">
                <a:solidFill>
                  <a:srgbClr val="FFFF00"/>
                </a:solidFill>
                <a:latin typeface="sans-serif" pitchFamily="34"/>
              </a:rPr>
              <a:t>Ted Nelson:</a:t>
            </a:r>
            <a:endParaRPr lang="en-US" dirty="0" smtClean="0">
              <a:solidFill>
                <a:srgbClr val="FFFF00"/>
              </a:solidFill>
            </a:endParaRPr>
          </a:p>
          <a:p>
            <a:pPr marL="0" indent="0">
              <a:lnSpc>
                <a:spcPct val="95000"/>
              </a:lnSpc>
              <a:spcBef>
                <a:spcPct val="0"/>
              </a:spcBef>
              <a:buFontTx/>
              <a:buNone/>
            </a:pPr>
            <a:r>
              <a:rPr lang="en-US" sz="1800" dirty="0" smtClean="0">
                <a:latin typeface="Arial" pitchFamily="34" charset="0"/>
              </a:rPr>
              <a:t>Ted Nelson created Project </a:t>
            </a:r>
            <a:r>
              <a:rPr lang="en-US" sz="1800" dirty="0" err="1" smtClean="0">
                <a:latin typeface="Arial" pitchFamily="34" charset="0"/>
              </a:rPr>
              <a:t>Xanadu</a:t>
            </a:r>
            <a:r>
              <a:rPr lang="en-US" sz="1800" dirty="0" smtClean="0">
                <a:latin typeface="Arial" pitchFamily="34" charset="0"/>
              </a:rPr>
              <a:t> in 1960 and coined the term hypertext in 1963. His goal with Project </a:t>
            </a:r>
            <a:r>
              <a:rPr lang="en-US" sz="1800" dirty="0" err="1" smtClean="0">
                <a:latin typeface="Arial" pitchFamily="34" charset="0"/>
              </a:rPr>
              <a:t>Xanadu</a:t>
            </a:r>
            <a:r>
              <a:rPr lang="en-US" sz="1800" dirty="0" smtClean="0">
                <a:latin typeface="Arial" pitchFamily="34" charset="0"/>
              </a:rPr>
              <a:t> was to create a computer network with a simple user interface that solved many social problems like attribution.</a:t>
            </a:r>
            <a:endParaRPr lang="en-US" sz="1800" dirty="0">
              <a:latin typeface="Arial" pitchFamily="34" charset="0"/>
            </a:endParaRPr>
          </a:p>
        </p:txBody>
      </p:sp>
      <p:sp>
        <p:nvSpPr>
          <p:cNvPr id="3" name="Date Placeholder 2"/>
          <p:cNvSpPr>
            <a:spLocks noGrp="1"/>
          </p:cNvSpPr>
          <p:nvPr>
            <p:ph type="dt" sz="half" idx="10"/>
          </p:nvPr>
        </p:nvSpPr>
        <p:spPr/>
        <p:txBody>
          <a:bodyPr/>
          <a:lstStyle/>
          <a:p>
            <a:fld id="{87C7AC29-F132-4591-BC72-0EC002985EB0}"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3</a:t>
            </a:fld>
            <a:endParaRPr lang="en-US"/>
          </a:p>
        </p:txBody>
      </p:sp>
    </p:spTree>
    <p:extLst>
      <p:ext uri="{BB962C8B-B14F-4D97-AF65-F5344CB8AC3E}">
        <p14:creationId xmlns:p14="http://schemas.microsoft.com/office/powerpoint/2010/main" xmlns="" val="39996567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04625"/>
          </a:xfrm>
        </p:spPr>
        <p:txBody>
          <a:bodyPr/>
          <a:lstStyle/>
          <a:p>
            <a:pPr algn="ctr"/>
            <a:r>
              <a:rPr lang="x-none" b="1" i="1" smtClean="0"/>
              <a:t>Advanced interface</a:t>
            </a:r>
            <a:endParaRPr lang="en-US" dirty="0"/>
          </a:p>
        </p:txBody>
      </p:sp>
      <p:pic>
        <p:nvPicPr>
          <p:cNvPr id="7" name="Content Placeholder 6" descr="google-advanced-search-old-large.png"/>
          <p:cNvPicPr>
            <a:picLocks noGrp="1" noChangeAspect="1"/>
          </p:cNvPicPr>
          <p:nvPr>
            <p:ph idx="1"/>
          </p:nvPr>
        </p:nvPicPr>
        <p:blipFill>
          <a:blip r:embed="rId2"/>
          <a:stretch>
            <a:fillRect/>
          </a:stretch>
        </p:blipFill>
        <p:spPr>
          <a:xfrm>
            <a:off x="1489345" y="1098313"/>
            <a:ext cx="6100175" cy="5382656"/>
          </a:xfrm>
        </p:spPr>
      </p:pic>
      <p:sp>
        <p:nvSpPr>
          <p:cNvPr id="4" name="Date Placeholder 3"/>
          <p:cNvSpPr>
            <a:spLocks noGrp="1"/>
          </p:cNvSpPr>
          <p:nvPr>
            <p:ph type="dt" sz="half" idx="10"/>
          </p:nvPr>
        </p:nvSpPr>
        <p:spPr/>
        <p:txBody>
          <a:bodyPr/>
          <a:lstStyle/>
          <a:p>
            <a:fld id="{F0D0C8D6-93B5-4D0B-BD6C-5F9B459421BB}" type="datetime1">
              <a:rPr lang="en-US" smtClean="0"/>
              <a:pPr/>
              <a:t>7/13/2010</a:t>
            </a:fld>
            <a:endParaRPr lang="en-US" dirty="0"/>
          </a:p>
        </p:txBody>
      </p:sp>
      <p:sp>
        <p:nvSpPr>
          <p:cNvPr id="6" name="Slide Number Placeholder 5"/>
          <p:cNvSpPr>
            <a:spLocks noGrp="1"/>
          </p:cNvSpPr>
          <p:nvPr>
            <p:ph type="sldNum" sz="quarter" idx="12"/>
          </p:nvPr>
        </p:nvSpPr>
        <p:spPr/>
        <p:txBody>
          <a:bodyPr/>
          <a:lstStyle/>
          <a:p>
            <a:fld id="{F7886C9C-DC18-4195-8FD5-A50AA931D419}"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x-none" b="1" i="1" dirty="0" smtClean="0"/>
              <a:t>Advanced interface</a:t>
            </a:r>
            <a:endParaRPr lang="en-US" b="1" i="1" dirty="0"/>
          </a:p>
        </p:txBody>
      </p:sp>
      <p:sp>
        <p:nvSpPr>
          <p:cNvPr id="3" name="Date Placeholder 2"/>
          <p:cNvSpPr>
            <a:spLocks noGrp="1"/>
          </p:cNvSpPr>
          <p:nvPr>
            <p:ph type="dt" sz="half" idx="10"/>
          </p:nvPr>
        </p:nvSpPr>
        <p:spPr/>
        <p:txBody>
          <a:bodyPr/>
          <a:lstStyle/>
          <a:p>
            <a:fld id="{CFDA15C4-05B9-40F7-B94F-B328176BFA66}"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31</a:t>
            </a:fld>
            <a:endParaRPr lang="en-US"/>
          </a:p>
        </p:txBody>
      </p:sp>
      <p:pic>
        <p:nvPicPr>
          <p:cNvPr id="2050" name="Picture 2">
            <a:hlinkClick r:id="rId2"/>
          </p:cNvPr>
          <p:cNvPicPr>
            <a:picLocks noChangeAspect="1" noChangeArrowheads="1"/>
          </p:cNvPicPr>
          <p:nvPr/>
        </p:nvPicPr>
        <p:blipFill>
          <a:blip r:embed="rId3" cstate="print"/>
          <a:srcRect/>
          <a:stretch>
            <a:fillRect/>
          </a:stretch>
        </p:blipFill>
        <p:spPr bwMode="auto">
          <a:xfrm>
            <a:off x="171450" y="1553684"/>
            <a:ext cx="8801100"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x-none" b="1" i="1" dirty="0" smtClean="0"/>
              <a:t>Trends in the future</a:t>
            </a:r>
            <a:endParaRPr lang="en-US" b="1" i="1" dirty="0"/>
          </a:p>
        </p:txBody>
      </p:sp>
      <p:sp>
        <p:nvSpPr>
          <p:cNvPr id="6" name="Content Placeholder 5"/>
          <p:cNvSpPr>
            <a:spLocks noGrp="1"/>
          </p:cNvSpPr>
          <p:nvPr>
            <p:ph idx="1"/>
          </p:nvPr>
        </p:nvSpPr>
        <p:spPr>
          <a:xfrm>
            <a:off x="457200" y="1340285"/>
            <a:ext cx="8229600" cy="5114523"/>
          </a:xfrm>
        </p:spPr>
        <p:txBody>
          <a:bodyPr>
            <a:noAutofit/>
          </a:bodyPr>
          <a:lstStyle/>
          <a:p>
            <a:pPr algn="just"/>
            <a:r>
              <a:rPr lang="en-US" sz="2400" dirty="0" smtClean="0"/>
              <a:t>What is this next level of search systems? What technology will revolutionize the way we receive our search engine results?</a:t>
            </a:r>
          </a:p>
          <a:p>
            <a:pPr algn="just"/>
            <a:r>
              <a:rPr lang="en-US" sz="2400" dirty="0" smtClean="0"/>
              <a:t>The search results we receive in just a couple of years from now could make current search engine technology look as archaic and cumbersome as picking up a Yellow Pages book is today. However, in order to achieve this new search nirvana we, as consumers, must quell our fears and trepidations surrounding the protection of our privacy. In order for the search engines to develop technology that will be intuitive and anticipate our every need, we must first relinquish at least some of the privacy that we currently hold so dear.</a:t>
            </a:r>
          </a:p>
          <a:p>
            <a:pPr algn="just">
              <a:buNone/>
            </a:pPr>
            <a:r>
              <a:rPr lang="en-US" sz="2400" dirty="0" smtClean="0"/>
              <a:t> </a:t>
            </a:r>
            <a:br>
              <a:rPr lang="en-US" sz="2400" dirty="0" smtClean="0"/>
            </a:br>
            <a:endParaRPr lang="en-US" sz="2400" dirty="0"/>
          </a:p>
        </p:txBody>
      </p:sp>
      <p:sp>
        <p:nvSpPr>
          <p:cNvPr id="3" name="Date Placeholder 2"/>
          <p:cNvSpPr>
            <a:spLocks noGrp="1"/>
          </p:cNvSpPr>
          <p:nvPr>
            <p:ph type="dt" sz="half" idx="10"/>
          </p:nvPr>
        </p:nvSpPr>
        <p:spPr/>
        <p:txBody>
          <a:bodyPr/>
          <a:lstStyle/>
          <a:p>
            <a:fld id="{6DC2ADCA-C1C8-4CCB-859A-0EF38AFF9937}"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32</a:t>
            </a:fld>
            <a:endParaRPr lang="en-US"/>
          </a:p>
        </p:txBody>
      </p:sp>
    </p:spTree>
    <p:extLst>
      <p:ext uri="{BB962C8B-B14F-4D97-AF65-F5344CB8AC3E}">
        <p14:creationId xmlns="" xmlns:p14="http://schemas.microsoft.com/office/powerpoint/2010/main" val="2485861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x-none" b="1" i="1" dirty="0" smtClean="0"/>
              <a:t>Trends in the future</a:t>
            </a:r>
            <a:endParaRPr lang="en-US" b="1" i="1" dirty="0"/>
          </a:p>
        </p:txBody>
      </p:sp>
      <p:sp>
        <p:nvSpPr>
          <p:cNvPr id="6" name="Content Placeholder 5"/>
          <p:cNvSpPr>
            <a:spLocks noGrp="1"/>
          </p:cNvSpPr>
          <p:nvPr>
            <p:ph idx="1"/>
          </p:nvPr>
        </p:nvSpPr>
        <p:spPr/>
        <p:txBody>
          <a:bodyPr>
            <a:normAutofit/>
          </a:bodyPr>
          <a:lstStyle/>
          <a:p>
            <a:r>
              <a:rPr lang="en-US" sz="2400" dirty="0" smtClean="0"/>
              <a:t>Let ‘s search system to track users online activities, allowing it to monitor the web sites user view and keep a log of all of the search queries entered by user. This type of information could greatly improve the relevancy of the results displayed.</a:t>
            </a:r>
          </a:p>
          <a:p>
            <a:r>
              <a:rPr lang="en-US" sz="2400" dirty="0" smtClean="0"/>
              <a:t>Another area with great potential for improving search engine results will be developed by  search within email. We could be offered the option of paying a monthly premium in order to not have ads shown when we read our email, but if they are relevant to the content of a received message, why would we want to block them? </a:t>
            </a:r>
          </a:p>
          <a:p>
            <a:endParaRPr lang="en-US" dirty="0"/>
          </a:p>
        </p:txBody>
      </p:sp>
      <p:sp>
        <p:nvSpPr>
          <p:cNvPr id="3" name="Date Placeholder 2"/>
          <p:cNvSpPr>
            <a:spLocks noGrp="1"/>
          </p:cNvSpPr>
          <p:nvPr>
            <p:ph type="dt" sz="half" idx="10"/>
          </p:nvPr>
        </p:nvSpPr>
        <p:spPr/>
        <p:txBody>
          <a:bodyPr/>
          <a:lstStyle/>
          <a:p>
            <a:fld id="{C706E124-EC6E-4313-94E9-76EAD884BA81}" type="datetime1">
              <a:rPr lang="en-US" smtClean="0"/>
              <a:pPr/>
              <a:t>7/13/2010</a:t>
            </a:fld>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x-none" b="1" i="1" dirty="0" smtClean="0"/>
              <a:t>Trends in the future</a:t>
            </a:r>
            <a:endParaRPr lang="en-US" b="1" i="1" dirty="0"/>
          </a:p>
        </p:txBody>
      </p:sp>
      <p:sp>
        <p:nvSpPr>
          <p:cNvPr id="6" name="Content Placeholder 5"/>
          <p:cNvSpPr>
            <a:spLocks noGrp="1"/>
          </p:cNvSpPr>
          <p:nvPr>
            <p:ph idx="1"/>
          </p:nvPr>
        </p:nvSpPr>
        <p:spPr/>
        <p:txBody>
          <a:bodyPr>
            <a:normAutofit fontScale="92500"/>
          </a:bodyPr>
          <a:lstStyle/>
          <a:p>
            <a:r>
              <a:rPr lang="en-US" sz="2400" dirty="0" smtClean="0"/>
              <a:t>Another development in search engine technology that I can see happening would come from the development of Microsoft's new Longhorn operating system. Imagine an operating system that monitors all of your activities -- with your permission, of course. Every file, every image, word document, mp3, even e-books could be monitored by your computer as it endeavors to anticipate your every need. Not only could an integrated search engine allow you to search files located on your hard drive, but it could also use the information it has collected from these files to make your online search experience even more enjoyable. </a:t>
            </a:r>
          </a:p>
          <a:p>
            <a:pPr>
              <a:buNone/>
            </a:pPr>
            <a:endParaRPr lang="en-US" dirty="0"/>
          </a:p>
        </p:txBody>
      </p:sp>
      <p:sp>
        <p:nvSpPr>
          <p:cNvPr id="3" name="Date Placeholder 2"/>
          <p:cNvSpPr>
            <a:spLocks noGrp="1"/>
          </p:cNvSpPr>
          <p:nvPr>
            <p:ph type="dt" sz="half" idx="10"/>
          </p:nvPr>
        </p:nvSpPr>
        <p:spPr/>
        <p:txBody>
          <a:bodyPr/>
          <a:lstStyle/>
          <a:p>
            <a:fld id="{346B150B-03DC-4890-97FF-5AE29A43B79F}"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Discussion Questions</a:t>
            </a:r>
          </a:p>
        </p:txBody>
      </p:sp>
      <p:sp>
        <p:nvSpPr>
          <p:cNvPr id="32771" name="Content Placeholder 2"/>
          <p:cNvSpPr>
            <a:spLocks noGrp="1"/>
          </p:cNvSpPr>
          <p:nvPr>
            <p:ph idx="1"/>
          </p:nvPr>
        </p:nvSpPr>
        <p:spPr/>
        <p:txBody>
          <a:bodyPr/>
          <a:lstStyle/>
          <a:p>
            <a:r>
              <a:rPr lang="en-US" smtClean="0"/>
              <a:t>How has the search engine changed the way we use the web?</a:t>
            </a:r>
          </a:p>
          <a:p>
            <a:r>
              <a:rPr lang="en-US" smtClean="0"/>
              <a:t>Where do you see it going in the future?</a:t>
            </a:r>
          </a:p>
          <a:p>
            <a:r>
              <a:rPr lang="en-US" smtClean="0"/>
              <a:t>Search Engines – Pros / Cons</a:t>
            </a:r>
          </a:p>
          <a:p>
            <a:r>
              <a:rPr lang="en-US" smtClean="0"/>
              <a:t>Articles</a:t>
            </a:r>
          </a:p>
        </p:txBody>
      </p:sp>
      <p:sp>
        <p:nvSpPr>
          <p:cNvPr id="4" name="Date Placeholder 3"/>
          <p:cNvSpPr>
            <a:spLocks noGrp="1"/>
          </p:cNvSpPr>
          <p:nvPr>
            <p:ph type="dt" sz="half" idx="10"/>
          </p:nvPr>
        </p:nvSpPr>
        <p:spPr/>
        <p:txBody>
          <a:bodyPr/>
          <a:lstStyle/>
          <a:p>
            <a:fld id="{DCCE3562-D07F-43A0-A7EE-DCB62CC266A5}"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15960"/>
            <a:ext cx="7924800" cy="1143000"/>
          </a:xfrm>
        </p:spPr>
        <p:txBody>
          <a:bodyPr>
            <a:normAutofit fontScale="90000"/>
          </a:bodyPr>
          <a:lstStyle/>
          <a:p>
            <a:pPr algn="ctr"/>
            <a:r>
              <a:rPr lang="en-US" sz="4400" b="1" i="1" dirty="0" smtClean="0"/>
              <a:t>Thank you  </a:t>
            </a:r>
            <a:r>
              <a:rPr lang="en-US" b="1" i="1" dirty="0" smtClean="0"/>
              <a:t/>
            </a:r>
            <a:br>
              <a:rPr lang="en-US" b="1" i="1" dirty="0" smtClean="0"/>
            </a:br>
            <a:endParaRPr lang="en-US" b="1" i="1" dirty="0"/>
          </a:p>
        </p:txBody>
      </p:sp>
      <p:sp>
        <p:nvSpPr>
          <p:cNvPr id="3" name="Date Placeholder 2"/>
          <p:cNvSpPr>
            <a:spLocks noGrp="1"/>
          </p:cNvSpPr>
          <p:nvPr>
            <p:ph type="dt" sz="half" idx="10"/>
          </p:nvPr>
        </p:nvSpPr>
        <p:spPr/>
        <p:txBody>
          <a:bodyPr/>
          <a:lstStyle/>
          <a:p>
            <a:fld id="{C4A97110-883A-4413-AB37-92A9D532FBF0}"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36</a:t>
            </a:fld>
            <a:endParaRPr lang="en-US"/>
          </a:p>
        </p:txBody>
      </p:sp>
    </p:spTree>
    <p:extLst>
      <p:ext uri="{BB962C8B-B14F-4D97-AF65-F5344CB8AC3E}">
        <p14:creationId xmlns="" xmlns:p14="http://schemas.microsoft.com/office/powerpoint/2010/main" val="3415690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274638"/>
            <a:ext cx="7924800" cy="5440362"/>
          </a:xfrm>
        </p:spPr>
        <p:txBody>
          <a:bodyPr>
            <a:normAutofit lnSpcReduction="10000"/>
          </a:bodyPr>
          <a:lstStyle/>
          <a:p>
            <a:pPr marL="0" indent="0" algn="just">
              <a:lnSpc>
                <a:spcPct val="95000"/>
              </a:lnSpc>
              <a:spcBef>
                <a:spcPct val="0"/>
              </a:spcBef>
              <a:buFontTx/>
              <a:buNone/>
            </a:pPr>
            <a:r>
              <a:rPr lang="en-US" sz="1800" dirty="0" smtClean="0">
                <a:latin typeface="Arial" pitchFamily="34" charset="0"/>
              </a:rPr>
              <a:t> </a:t>
            </a:r>
            <a:r>
              <a:rPr lang="en-US" sz="2400" dirty="0" smtClean="0">
                <a:latin typeface="Arial" pitchFamily="34" charset="0"/>
              </a:rPr>
              <a:t>During the early development of the web, there was a list of </a:t>
            </a:r>
            <a:r>
              <a:rPr lang="en-US" sz="2400" u="sng" dirty="0" err="1" smtClean="0">
                <a:latin typeface="Arial" pitchFamily="34" charset="0"/>
                <a:hlinkClick r:id="rId2"/>
              </a:rPr>
              <a:t>webservers</a:t>
            </a:r>
            <a:r>
              <a:rPr lang="en-US" sz="2400" dirty="0" smtClean="0">
                <a:latin typeface="Arial" pitchFamily="34" charset="0"/>
              </a:rPr>
              <a:t> edited by </a:t>
            </a:r>
            <a:r>
              <a:rPr lang="en-US" sz="2400" u="sng" dirty="0" smtClean="0">
                <a:latin typeface="Arial" pitchFamily="34" charset="0"/>
                <a:hlinkClick r:id="rId3"/>
              </a:rPr>
              <a:t>Tim </a:t>
            </a:r>
            <a:r>
              <a:rPr lang="en-US" sz="2400" u="sng" dirty="0" err="1" smtClean="0">
                <a:latin typeface="Arial" pitchFamily="34" charset="0"/>
                <a:hlinkClick r:id="rId3"/>
              </a:rPr>
              <a:t>Berners-Lee</a:t>
            </a:r>
            <a:r>
              <a:rPr lang="en-US" sz="2400" dirty="0" err="1" smtClean="0">
                <a:latin typeface="Arial" pitchFamily="34" charset="0"/>
              </a:rPr>
              <a:t>and</a:t>
            </a:r>
            <a:r>
              <a:rPr lang="en-US" sz="2400" dirty="0" smtClean="0">
                <a:latin typeface="Arial" pitchFamily="34" charset="0"/>
              </a:rPr>
              <a:t> hosted on the </a:t>
            </a:r>
            <a:r>
              <a:rPr lang="en-US" sz="2400" u="sng" dirty="0" smtClean="0">
                <a:latin typeface="Arial" pitchFamily="34" charset="0"/>
                <a:hlinkClick r:id="rId4"/>
              </a:rPr>
              <a:t>CERN</a:t>
            </a:r>
            <a:r>
              <a:rPr lang="en-US" sz="2400" dirty="0" smtClean="0">
                <a:latin typeface="Arial" pitchFamily="34" charset="0"/>
              </a:rPr>
              <a:t> </a:t>
            </a:r>
            <a:r>
              <a:rPr lang="en-US" sz="2400" dirty="0" err="1" smtClean="0">
                <a:latin typeface="Arial" pitchFamily="34" charset="0"/>
              </a:rPr>
              <a:t>webserver</a:t>
            </a:r>
            <a:r>
              <a:rPr lang="en-US" sz="2400" dirty="0" smtClean="0">
                <a:latin typeface="Arial" pitchFamily="34" charset="0"/>
              </a:rPr>
              <a:t>. One historical snapshot from 1992 remains.</a:t>
            </a:r>
            <a:r>
              <a:rPr lang="en-US" sz="2400" u="sng" dirty="0" smtClean="0">
                <a:latin typeface="Arial" pitchFamily="34" charset="0"/>
                <a:hlinkClick r:id="rId5"/>
              </a:rPr>
              <a:t>[1]</a:t>
            </a:r>
            <a:r>
              <a:rPr lang="en-US" sz="2400" dirty="0" smtClean="0">
                <a:latin typeface="Arial" pitchFamily="34" charset="0"/>
              </a:rPr>
              <a:t> As more </a:t>
            </a:r>
            <a:r>
              <a:rPr lang="en-US" sz="2400" dirty="0" err="1" smtClean="0">
                <a:latin typeface="Arial" pitchFamily="34" charset="0"/>
              </a:rPr>
              <a:t>webservers</a:t>
            </a:r>
            <a:r>
              <a:rPr lang="en-US" sz="2400" dirty="0" smtClean="0">
                <a:latin typeface="Arial" pitchFamily="34" charset="0"/>
              </a:rPr>
              <a:t> went online the central list could not keep up. On the </a:t>
            </a:r>
            <a:r>
              <a:rPr lang="en-US" sz="2400" u="sng" dirty="0" smtClean="0">
                <a:latin typeface="Arial" pitchFamily="34" charset="0"/>
                <a:hlinkClick r:id="rId6"/>
              </a:rPr>
              <a:t>NCSA</a:t>
            </a:r>
            <a:r>
              <a:rPr lang="en-US" sz="2400" dirty="0" smtClean="0">
                <a:latin typeface="Arial" pitchFamily="34" charset="0"/>
              </a:rPr>
              <a:t> site new servers were announced under the title "What's New!"</a:t>
            </a:r>
            <a:r>
              <a:rPr lang="en-US" sz="2400" u="sng" dirty="0" smtClean="0">
                <a:latin typeface="Arial" pitchFamily="34" charset="0"/>
                <a:hlinkClick r:id="rId5"/>
              </a:rPr>
              <a:t>[2]</a:t>
            </a:r>
            <a:endParaRPr lang="en-US" sz="2400" dirty="0" smtClean="0"/>
          </a:p>
          <a:p>
            <a:pPr marL="0" indent="0" algn="just">
              <a:lnSpc>
                <a:spcPct val="95000"/>
              </a:lnSpc>
              <a:spcBef>
                <a:spcPct val="0"/>
              </a:spcBef>
              <a:buFontTx/>
              <a:buNone/>
            </a:pPr>
            <a:r>
              <a:rPr lang="en-US" sz="2400" dirty="0" smtClean="0">
                <a:latin typeface="Arial" pitchFamily="34" charset="0"/>
              </a:rPr>
              <a:t>    The very first tool used for searching on the Internet was </a:t>
            </a:r>
            <a:r>
              <a:rPr lang="en-US" sz="2400" u="sng" dirty="0" smtClean="0">
                <a:latin typeface="Arial" pitchFamily="34" charset="0"/>
                <a:hlinkClick r:id="rId7"/>
              </a:rPr>
              <a:t>Archie</a:t>
            </a:r>
            <a:r>
              <a:rPr lang="en-US" sz="2400" dirty="0" smtClean="0">
                <a:latin typeface="Arial" pitchFamily="34" charset="0"/>
              </a:rPr>
              <a:t>.</a:t>
            </a:r>
            <a:r>
              <a:rPr lang="en-US" sz="2400" u="sng" dirty="0" smtClean="0">
                <a:latin typeface="Arial" pitchFamily="34" charset="0"/>
                <a:hlinkClick r:id="rId5"/>
              </a:rPr>
              <a:t>[3]</a:t>
            </a:r>
            <a:r>
              <a:rPr lang="en-US" sz="2400" dirty="0" smtClean="0">
                <a:latin typeface="Arial" pitchFamily="34" charset="0"/>
              </a:rPr>
              <a:t> The name stands for "archive" without the "v." It was created in 1990 by </a:t>
            </a:r>
            <a:r>
              <a:rPr lang="en-US" sz="2400" u="sng" dirty="0" smtClean="0">
                <a:latin typeface="Arial" pitchFamily="34" charset="0"/>
                <a:hlinkClick r:id="rId8"/>
              </a:rPr>
              <a:t>Alan </a:t>
            </a:r>
            <a:r>
              <a:rPr lang="en-US" sz="2400" u="sng" dirty="0" err="1" smtClean="0">
                <a:latin typeface="Arial" pitchFamily="34" charset="0"/>
                <a:hlinkClick r:id="rId8"/>
              </a:rPr>
              <a:t>Emtage</a:t>
            </a:r>
            <a:r>
              <a:rPr lang="en-US" sz="2400" dirty="0" smtClean="0">
                <a:latin typeface="Arial" pitchFamily="34" charset="0"/>
              </a:rPr>
              <a:t>, a computer science student at </a:t>
            </a:r>
            <a:r>
              <a:rPr lang="en-US" sz="2400" u="sng" dirty="0" smtClean="0">
                <a:latin typeface="Arial" pitchFamily="34" charset="0"/>
                <a:hlinkClick r:id="rId9"/>
              </a:rPr>
              <a:t>McGill University</a:t>
            </a:r>
            <a:r>
              <a:rPr lang="en-US" sz="2400" dirty="0" smtClean="0">
                <a:latin typeface="Arial" pitchFamily="34" charset="0"/>
              </a:rPr>
              <a:t> in </a:t>
            </a:r>
            <a:r>
              <a:rPr lang="en-US" sz="2400" u="sng" dirty="0" smtClean="0">
                <a:latin typeface="Arial" pitchFamily="34" charset="0"/>
                <a:hlinkClick r:id="rId10"/>
              </a:rPr>
              <a:t>Montreal</a:t>
            </a:r>
            <a:r>
              <a:rPr lang="en-US" sz="2400" dirty="0" smtClean="0">
                <a:latin typeface="Arial" pitchFamily="34" charset="0"/>
              </a:rPr>
              <a:t>. The program downloaded the directory listings of all the files located on public anonymous FTP (</a:t>
            </a:r>
            <a:r>
              <a:rPr lang="en-US" sz="2400" u="sng" dirty="0" smtClean="0">
                <a:latin typeface="Arial" pitchFamily="34" charset="0"/>
                <a:hlinkClick r:id="rId11"/>
              </a:rPr>
              <a:t>File Transfer Protocol</a:t>
            </a:r>
            <a:r>
              <a:rPr lang="en-US" sz="2400" dirty="0" smtClean="0">
                <a:latin typeface="Arial" pitchFamily="34" charset="0"/>
              </a:rPr>
              <a:t>) sites, creating a searchable database of file names; however, Archie did not index the contents of these sites since the amount of data was so limited it could be readily searched manually.</a:t>
            </a:r>
            <a:endParaRPr lang="en-US" sz="2400" dirty="0" smtClean="0"/>
          </a:p>
          <a:p>
            <a:pPr marL="0" indent="0">
              <a:lnSpc>
                <a:spcPct val="95000"/>
              </a:lnSpc>
              <a:spcBef>
                <a:spcPct val="0"/>
              </a:spcBef>
              <a:buFontTx/>
              <a:buNone/>
            </a:pPr>
            <a:endParaRPr lang="en-US" sz="1800" dirty="0">
              <a:solidFill>
                <a:srgbClr val="000000"/>
              </a:solidFill>
              <a:latin typeface="Arial" pitchFamily="34" charset="0"/>
            </a:endParaRPr>
          </a:p>
        </p:txBody>
      </p:sp>
      <p:sp>
        <p:nvSpPr>
          <p:cNvPr id="3" name="Date Placeholder 2"/>
          <p:cNvSpPr>
            <a:spLocks noGrp="1"/>
          </p:cNvSpPr>
          <p:nvPr>
            <p:ph type="dt" sz="half" idx="10"/>
          </p:nvPr>
        </p:nvSpPr>
        <p:spPr/>
        <p:txBody>
          <a:bodyPr/>
          <a:lstStyle/>
          <a:p>
            <a:fld id="{630DC4F6-A346-48DA-9CC2-C266E2D6811D}"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4</a:t>
            </a:fld>
            <a:endParaRPr lang="en-US"/>
          </a:p>
        </p:txBody>
      </p:sp>
    </p:spTree>
    <p:extLst>
      <p:ext uri="{BB962C8B-B14F-4D97-AF65-F5344CB8AC3E}">
        <p14:creationId xmlns:p14="http://schemas.microsoft.com/office/powerpoint/2010/main" xmlns="" val="4280513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Timeline of </a:t>
            </a:r>
            <a:r>
              <a:rPr lang="x-none" b="1" smtClean="0"/>
              <a:t>history</a:t>
            </a:r>
            <a:endParaRPr lang="en-US" b="1" dirty="0"/>
          </a:p>
        </p:txBody>
      </p:sp>
      <p:sp>
        <p:nvSpPr>
          <p:cNvPr id="6" name="Content Placeholder 5"/>
          <p:cNvSpPr>
            <a:spLocks noGrp="1"/>
          </p:cNvSpPr>
          <p:nvPr>
            <p:ph idx="1"/>
          </p:nvPr>
        </p:nvSpPr>
        <p:spPr/>
        <p:txBody>
          <a:bodyPr>
            <a:normAutofit fontScale="92500" lnSpcReduction="20000"/>
          </a:bodyPr>
          <a:lstStyle/>
          <a:p>
            <a:pPr marL="0" indent="0">
              <a:lnSpc>
                <a:spcPct val="95000"/>
              </a:lnSpc>
              <a:spcBef>
                <a:spcPct val="0"/>
              </a:spcBef>
              <a:buFontTx/>
              <a:buNone/>
            </a:pPr>
            <a:r>
              <a:rPr lang="en-US" sz="3200" dirty="0" smtClean="0">
                <a:latin typeface="Arial" pitchFamily="34" charset="0"/>
              </a:rPr>
              <a:t> </a:t>
            </a:r>
            <a:r>
              <a:rPr lang="en-US" sz="1900" dirty="0" smtClean="0">
                <a:latin typeface="Arial" pitchFamily="34" charset="0"/>
              </a:rPr>
              <a:t>YearEngineEvent1993</a:t>
            </a:r>
            <a:r>
              <a:rPr lang="en-US" sz="1900" u="sng" dirty="0" smtClean="0">
                <a:latin typeface="Arial" pitchFamily="34" charset="0"/>
                <a:hlinkClick r:id="rId2"/>
              </a:rPr>
              <a:t>W3Catalog</a:t>
            </a:r>
            <a:r>
              <a:rPr lang="en-US" sz="1900" dirty="0" smtClean="0">
                <a:latin typeface="Arial" pitchFamily="34" charset="0"/>
              </a:rPr>
              <a:t>Launch</a:t>
            </a:r>
            <a:r>
              <a:rPr lang="en-US" sz="1900" u="sng" dirty="0" smtClean="0">
                <a:latin typeface="Arial" pitchFamily="34" charset="0"/>
                <a:hlinkClick r:id="rId3"/>
              </a:rPr>
              <a:t>Aliweb</a:t>
            </a:r>
            <a:r>
              <a:rPr lang="en-US" sz="1900" dirty="0" smtClean="0">
                <a:latin typeface="Arial" pitchFamily="34" charset="0"/>
              </a:rPr>
              <a:t>Launch</a:t>
            </a:r>
            <a:r>
              <a:rPr lang="en-US" sz="1900" u="sng" dirty="0" smtClean="0">
                <a:latin typeface="Arial" pitchFamily="34" charset="0"/>
                <a:hlinkClick r:id="rId4"/>
              </a:rPr>
              <a:t>JumpStation</a:t>
            </a:r>
            <a:r>
              <a:rPr lang="en-US" sz="1900" dirty="0" smtClean="0">
                <a:latin typeface="Arial" pitchFamily="34" charset="0"/>
              </a:rPr>
              <a:t>Launch1994</a:t>
            </a:r>
            <a:r>
              <a:rPr lang="en-US" sz="1900" u="sng" dirty="0" smtClean="0">
                <a:latin typeface="Arial" pitchFamily="34" charset="0"/>
                <a:hlinkClick r:id="rId5"/>
              </a:rPr>
              <a:t>WebCrawler</a:t>
            </a:r>
            <a:r>
              <a:rPr lang="en-US" sz="1900" dirty="0" smtClean="0">
                <a:latin typeface="Arial" pitchFamily="34" charset="0"/>
              </a:rPr>
              <a:t>Launch</a:t>
            </a:r>
            <a:r>
              <a:rPr lang="en-US" sz="1900" u="sng" dirty="0" smtClean="0">
                <a:latin typeface="Arial" pitchFamily="34" charset="0"/>
                <a:hlinkClick r:id="rId6"/>
              </a:rPr>
              <a:t>Infoseek</a:t>
            </a:r>
            <a:r>
              <a:rPr lang="en-US" sz="1900" dirty="0" smtClean="0">
                <a:latin typeface="Arial" pitchFamily="34" charset="0"/>
              </a:rPr>
              <a:t>Launch</a:t>
            </a:r>
            <a:r>
              <a:rPr lang="en-US" sz="1900" u="sng" dirty="0" smtClean="0">
                <a:latin typeface="Arial" pitchFamily="34" charset="0"/>
                <a:hlinkClick r:id="rId7"/>
              </a:rPr>
              <a:t>Lycos</a:t>
            </a:r>
            <a:r>
              <a:rPr lang="en-US" sz="1900" dirty="0" smtClean="0">
                <a:latin typeface="Arial" pitchFamily="34" charset="0"/>
              </a:rPr>
              <a:t>Launch1995</a:t>
            </a:r>
            <a:r>
              <a:rPr lang="en-US" sz="1900" u="sng" dirty="0" smtClean="0">
                <a:latin typeface="Arial" pitchFamily="34" charset="0"/>
                <a:hlinkClick r:id="rId8"/>
              </a:rPr>
              <a:t>AltaVista</a:t>
            </a:r>
            <a:r>
              <a:rPr lang="en-US" sz="1900" dirty="0" smtClean="0">
                <a:latin typeface="Arial" pitchFamily="34" charset="0"/>
              </a:rPr>
              <a:t>Launch</a:t>
            </a:r>
            <a:r>
              <a:rPr lang="en-US" sz="1900" u="sng" dirty="0" smtClean="0">
                <a:latin typeface="Arial" pitchFamily="34" charset="0"/>
                <a:hlinkClick r:id="rId9"/>
              </a:rPr>
              <a:t>Open Text</a:t>
            </a:r>
            <a:r>
              <a:rPr lang="en-US" sz="1900" dirty="0" smtClean="0">
                <a:latin typeface="Arial" pitchFamily="34" charset="0"/>
              </a:rPr>
              <a:t> Web </a:t>
            </a:r>
            <a:r>
              <a:rPr lang="en-US" sz="1900" dirty="0" err="1" smtClean="0">
                <a:latin typeface="Arial" pitchFamily="34" charset="0"/>
              </a:rPr>
              <a:t>IndexLaunch</a:t>
            </a:r>
            <a:r>
              <a:rPr lang="en-US" sz="1900" u="sng" dirty="0" smtClean="0">
                <a:latin typeface="Arial" pitchFamily="34" charset="0"/>
                <a:hlinkClick r:id="rId10"/>
              </a:rPr>
              <a:t>[1]</a:t>
            </a:r>
            <a:r>
              <a:rPr lang="en-US" sz="1900" u="sng" dirty="0" smtClean="0">
                <a:latin typeface="Arial" pitchFamily="34" charset="0"/>
                <a:hlinkClick r:id="rId11"/>
              </a:rPr>
              <a:t>Magellan</a:t>
            </a:r>
            <a:r>
              <a:rPr lang="en-US" sz="1900" dirty="0" smtClean="0">
                <a:latin typeface="Arial" pitchFamily="34" charset="0"/>
              </a:rPr>
              <a:t>Launch</a:t>
            </a:r>
            <a:r>
              <a:rPr lang="en-US" sz="1900" u="sng" dirty="0" smtClean="0">
                <a:latin typeface="Arial" pitchFamily="34" charset="0"/>
                <a:hlinkClick r:id="rId12"/>
              </a:rPr>
              <a:t>Excite</a:t>
            </a:r>
            <a:r>
              <a:rPr lang="en-US" sz="1900" dirty="0" smtClean="0">
                <a:latin typeface="Arial" pitchFamily="34" charset="0"/>
              </a:rPr>
              <a:t>Launch</a:t>
            </a:r>
            <a:r>
              <a:rPr lang="en-US" sz="1900" u="sng" dirty="0" smtClean="0">
                <a:latin typeface="Arial" pitchFamily="34" charset="0"/>
                <a:hlinkClick r:id="rId13"/>
              </a:rPr>
              <a:t>SAPO</a:t>
            </a:r>
            <a:r>
              <a:rPr lang="en-US" sz="1900" dirty="0" smtClean="0">
                <a:latin typeface="Arial" pitchFamily="34" charset="0"/>
              </a:rPr>
              <a:t>Launch1996</a:t>
            </a:r>
            <a:r>
              <a:rPr lang="en-US" sz="1900" u="sng" dirty="0" smtClean="0">
                <a:latin typeface="Arial" pitchFamily="34" charset="0"/>
                <a:hlinkClick r:id="rId14"/>
              </a:rPr>
              <a:t>Dogpile</a:t>
            </a:r>
            <a:r>
              <a:rPr lang="en-US" sz="1900" dirty="0" smtClean="0">
                <a:latin typeface="Arial" pitchFamily="34" charset="0"/>
              </a:rPr>
              <a:t>Launch</a:t>
            </a:r>
            <a:r>
              <a:rPr lang="en-US" sz="1900" u="sng" dirty="0" smtClean="0">
                <a:latin typeface="Arial" pitchFamily="34" charset="0"/>
                <a:hlinkClick r:id="rId15"/>
              </a:rPr>
              <a:t>Inktomi</a:t>
            </a:r>
            <a:r>
              <a:rPr lang="en-US" sz="1900" dirty="0" smtClean="0">
                <a:latin typeface="Arial" pitchFamily="34" charset="0"/>
              </a:rPr>
              <a:t>Founded</a:t>
            </a:r>
            <a:r>
              <a:rPr lang="en-US" sz="1900" u="sng" dirty="0" smtClean="0">
                <a:latin typeface="Arial" pitchFamily="34" charset="0"/>
                <a:hlinkClick r:id="rId16"/>
              </a:rPr>
              <a:t>HotBot</a:t>
            </a:r>
            <a:r>
              <a:rPr lang="en-US" sz="1900" dirty="0" smtClean="0">
                <a:latin typeface="Arial" pitchFamily="34" charset="0"/>
              </a:rPr>
              <a:t>Founded</a:t>
            </a:r>
            <a:r>
              <a:rPr lang="en-US" sz="1900" u="sng" dirty="0" smtClean="0">
                <a:latin typeface="Arial" pitchFamily="34" charset="0"/>
                <a:hlinkClick r:id="rId17"/>
              </a:rPr>
              <a:t>Ask Jeeves</a:t>
            </a:r>
            <a:r>
              <a:rPr lang="en-US" sz="1900" dirty="0" smtClean="0">
                <a:latin typeface="Arial" pitchFamily="34" charset="0"/>
              </a:rPr>
              <a:t>Founded1997</a:t>
            </a:r>
            <a:r>
              <a:rPr lang="en-US" sz="1900" u="sng" dirty="0" smtClean="0">
                <a:latin typeface="Arial" pitchFamily="34" charset="0"/>
                <a:hlinkClick r:id="rId18"/>
              </a:rPr>
              <a:t>Northern Light</a:t>
            </a:r>
            <a:r>
              <a:rPr lang="en-US" sz="1900" dirty="0" smtClean="0">
                <a:latin typeface="Arial" pitchFamily="34" charset="0"/>
              </a:rPr>
              <a:t>Launch</a:t>
            </a:r>
            <a:r>
              <a:rPr lang="en-US" sz="1900" u="sng" dirty="0" smtClean="0">
                <a:latin typeface="Arial" pitchFamily="34" charset="0"/>
                <a:hlinkClick r:id="rId19"/>
              </a:rPr>
              <a:t>Yandex</a:t>
            </a:r>
            <a:r>
              <a:rPr lang="en-US" sz="1900" dirty="0" smtClean="0">
                <a:latin typeface="Arial" pitchFamily="34" charset="0"/>
              </a:rPr>
              <a:t>Launch1998</a:t>
            </a:r>
            <a:r>
              <a:rPr lang="en-US" sz="1900" u="sng" dirty="0" smtClean="0">
                <a:latin typeface="Arial" pitchFamily="34" charset="0"/>
                <a:hlinkClick r:id="rId20"/>
              </a:rPr>
              <a:t>Google</a:t>
            </a:r>
            <a:r>
              <a:rPr lang="en-US" sz="1900" dirty="0" smtClean="0">
                <a:latin typeface="Arial" pitchFamily="34" charset="0"/>
              </a:rPr>
              <a:t>Launch1999</a:t>
            </a:r>
            <a:r>
              <a:rPr lang="en-US" sz="1900" u="sng" dirty="0" smtClean="0">
                <a:latin typeface="Arial" pitchFamily="34" charset="0"/>
                <a:hlinkClick r:id="rId21"/>
              </a:rPr>
              <a:t>AlltheWeb</a:t>
            </a:r>
            <a:r>
              <a:rPr lang="en-US" sz="1900" dirty="0" smtClean="0">
                <a:latin typeface="Arial" pitchFamily="34" charset="0"/>
              </a:rPr>
              <a:t>Launch</a:t>
            </a:r>
            <a:r>
              <a:rPr lang="en-US" sz="1900" u="sng" dirty="0" smtClean="0">
                <a:latin typeface="Arial" pitchFamily="34" charset="0"/>
                <a:hlinkClick r:id="rId22"/>
              </a:rPr>
              <a:t>GenieKnows</a:t>
            </a:r>
            <a:r>
              <a:rPr lang="en-US" sz="1900" dirty="0" smtClean="0">
                <a:latin typeface="Arial" pitchFamily="34" charset="0"/>
              </a:rPr>
              <a:t>Founded</a:t>
            </a:r>
            <a:r>
              <a:rPr lang="en-US" sz="1900" u="sng" dirty="0" smtClean="0">
                <a:latin typeface="Arial" pitchFamily="34" charset="0"/>
                <a:hlinkClick r:id="rId23"/>
              </a:rPr>
              <a:t>Naver</a:t>
            </a:r>
            <a:r>
              <a:rPr lang="en-US" sz="1900" dirty="0" smtClean="0">
                <a:latin typeface="Arial" pitchFamily="34" charset="0"/>
              </a:rPr>
              <a:t>Launch</a:t>
            </a:r>
            <a:r>
              <a:rPr lang="en-US" sz="1900" u="sng" dirty="0" smtClean="0">
                <a:latin typeface="Arial" pitchFamily="34" charset="0"/>
                <a:hlinkClick r:id="rId24"/>
              </a:rPr>
              <a:t>Teoma</a:t>
            </a:r>
            <a:r>
              <a:rPr lang="en-US" sz="1900" dirty="0" smtClean="0">
                <a:latin typeface="Arial" pitchFamily="34" charset="0"/>
              </a:rPr>
              <a:t>Founded</a:t>
            </a:r>
            <a:r>
              <a:rPr lang="en-US" sz="1900" u="sng" dirty="0" smtClean="0">
                <a:latin typeface="Arial" pitchFamily="34" charset="0"/>
                <a:hlinkClick r:id="rId25"/>
              </a:rPr>
              <a:t>Vivisimo</a:t>
            </a:r>
            <a:r>
              <a:rPr lang="en-US" sz="1900" dirty="0" smtClean="0">
                <a:latin typeface="Arial" pitchFamily="34" charset="0"/>
              </a:rPr>
              <a:t>Founded2000</a:t>
            </a:r>
            <a:r>
              <a:rPr lang="en-US" sz="1900" u="sng" dirty="0" smtClean="0">
                <a:latin typeface="Arial" pitchFamily="34" charset="0"/>
                <a:hlinkClick r:id="rId26"/>
              </a:rPr>
              <a:t>Baidu</a:t>
            </a:r>
            <a:r>
              <a:rPr lang="en-US" sz="1900" dirty="0" smtClean="0">
                <a:latin typeface="Arial" pitchFamily="34" charset="0"/>
              </a:rPr>
              <a:t>Founded</a:t>
            </a:r>
            <a:r>
              <a:rPr lang="en-US" sz="1900" u="sng" dirty="0" smtClean="0">
                <a:latin typeface="Arial" pitchFamily="34" charset="0"/>
                <a:hlinkClick r:id="rId27"/>
              </a:rPr>
              <a:t>Exalead</a:t>
            </a:r>
            <a:r>
              <a:rPr lang="en-US" sz="1900" dirty="0" smtClean="0">
                <a:latin typeface="Arial" pitchFamily="34" charset="0"/>
              </a:rPr>
              <a:t>Founded2003</a:t>
            </a:r>
            <a:r>
              <a:rPr lang="en-US" sz="1900" u="sng" dirty="0" smtClean="0">
                <a:latin typeface="Arial" pitchFamily="34" charset="0"/>
                <a:hlinkClick r:id="rId28"/>
              </a:rPr>
              <a:t>Info.com</a:t>
            </a:r>
            <a:r>
              <a:rPr lang="en-US" sz="1900" dirty="0" smtClean="0">
                <a:latin typeface="Arial" pitchFamily="34" charset="0"/>
              </a:rPr>
              <a:t>Launch2004</a:t>
            </a:r>
            <a:r>
              <a:rPr lang="en-US" sz="1900" u="sng" dirty="0" smtClean="0">
                <a:latin typeface="Arial" pitchFamily="34" charset="0"/>
                <a:hlinkClick r:id="rId29"/>
              </a:rPr>
              <a:t>Yahoo! </a:t>
            </a:r>
            <a:r>
              <a:rPr lang="en-US" sz="1900" u="sng" dirty="0" err="1" smtClean="0">
                <a:latin typeface="Arial" pitchFamily="34" charset="0"/>
                <a:hlinkClick r:id="rId29"/>
              </a:rPr>
              <a:t>Search</a:t>
            </a:r>
            <a:r>
              <a:rPr lang="en-US" sz="1900" dirty="0" err="1" smtClean="0">
                <a:latin typeface="Arial" pitchFamily="34" charset="0"/>
              </a:rPr>
              <a:t>Final</a:t>
            </a:r>
            <a:r>
              <a:rPr lang="en-US" sz="1900" dirty="0" smtClean="0">
                <a:latin typeface="Arial" pitchFamily="34" charset="0"/>
              </a:rPr>
              <a:t> launch</a:t>
            </a:r>
            <a:r>
              <a:rPr lang="en-US" sz="1900" u="sng" dirty="0" smtClean="0">
                <a:latin typeface="Arial" pitchFamily="34" charset="0"/>
                <a:hlinkClick r:id="rId30"/>
              </a:rPr>
              <a:t>A9.com</a:t>
            </a:r>
            <a:r>
              <a:rPr lang="en-US" sz="1900" dirty="0" smtClean="0">
                <a:latin typeface="Arial" pitchFamily="34" charset="0"/>
              </a:rPr>
              <a:t>Launch</a:t>
            </a:r>
            <a:r>
              <a:rPr lang="en-US" sz="1900" u="sng" dirty="0" smtClean="0">
                <a:latin typeface="Arial" pitchFamily="34" charset="0"/>
                <a:hlinkClick r:id="rId31"/>
              </a:rPr>
              <a:t>Sogou</a:t>
            </a:r>
            <a:r>
              <a:rPr lang="en-US" sz="1900" dirty="0" smtClean="0">
                <a:latin typeface="Arial" pitchFamily="34" charset="0"/>
              </a:rPr>
              <a:t>Launch2005</a:t>
            </a:r>
            <a:r>
              <a:rPr lang="en-US" sz="1900" u="sng" dirty="0" smtClean="0">
                <a:latin typeface="Arial" pitchFamily="34" charset="0"/>
                <a:hlinkClick r:id="rId32"/>
              </a:rPr>
              <a:t>MSN </a:t>
            </a:r>
            <a:r>
              <a:rPr lang="en-US" sz="1900" u="sng" dirty="0" err="1" smtClean="0">
                <a:latin typeface="Arial" pitchFamily="34" charset="0"/>
                <a:hlinkClick r:id="rId32"/>
              </a:rPr>
              <a:t>Search</a:t>
            </a:r>
            <a:r>
              <a:rPr lang="en-US" sz="1900" dirty="0" err="1" smtClean="0">
                <a:latin typeface="Arial" pitchFamily="34" charset="0"/>
              </a:rPr>
              <a:t>Final</a:t>
            </a:r>
            <a:r>
              <a:rPr lang="en-US" sz="1900" dirty="0" smtClean="0">
                <a:latin typeface="Arial" pitchFamily="34" charset="0"/>
              </a:rPr>
              <a:t> launch</a:t>
            </a:r>
            <a:r>
              <a:rPr lang="en-US" sz="1900" u="sng" dirty="0" smtClean="0">
                <a:latin typeface="Arial" pitchFamily="34" charset="0"/>
                <a:hlinkClick r:id="rId33"/>
              </a:rPr>
              <a:t>Ask.com</a:t>
            </a:r>
            <a:r>
              <a:rPr lang="en-US" sz="1900" dirty="0" smtClean="0">
                <a:latin typeface="Arial" pitchFamily="34" charset="0"/>
              </a:rPr>
              <a:t>Launch</a:t>
            </a:r>
            <a:r>
              <a:rPr lang="en-US" sz="1900" u="sng" dirty="0" smtClean="0">
                <a:latin typeface="Arial" pitchFamily="34" charset="0"/>
                <a:hlinkClick r:id="rId34"/>
              </a:rPr>
              <a:t>GoodSearch</a:t>
            </a:r>
            <a:r>
              <a:rPr lang="en-US" sz="1900" dirty="0" smtClean="0">
                <a:latin typeface="Arial" pitchFamily="34" charset="0"/>
              </a:rPr>
              <a:t>Launch</a:t>
            </a:r>
            <a:r>
              <a:rPr lang="en-US" sz="1900" u="sng" dirty="0" smtClean="0">
                <a:latin typeface="Arial" pitchFamily="34" charset="0"/>
                <a:hlinkClick r:id="rId35"/>
              </a:rPr>
              <a:t>SearchMe</a:t>
            </a:r>
            <a:r>
              <a:rPr lang="en-US" sz="1900" dirty="0" smtClean="0">
                <a:latin typeface="Arial" pitchFamily="34" charset="0"/>
              </a:rPr>
              <a:t>Founded2006</a:t>
            </a:r>
            <a:r>
              <a:rPr lang="en-US" sz="1900" u="sng" dirty="0" smtClean="0">
                <a:latin typeface="Arial" pitchFamily="34" charset="0"/>
                <a:hlinkClick r:id="rId36"/>
              </a:rPr>
              <a:t>wikiseek</a:t>
            </a:r>
            <a:r>
              <a:rPr lang="en-US" sz="1900" dirty="0" smtClean="0">
                <a:latin typeface="Arial" pitchFamily="34" charset="0"/>
              </a:rPr>
              <a:t>Founded</a:t>
            </a:r>
            <a:r>
              <a:rPr lang="en-US" sz="1900" u="sng" dirty="0" smtClean="0">
                <a:latin typeface="Arial" pitchFamily="34" charset="0"/>
                <a:hlinkClick r:id="rId37"/>
              </a:rPr>
              <a:t>Quaero</a:t>
            </a:r>
            <a:r>
              <a:rPr lang="en-US" sz="1900" dirty="0" smtClean="0">
                <a:latin typeface="Arial" pitchFamily="34" charset="0"/>
              </a:rPr>
              <a:t>Founded</a:t>
            </a:r>
            <a:r>
              <a:rPr lang="en-US" sz="1900" u="sng" dirty="0" smtClean="0">
                <a:latin typeface="Arial" pitchFamily="34" charset="0"/>
                <a:hlinkClick r:id="rId33"/>
              </a:rPr>
              <a:t>Ask.com</a:t>
            </a:r>
            <a:r>
              <a:rPr lang="en-US" sz="1900" dirty="0" smtClean="0">
                <a:latin typeface="Arial" pitchFamily="34" charset="0"/>
              </a:rPr>
              <a:t>Launch</a:t>
            </a:r>
            <a:r>
              <a:rPr lang="en-US" sz="1900" u="sng" dirty="0" smtClean="0">
                <a:latin typeface="Arial" pitchFamily="34" charset="0"/>
                <a:hlinkClick r:id="rId38"/>
              </a:rPr>
              <a:t>Live </a:t>
            </a:r>
            <a:r>
              <a:rPr lang="en-US" sz="1900" u="sng" dirty="0" err="1" smtClean="0">
                <a:latin typeface="Arial" pitchFamily="34" charset="0"/>
                <a:hlinkClick r:id="rId38"/>
              </a:rPr>
              <a:t>Search</a:t>
            </a:r>
            <a:r>
              <a:rPr lang="en-US" sz="1900" dirty="0" err="1" smtClean="0">
                <a:latin typeface="Arial" pitchFamily="34" charset="0"/>
              </a:rPr>
              <a:t>Launch</a:t>
            </a:r>
            <a:r>
              <a:rPr lang="en-US" sz="1900" u="sng" dirty="0" err="1" smtClean="0">
                <a:latin typeface="Arial" pitchFamily="34" charset="0"/>
                <a:hlinkClick r:id="rId39"/>
              </a:rPr>
              <a:t>ChaCha</a:t>
            </a:r>
            <a:r>
              <a:rPr lang="en-US" sz="1900" dirty="0" err="1" smtClean="0">
                <a:latin typeface="Arial" pitchFamily="34" charset="0"/>
              </a:rPr>
              <a:t>Beta</a:t>
            </a:r>
            <a:r>
              <a:rPr lang="en-US" sz="1900" dirty="0" smtClean="0">
                <a:latin typeface="Arial" pitchFamily="34" charset="0"/>
              </a:rPr>
              <a:t> </a:t>
            </a:r>
            <a:r>
              <a:rPr lang="en-US" sz="1900" dirty="0" err="1" smtClean="0">
                <a:latin typeface="Arial" pitchFamily="34" charset="0"/>
              </a:rPr>
              <a:t>Launch</a:t>
            </a:r>
            <a:r>
              <a:rPr lang="en-US" sz="1900" u="sng" dirty="0" err="1" smtClean="0">
                <a:latin typeface="Arial" pitchFamily="34" charset="0"/>
                <a:hlinkClick r:id="rId40"/>
              </a:rPr>
              <a:t>Guruji.com</a:t>
            </a:r>
            <a:r>
              <a:rPr lang="en-US" sz="1900" dirty="0" err="1" smtClean="0">
                <a:latin typeface="Arial" pitchFamily="34" charset="0"/>
              </a:rPr>
              <a:t>Beta</a:t>
            </a:r>
            <a:r>
              <a:rPr lang="en-US" sz="1900" dirty="0" smtClean="0">
                <a:latin typeface="Arial" pitchFamily="34" charset="0"/>
              </a:rPr>
              <a:t> Launch2007</a:t>
            </a:r>
            <a:r>
              <a:rPr lang="en-US" sz="1900" u="sng" dirty="0" smtClean="0">
                <a:latin typeface="Arial" pitchFamily="34" charset="0"/>
                <a:hlinkClick r:id="rId36"/>
              </a:rPr>
              <a:t>wikiseek</a:t>
            </a:r>
            <a:r>
              <a:rPr lang="en-US" sz="1900" dirty="0" smtClean="0">
                <a:latin typeface="Arial" pitchFamily="34" charset="0"/>
              </a:rPr>
              <a:t>Launched</a:t>
            </a:r>
            <a:r>
              <a:rPr lang="en-US" sz="1900" u="sng" dirty="0" smtClean="0">
                <a:latin typeface="Arial" pitchFamily="34" charset="0"/>
                <a:hlinkClick r:id="rId41"/>
              </a:rPr>
              <a:t>Sproose</a:t>
            </a:r>
            <a:r>
              <a:rPr lang="en-US" sz="1900" dirty="0" smtClean="0">
                <a:latin typeface="Arial" pitchFamily="34" charset="0"/>
              </a:rPr>
              <a:t>Launched</a:t>
            </a:r>
            <a:r>
              <a:rPr lang="en-US" sz="1900" u="sng" dirty="0" smtClean="0">
                <a:latin typeface="Arial" pitchFamily="34" charset="0"/>
                <a:hlinkClick r:id="rId42"/>
              </a:rPr>
              <a:t>Wikia Search</a:t>
            </a:r>
            <a:r>
              <a:rPr lang="en-US" sz="1900" dirty="0" smtClean="0">
                <a:latin typeface="Arial" pitchFamily="34" charset="0"/>
              </a:rPr>
              <a:t>Launched</a:t>
            </a:r>
            <a:r>
              <a:rPr lang="en-US" sz="1900" u="sng" dirty="0" smtClean="0">
                <a:latin typeface="Arial" pitchFamily="34" charset="0"/>
                <a:hlinkClick r:id="rId43"/>
              </a:rPr>
              <a:t>Blackle.com</a:t>
            </a:r>
            <a:r>
              <a:rPr lang="en-US" sz="1900" dirty="0" smtClean="0">
                <a:latin typeface="Arial" pitchFamily="34" charset="0"/>
              </a:rPr>
              <a:t>Launched2008</a:t>
            </a:r>
            <a:r>
              <a:rPr lang="en-US" sz="1900" u="sng" dirty="0" smtClean="0">
                <a:latin typeface="Arial" pitchFamily="34" charset="0"/>
                <a:hlinkClick r:id="rId44"/>
              </a:rPr>
              <a:t>Powerset</a:t>
            </a:r>
            <a:r>
              <a:rPr lang="en-US" sz="1900" dirty="0" smtClean="0">
                <a:latin typeface="Arial" pitchFamily="34" charset="0"/>
              </a:rPr>
              <a:t>Launched</a:t>
            </a:r>
            <a:r>
              <a:rPr lang="en-US" sz="1900" u="sng" dirty="0" smtClean="0">
                <a:latin typeface="Arial" pitchFamily="34" charset="0"/>
                <a:hlinkClick r:id="rId45"/>
              </a:rPr>
              <a:t>Picollator</a:t>
            </a:r>
            <a:r>
              <a:rPr lang="en-US" sz="1900" dirty="0" smtClean="0">
                <a:latin typeface="Arial" pitchFamily="34" charset="0"/>
              </a:rPr>
              <a:t>Launched</a:t>
            </a:r>
            <a:r>
              <a:rPr lang="en-US" sz="1900" u="sng" dirty="0" smtClean="0">
                <a:latin typeface="Arial" pitchFamily="34" charset="0"/>
                <a:hlinkClick r:id="rId46"/>
              </a:rPr>
              <a:t>Viewzi</a:t>
            </a:r>
            <a:r>
              <a:rPr lang="en-US" sz="1900" dirty="0" smtClean="0">
                <a:latin typeface="Arial" pitchFamily="34" charset="0"/>
              </a:rPr>
              <a:t>Launched</a:t>
            </a:r>
            <a:r>
              <a:rPr lang="en-US" sz="1900" u="sng" dirty="0" smtClean="0">
                <a:latin typeface="Arial" pitchFamily="34" charset="0"/>
                <a:hlinkClick r:id="rId47"/>
              </a:rPr>
              <a:t>Cuil</a:t>
            </a:r>
            <a:r>
              <a:rPr lang="en-US" sz="1900" dirty="0" smtClean="0">
                <a:latin typeface="Arial" pitchFamily="34" charset="0"/>
              </a:rPr>
              <a:t>Launched</a:t>
            </a:r>
            <a:r>
              <a:rPr lang="en-US" sz="1900" u="sng" dirty="0" smtClean="0">
                <a:latin typeface="Arial" pitchFamily="34" charset="0"/>
                <a:hlinkClick r:id="rId48"/>
              </a:rPr>
              <a:t>Boogami</a:t>
            </a:r>
            <a:r>
              <a:rPr lang="en-US" sz="1900" dirty="0" smtClean="0">
                <a:latin typeface="Arial" pitchFamily="34" charset="0"/>
              </a:rPr>
              <a:t>Launched</a:t>
            </a:r>
            <a:r>
              <a:rPr lang="en-US" sz="1900" u="sng" dirty="0" smtClean="0">
                <a:latin typeface="Arial" pitchFamily="34" charset="0"/>
                <a:hlinkClick r:id="rId49"/>
              </a:rPr>
              <a:t>LeapFish</a:t>
            </a:r>
            <a:r>
              <a:rPr lang="en-US" sz="1900" dirty="0" smtClean="0">
                <a:latin typeface="Arial" pitchFamily="34" charset="0"/>
              </a:rPr>
              <a:t>Beta </a:t>
            </a:r>
            <a:r>
              <a:rPr lang="en-US" sz="1900" dirty="0" err="1" smtClean="0">
                <a:latin typeface="Arial" pitchFamily="34" charset="0"/>
              </a:rPr>
              <a:t>Launch</a:t>
            </a:r>
            <a:r>
              <a:rPr lang="en-US" sz="1900" u="sng" dirty="0" err="1" smtClean="0">
                <a:latin typeface="Arial" pitchFamily="34" charset="0"/>
                <a:hlinkClick r:id="rId50"/>
              </a:rPr>
              <a:t>Forestle</a:t>
            </a:r>
            <a:r>
              <a:rPr lang="en-US" sz="1900" dirty="0" err="1" smtClean="0">
                <a:latin typeface="Arial" pitchFamily="34" charset="0"/>
              </a:rPr>
              <a:t>Launched</a:t>
            </a:r>
            <a:r>
              <a:rPr lang="en-US" sz="1900" u="sng" dirty="0" err="1" smtClean="0">
                <a:latin typeface="Arial" pitchFamily="34" charset="0"/>
                <a:hlinkClick r:id="rId51"/>
              </a:rPr>
              <a:t>VADLO</a:t>
            </a:r>
            <a:r>
              <a:rPr lang="en-US" sz="1900" dirty="0" err="1" smtClean="0">
                <a:latin typeface="Arial" pitchFamily="34" charset="0"/>
              </a:rPr>
              <a:t>Launched</a:t>
            </a:r>
            <a:r>
              <a:rPr lang="en-US" sz="1900" u="sng" dirty="0" err="1" smtClean="0">
                <a:latin typeface="Arial" pitchFamily="34" charset="0"/>
                <a:hlinkClick r:id="rId52"/>
              </a:rPr>
              <a:t>Sperse</a:t>
            </a:r>
            <a:r>
              <a:rPr lang="en-US" sz="1900" u="sng" dirty="0" smtClean="0">
                <a:latin typeface="Arial" pitchFamily="34" charset="0"/>
                <a:hlinkClick r:id="rId52"/>
              </a:rPr>
              <a:t>! </a:t>
            </a:r>
            <a:r>
              <a:rPr lang="en-US" sz="1900" u="sng" dirty="0" err="1" smtClean="0">
                <a:latin typeface="Arial" pitchFamily="34" charset="0"/>
                <a:hlinkClick r:id="rId52"/>
              </a:rPr>
              <a:t>Search</a:t>
            </a:r>
            <a:r>
              <a:rPr lang="en-US" sz="1900" dirty="0" err="1" smtClean="0">
                <a:latin typeface="Arial" pitchFamily="34" charset="0"/>
              </a:rPr>
              <a:t>Launched</a:t>
            </a:r>
            <a:r>
              <a:rPr lang="en-US" sz="1900" u="sng" dirty="0" err="1" smtClean="0">
                <a:latin typeface="Arial" pitchFamily="34" charset="0"/>
                <a:hlinkClick r:id="rId53"/>
              </a:rPr>
              <a:t>Duck</a:t>
            </a:r>
            <a:r>
              <a:rPr lang="en-US" sz="1900" u="sng" dirty="0" smtClean="0">
                <a:latin typeface="Arial" pitchFamily="34" charset="0"/>
                <a:hlinkClick r:id="rId53"/>
              </a:rPr>
              <a:t> Duck Go</a:t>
            </a:r>
            <a:r>
              <a:rPr lang="en-US" sz="1900" dirty="0" smtClean="0">
                <a:latin typeface="Arial" pitchFamily="34" charset="0"/>
              </a:rPr>
              <a:t>Launched2009</a:t>
            </a:r>
            <a:r>
              <a:rPr lang="en-US" sz="1900" u="sng" dirty="0" smtClean="0">
                <a:latin typeface="Arial" pitchFamily="34" charset="0"/>
                <a:hlinkClick r:id="rId54"/>
              </a:rPr>
              <a:t>Bing</a:t>
            </a:r>
            <a:r>
              <a:rPr lang="en-US" sz="1900" dirty="0" smtClean="0">
                <a:latin typeface="Arial" pitchFamily="34" charset="0"/>
              </a:rPr>
              <a:t>Launched</a:t>
            </a:r>
            <a:r>
              <a:rPr lang="en-US" sz="1900" u="sng" dirty="0" smtClean="0">
                <a:latin typeface="Arial" pitchFamily="34" charset="0"/>
                <a:hlinkClick r:id="rId55"/>
              </a:rPr>
              <a:t>Yebol</a:t>
            </a:r>
            <a:r>
              <a:rPr lang="en-US" sz="1900" dirty="0" smtClean="0">
                <a:latin typeface="Arial" pitchFamily="34" charset="0"/>
              </a:rPr>
              <a:t>Beta Launch</a:t>
            </a:r>
            <a:r>
              <a:rPr lang="en-US" sz="1900" u="sng" dirty="0" smtClean="0">
                <a:latin typeface="Arial" pitchFamily="34" charset="0"/>
                <a:hlinkClick r:id="rId56"/>
              </a:rPr>
              <a:t>Mugurdy</a:t>
            </a:r>
            <a:r>
              <a:rPr lang="en-US" sz="1900" dirty="0" smtClean="0">
                <a:latin typeface="Arial" pitchFamily="34" charset="0"/>
              </a:rPr>
              <a:t>Launched</a:t>
            </a:r>
            <a:r>
              <a:rPr lang="en-US" sz="1900" u="sng" dirty="0" smtClean="0">
                <a:latin typeface="Arial" pitchFamily="34" charset="0"/>
                <a:hlinkClick r:id="rId57"/>
              </a:rPr>
              <a:t>Goby</a:t>
            </a:r>
            <a:r>
              <a:rPr lang="en-US" sz="1900" dirty="0" smtClean="0">
                <a:latin typeface="Arial" pitchFamily="34" charset="0"/>
              </a:rPr>
              <a:t>Launched2010</a:t>
            </a:r>
            <a:r>
              <a:rPr lang="en-US" sz="1900" u="sng" dirty="0" smtClean="0">
                <a:latin typeface="Arial" pitchFamily="34" charset="0"/>
                <a:hlinkClick r:id="rId58"/>
              </a:rPr>
              <a:t>Timmp</a:t>
            </a:r>
            <a:r>
              <a:rPr lang="en-US" sz="1900" dirty="0" smtClean="0">
                <a:latin typeface="Arial" pitchFamily="34" charset="0"/>
              </a:rPr>
              <a:t>Launched</a:t>
            </a:r>
          </a:p>
          <a:p>
            <a:r>
              <a:rPr lang="en-US" dirty="0" smtClean="0"/>
              <a:t>www.wikipedia.org</a:t>
            </a:r>
            <a:endParaRPr lang="en-US" dirty="0"/>
          </a:p>
        </p:txBody>
      </p:sp>
      <p:sp>
        <p:nvSpPr>
          <p:cNvPr id="3" name="Date Placeholder 2"/>
          <p:cNvSpPr>
            <a:spLocks noGrp="1"/>
          </p:cNvSpPr>
          <p:nvPr>
            <p:ph type="dt" sz="half" idx="10"/>
          </p:nvPr>
        </p:nvSpPr>
        <p:spPr/>
        <p:txBody>
          <a:bodyPr/>
          <a:lstStyle/>
          <a:p>
            <a:fld id="{F2BEE4EB-01A0-4388-9602-0D043FACFDBF}" type="datetime1">
              <a:rPr lang="en-US" smtClean="0"/>
              <a:pPr/>
              <a:t>7/13/2010</a:t>
            </a:fld>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5</a:t>
            </a:fld>
            <a:endParaRPr lang="en-US" dirty="0"/>
          </a:p>
        </p:txBody>
      </p:sp>
    </p:spTree>
    <p:extLst>
      <p:ext uri="{BB962C8B-B14F-4D97-AF65-F5344CB8AC3E}">
        <p14:creationId xmlns:p14="http://schemas.microsoft.com/office/powerpoint/2010/main" xmlns="" val="76151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E</a:t>
            </a:r>
            <a:r>
              <a:rPr lang="x-none" b="1" i="1" smtClean="0"/>
              <a:t>xamples</a:t>
            </a:r>
            <a:endParaRPr lang="en-US" b="1" i="1" dirty="0"/>
          </a:p>
        </p:txBody>
      </p:sp>
      <p:sp>
        <p:nvSpPr>
          <p:cNvPr id="3" name="Date Placeholder 2"/>
          <p:cNvSpPr>
            <a:spLocks noGrp="1"/>
          </p:cNvSpPr>
          <p:nvPr>
            <p:ph type="dt" sz="half" idx="10"/>
          </p:nvPr>
        </p:nvSpPr>
        <p:spPr/>
        <p:txBody>
          <a:bodyPr/>
          <a:lstStyle/>
          <a:p>
            <a:fld id="{5A00F3EA-8D69-4C67-AB1D-C026D3F8789A}"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6</a:t>
            </a:fld>
            <a:endParaRPr lang="en-US"/>
          </a:p>
        </p:txBody>
      </p:sp>
      <p:pic>
        <p:nvPicPr>
          <p:cNvPr id="7" name="Picture 4"/>
          <p:cNvPicPr>
            <a:picLocks noChangeAspect="1" noChangeArrowheads="1"/>
          </p:cNvPicPr>
          <p:nvPr/>
        </p:nvPicPr>
        <p:blipFill>
          <a:blip r:embed="rId2"/>
          <a:srcRect/>
          <a:stretch>
            <a:fillRect/>
          </a:stretch>
        </p:blipFill>
        <p:spPr bwMode="auto">
          <a:xfrm>
            <a:off x="363255" y="1417638"/>
            <a:ext cx="2192055" cy="1630341"/>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3181611" y="1417637"/>
            <a:ext cx="2244900" cy="163034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6065337" y="1429120"/>
            <a:ext cx="2313141" cy="161886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63255" y="3749666"/>
            <a:ext cx="2192055" cy="1850512"/>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3113371" y="3749666"/>
            <a:ext cx="2313140" cy="1850512"/>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6065338" y="3749667"/>
            <a:ext cx="2313140" cy="1850512"/>
          </a:xfrm>
          <a:prstGeom prst="rect">
            <a:avLst/>
          </a:prstGeom>
          <a:noFill/>
          <a:ln w="9525">
            <a:noFill/>
            <a:miter lim="800000"/>
            <a:headEnd/>
            <a:tailEnd/>
          </a:ln>
          <a:effectLst/>
        </p:spPr>
      </p:pic>
    </p:spTree>
    <p:extLst>
      <p:ext uri="{BB962C8B-B14F-4D97-AF65-F5344CB8AC3E}">
        <p14:creationId xmlns:p14="http://schemas.microsoft.com/office/powerpoint/2010/main" xmlns="" val="1253963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90597"/>
            <a:ext cx="8229600" cy="4964211"/>
          </a:xfrm>
        </p:spPr>
        <p:txBody>
          <a:bodyPr/>
          <a:lstStyle/>
          <a:p>
            <a:pPr algn="ctr"/>
            <a:r>
              <a:rPr lang="en-US" sz="2400" b="1" dirty="0" smtClean="0">
                <a:latin typeface="Times New Roman" pitchFamily="18" charset="0"/>
                <a:cs typeface="Times New Roman" pitchFamily="18" charset="0"/>
              </a:rPr>
              <a:t>We use search engines every day, without thinking. But few people know how they work, as there were, and how to use them properly.</a:t>
            </a:r>
          </a:p>
          <a:p>
            <a:endParaRPr lang="en-US" sz="1800" dirty="0" smtClean="0">
              <a:solidFill>
                <a:srgbClr val="FF0000"/>
              </a:solidFill>
              <a:latin typeface="Arial" pitchFamily="34" charset="0"/>
            </a:endParaRPr>
          </a:p>
          <a:p>
            <a:endParaRPr lang="en-US" dirty="0"/>
          </a:p>
        </p:txBody>
      </p:sp>
      <p:sp>
        <p:nvSpPr>
          <p:cNvPr id="3" name="Date Placeholder 2"/>
          <p:cNvSpPr>
            <a:spLocks noGrp="1"/>
          </p:cNvSpPr>
          <p:nvPr>
            <p:ph type="dt" sz="half" idx="10"/>
          </p:nvPr>
        </p:nvSpPr>
        <p:spPr/>
        <p:txBody>
          <a:bodyPr/>
          <a:lstStyle/>
          <a:p>
            <a:fld id="{0C241129-4741-4100-B052-914F505E365A}"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7</a:t>
            </a:fld>
            <a:endParaRPr lang="en-US"/>
          </a:p>
        </p:txBody>
      </p:sp>
      <p:pic>
        <p:nvPicPr>
          <p:cNvPr id="7" name="Picture 4"/>
          <p:cNvPicPr>
            <a:picLocks noChangeAspect="1" noChangeArrowheads="1"/>
          </p:cNvPicPr>
          <p:nvPr/>
        </p:nvPicPr>
        <p:blipFill>
          <a:blip r:embed="rId2"/>
          <a:srcRect/>
          <a:stretch>
            <a:fillRect/>
          </a:stretch>
        </p:blipFill>
        <p:spPr bwMode="auto">
          <a:xfrm rot="21173622">
            <a:off x="203200" y="3946514"/>
            <a:ext cx="2487613" cy="1620838"/>
          </a:xfrm>
          <a:prstGeom prst="rect">
            <a:avLst/>
          </a:prstGeom>
          <a:noFill/>
        </p:spPr>
      </p:pic>
      <p:pic>
        <p:nvPicPr>
          <p:cNvPr id="8" name="Picture 5"/>
          <p:cNvPicPr>
            <a:picLocks noChangeAspect="1" noChangeArrowheads="1"/>
          </p:cNvPicPr>
          <p:nvPr/>
        </p:nvPicPr>
        <p:blipFill>
          <a:blip r:embed="rId3"/>
          <a:srcRect/>
          <a:stretch>
            <a:fillRect/>
          </a:stretch>
        </p:blipFill>
        <p:spPr bwMode="auto">
          <a:xfrm rot="21173622">
            <a:off x="1928018" y="4725322"/>
            <a:ext cx="3154363" cy="1441450"/>
          </a:xfrm>
          <a:prstGeom prst="rect">
            <a:avLst/>
          </a:prstGeom>
          <a:noFill/>
        </p:spPr>
      </p:pic>
      <p:pic>
        <p:nvPicPr>
          <p:cNvPr id="9" name="Picture 6"/>
          <p:cNvPicPr>
            <a:picLocks noChangeAspect="1" noChangeArrowheads="1"/>
          </p:cNvPicPr>
          <p:nvPr/>
        </p:nvPicPr>
        <p:blipFill>
          <a:blip r:embed="rId4"/>
          <a:srcRect/>
          <a:stretch>
            <a:fillRect/>
          </a:stretch>
        </p:blipFill>
        <p:spPr bwMode="auto">
          <a:xfrm rot="21173622">
            <a:off x="3387923" y="3581401"/>
            <a:ext cx="2403475" cy="1069975"/>
          </a:xfrm>
          <a:prstGeom prst="rect">
            <a:avLst/>
          </a:prstGeom>
          <a:noFill/>
        </p:spPr>
      </p:pic>
      <p:pic>
        <p:nvPicPr>
          <p:cNvPr id="10" name="Picture 7"/>
          <p:cNvPicPr>
            <a:picLocks noChangeAspect="1" noChangeArrowheads="1"/>
          </p:cNvPicPr>
          <p:nvPr/>
        </p:nvPicPr>
        <p:blipFill>
          <a:blip r:embed="rId5"/>
          <a:srcRect/>
          <a:stretch>
            <a:fillRect/>
          </a:stretch>
        </p:blipFill>
        <p:spPr bwMode="auto">
          <a:xfrm rot="21173622">
            <a:off x="5360988" y="4085633"/>
            <a:ext cx="2616200" cy="1473200"/>
          </a:xfrm>
          <a:prstGeom prst="rect">
            <a:avLst/>
          </a:prstGeom>
          <a:noFill/>
        </p:spPr>
      </p:pic>
      <p:pic>
        <p:nvPicPr>
          <p:cNvPr id="11" name="Picture 8"/>
          <p:cNvPicPr>
            <a:picLocks noChangeAspect="1" noChangeArrowheads="1"/>
          </p:cNvPicPr>
          <p:nvPr/>
        </p:nvPicPr>
        <p:blipFill>
          <a:blip r:embed="rId6"/>
          <a:srcRect/>
          <a:stretch>
            <a:fillRect/>
          </a:stretch>
        </p:blipFill>
        <p:spPr bwMode="auto">
          <a:xfrm rot="21173622">
            <a:off x="5686813" y="2845059"/>
            <a:ext cx="2763838" cy="1525587"/>
          </a:xfrm>
          <a:prstGeom prst="rect">
            <a:avLst/>
          </a:prstGeom>
          <a:noFill/>
        </p:spPr>
      </p:pic>
      <p:pic>
        <p:nvPicPr>
          <p:cNvPr id="12" name="Picture 9"/>
          <p:cNvPicPr>
            <a:picLocks noChangeAspect="1" noChangeArrowheads="1"/>
          </p:cNvPicPr>
          <p:nvPr/>
        </p:nvPicPr>
        <p:blipFill>
          <a:blip r:embed="rId7"/>
          <a:srcRect/>
          <a:stretch>
            <a:fillRect/>
          </a:stretch>
        </p:blipFill>
        <p:spPr bwMode="auto">
          <a:xfrm rot="21173622">
            <a:off x="1271718" y="2790315"/>
            <a:ext cx="2519362" cy="1174750"/>
          </a:xfrm>
          <a:prstGeom prst="rect">
            <a:avLst/>
          </a:prstGeom>
          <a:noFill/>
        </p:spPr>
      </p:pic>
      <p:sp>
        <p:nvSpPr>
          <p:cNvPr id="13" name="Title 1"/>
          <p:cNvSpPr>
            <a:spLocks noGrp="1"/>
          </p:cNvSpPr>
          <p:nvPr>
            <p:ph type="title"/>
          </p:nvPr>
        </p:nvSpPr>
        <p:spPr>
          <a:xfrm>
            <a:off x="457200" y="267494"/>
            <a:ext cx="8229600" cy="1399032"/>
          </a:xfrm>
        </p:spPr>
        <p:txBody>
          <a:bodyPr/>
          <a:lstStyle/>
          <a:p>
            <a:pPr algn="ctr"/>
            <a:r>
              <a:rPr lang="en-US" b="1" i="1" dirty="0" smtClean="0"/>
              <a:t>E</a:t>
            </a:r>
            <a:r>
              <a:rPr lang="x-none" b="1" i="1" smtClean="0"/>
              <a:t>xamples</a:t>
            </a:r>
            <a:endParaRPr lang="en-US" b="1" i="1" dirty="0"/>
          </a:p>
        </p:txBody>
      </p:sp>
    </p:spTree>
    <p:extLst>
      <p:ext uri="{BB962C8B-B14F-4D97-AF65-F5344CB8AC3E}">
        <p14:creationId xmlns:p14="http://schemas.microsoft.com/office/powerpoint/2010/main" xmlns="" val="1172465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Arial" pitchFamily="34" charset="0"/>
              </a:rPr>
              <a:t>List of popular search</a:t>
            </a:r>
            <a:endParaRPr lang="en-US" b="1" i="1" dirty="0"/>
          </a:p>
        </p:txBody>
      </p:sp>
      <p:sp>
        <p:nvSpPr>
          <p:cNvPr id="6" name="Content Placeholder 5"/>
          <p:cNvSpPr>
            <a:spLocks noGrp="1"/>
          </p:cNvSpPr>
          <p:nvPr>
            <p:ph idx="1"/>
          </p:nvPr>
        </p:nvSpPr>
        <p:spPr/>
        <p:txBody>
          <a:bodyPr>
            <a:normAutofit/>
          </a:bodyPr>
          <a:lstStyle/>
          <a:p>
            <a:pPr marL="457200" lvl="1" indent="-342900">
              <a:lnSpc>
                <a:spcPct val="95000"/>
              </a:lnSpc>
              <a:spcBef>
                <a:spcPct val="0"/>
              </a:spcBef>
              <a:buClr>
                <a:srgbClr val="0645AD"/>
              </a:buClr>
              <a:buFont typeface="Wingdings" pitchFamily="2" charset="2"/>
              <a:buChar char="§"/>
            </a:pPr>
            <a:endParaRPr lang="en-US" sz="2000" u="sng" dirty="0" smtClean="0">
              <a:solidFill>
                <a:srgbClr val="FFFF00"/>
              </a:solidFill>
              <a:latin typeface="sans-serif" pitchFamily="34"/>
              <a:hlinkClick r:id="rId2"/>
            </a:endParaRPr>
          </a:p>
          <a:p>
            <a:pPr marL="457200" lvl="1" indent="-342900">
              <a:lnSpc>
                <a:spcPct val="95000"/>
              </a:lnSpc>
              <a:spcBef>
                <a:spcPct val="0"/>
              </a:spcBef>
              <a:buClr>
                <a:srgbClr val="0645AD"/>
              </a:buClr>
              <a:buFont typeface="Wingdings" pitchFamily="2" charset="2"/>
              <a:buChar char="§"/>
            </a:pPr>
            <a:r>
              <a:rPr lang="en-US" sz="2000" u="sng" dirty="0" smtClean="0">
                <a:solidFill>
                  <a:srgbClr val="FFFF00"/>
                </a:solidFill>
                <a:latin typeface="sans-serif" pitchFamily="34"/>
                <a:hlinkClick r:id="rId2"/>
              </a:rPr>
              <a:t>Ask.com</a:t>
            </a:r>
            <a:endParaRPr lang="en-US" sz="2000" dirty="0" smtClean="0">
              <a:solidFill>
                <a:srgbClr val="FFFF00"/>
              </a:solidFill>
            </a:endParaRPr>
          </a:p>
          <a:p>
            <a:pPr marL="457200" lvl="1" indent="-342900">
              <a:lnSpc>
                <a:spcPct val="95000"/>
              </a:lnSpc>
              <a:spcBef>
                <a:spcPct val="0"/>
              </a:spcBef>
              <a:buClr>
                <a:srgbClr val="0645AD"/>
              </a:buClr>
              <a:buFont typeface="Wingdings" pitchFamily="2" charset="2"/>
              <a:buChar char="§"/>
            </a:pPr>
            <a:r>
              <a:rPr lang="en-US" sz="2000" u="sng" dirty="0" err="1" smtClean="0">
                <a:solidFill>
                  <a:srgbClr val="FFFF00"/>
                </a:solidFill>
                <a:latin typeface="sans-serif" pitchFamily="34"/>
                <a:hlinkClick r:id="rId3"/>
              </a:rPr>
              <a:t>Baidu</a:t>
            </a:r>
            <a:endParaRPr lang="en-US" sz="2000" dirty="0" smtClean="0">
              <a:solidFill>
                <a:srgbClr val="FFFF00"/>
              </a:solidFill>
            </a:endParaRPr>
          </a:p>
          <a:p>
            <a:pPr marL="457200" lvl="1" indent="-342900">
              <a:lnSpc>
                <a:spcPct val="95000"/>
              </a:lnSpc>
              <a:spcBef>
                <a:spcPct val="0"/>
              </a:spcBef>
              <a:buClr>
                <a:srgbClr val="0645AD"/>
              </a:buClr>
              <a:buFont typeface="Wingdings" pitchFamily="2" charset="2"/>
              <a:buChar char="§"/>
            </a:pPr>
            <a:r>
              <a:rPr lang="en-US" sz="2000" u="sng" dirty="0" smtClean="0">
                <a:solidFill>
                  <a:srgbClr val="FFFF00"/>
                </a:solidFill>
                <a:latin typeface="sans-serif" pitchFamily="34"/>
                <a:hlinkClick r:id="rId4"/>
              </a:rPr>
              <a:t>Bing</a:t>
            </a:r>
            <a:r>
              <a:rPr lang="en-US" sz="2000" dirty="0" smtClean="0">
                <a:solidFill>
                  <a:srgbClr val="FFFF00"/>
                </a:solidFill>
                <a:latin typeface="sans-serif" pitchFamily="34"/>
              </a:rPr>
              <a:t> </a:t>
            </a:r>
            <a:endParaRPr lang="en-US" sz="2000" dirty="0" smtClean="0">
              <a:solidFill>
                <a:srgbClr val="FFFF00"/>
              </a:solidFill>
            </a:endParaRPr>
          </a:p>
          <a:p>
            <a:pPr marL="457200" lvl="1" indent="-342900">
              <a:lnSpc>
                <a:spcPct val="95000"/>
              </a:lnSpc>
              <a:spcBef>
                <a:spcPct val="0"/>
              </a:spcBef>
              <a:buClr>
                <a:srgbClr val="0645AD"/>
              </a:buClr>
              <a:buFont typeface="Wingdings" pitchFamily="2" charset="2"/>
              <a:buChar char="§"/>
            </a:pPr>
            <a:r>
              <a:rPr lang="en-US" sz="2000" u="sng" dirty="0" err="1" smtClean="0">
                <a:solidFill>
                  <a:srgbClr val="FFFF00"/>
                </a:solidFill>
                <a:latin typeface="sans-serif" pitchFamily="34"/>
                <a:hlinkClick r:id="rId5"/>
              </a:rPr>
              <a:t>Cuil</a:t>
            </a:r>
            <a:endParaRPr lang="en-US" sz="2000" dirty="0" smtClean="0">
              <a:solidFill>
                <a:srgbClr val="FFFF00"/>
              </a:solidFill>
            </a:endParaRPr>
          </a:p>
          <a:p>
            <a:pPr marL="457200" lvl="1" indent="-342900">
              <a:lnSpc>
                <a:spcPct val="95000"/>
              </a:lnSpc>
              <a:spcBef>
                <a:spcPct val="0"/>
              </a:spcBef>
              <a:buClr>
                <a:srgbClr val="0645AD"/>
              </a:buClr>
              <a:buFont typeface="Wingdings" pitchFamily="2" charset="2"/>
              <a:buChar char="§"/>
            </a:pPr>
            <a:r>
              <a:rPr lang="en-US" sz="2000" u="sng" dirty="0" smtClean="0">
                <a:solidFill>
                  <a:srgbClr val="FFFF00"/>
                </a:solidFill>
                <a:latin typeface="sans-serif" pitchFamily="34"/>
                <a:hlinkClick r:id="rId6"/>
              </a:rPr>
              <a:t>Duck </a:t>
            </a:r>
            <a:r>
              <a:rPr lang="en-US" sz="2000" u="sng" dirty="0" err="1" smtClean="0">
                <a:solidFill>
                  <a:srgbClr val="FFFF00"/>
                </a:solidFill>
                <a:latin typeface="sans-serif" pitchFamily="34"/>
                <a:hlinkClick r:id="rId6"/>
              </a:rPr>
              <a:t>Duck</a:t>
            </a:r>
            <a:r>
              <a:rPr lang="en-US" sz="2000" u="sng" dirty="0" smtClean="0">
                <a:solidFill>
                  <a:srgbClr val="FFFF00"/>
                </a:solidFill>
                <a:latin typeface="sans-serif" pitchFamily="34"/>
                <a:hlinkClick r:id="rId6"/>
              </a:rPr>
              <a:t> Go</a:t>
            </a:r>
            <a:endParaRPr lang="en-US" sz="2000" dirty="0" smtClean="0">
              <a:solidFill>
                <a:srgbClr val="FFFF00"/>
              </a:solidFill>
            </a:endParaRPr>
          </a:p>
          <a:p>
            <a:pPr marL="457200" lvl="1" indent="-342900">
              <a:lnSpc>
                <a:spcPct val="95000"/>
              </a:lnSpc>
              <a:spcBef>
                <a:spcPct val="0"/>
              </a:spcBef>
              <a:buClr>
                <a:srgbClr val="0645AD"/>
              </a:buClr>
              <a:buFont typeface="Wingdings" pitchFamily="2" charset="2"/>
              <a:buChar char="§"/>
            </a:pPr>
            <a:r>
              <a:rPr lang="en-US" sz="2000" u="sng" dirty="0" smtClean="0">
                <a:solidFill>
                  <a:srgbClr val="FFFF00"/>
                </a:solidFill>
                <a:latin typeface="sans-serif" pitchFamily="34"/>
                <a:hlinkClick r:id="rId7"/>
              </a:rPr>
              <a:t>Google</a:t>
            </a:r>
            <a:endParaRPr lang="en-US" sz="2000" dirty="0" smtClean="0">
              <a:solidFill>
                <a:srgbClr val="FFFF00"/>
              </a:solidFill>
            </a:endParaRPr>
          </a:p>
          <a:p>
            <a:pPr marL="457200" lvl="1" indent="-342900">
              <a:lnSpc>
                <a:spcPct val="95000"/>
              </a:lnSpc>
              <a:spcBef>
                <a:spcPct val="0"/>
              </a:spcBef>
              <a:buClr>
                <a:srgbClr val="0645AD"/>
              </a:buClr>
              <a:buFont typeface="Wingdings" pitchFamily="2" charset="2"/>
              <a:buChar char="§"/>
            </a:pPr>
            <a:r>
              <a:rPr lang="en-US" sz="2000" u="sng" dirty="0" err="1" smtClean="0">
                <a:solidFill>
                  <a:srgbClr val="FFFF00"/>
                </a:solidFill>
                <a:latin typeface="sans-serif" pitchFamily="34"/>
                <a:hlinkClick r:id="rId8"/>
              </a:rPr>
              <a:t>Kosmix</a:t>
            </a:r>
            <a:endParaRPr lang="en-US" sz="2000" dirty="0" smtClean="0">
              <a:solidFill>
                <a:srgbClr val="FFFF00"/>
              </a:solidFill>
            </a:endParaRPr>
          </a:p>
          <a:p>
            <a:pPr marL="457200" lvl="1" indent="-342900">
              <a:lnSpc>
                <a:spcPct val="95000"/>
              </a:lnSpc>
              <a:spcBef>
                <a:spcPct val="0"/>
              </a:spcBef>
              <a:buClr>
                <a:srgbClr val="0645AD"/>
              </a:buClr>
              <a:buFont typeface="Wingdings" pitchFamily="2" charset="2"/>
              <a:buChar char="§"/>
            </a:pPr>
            <a:r>
              <a:rPr lang="en-US" sz="2000" u="sng" dirty="0" err="1" smtClean="0">
                <a:solidFill>
                  <a:srgbClr val="FFFF00"/>
                </a:solidFill>
                <a:latin typeface="sans-serif" pitchFamily="34"/>
                <a:hlinkClick r:id="rId9"/>
              </a:rPr>
              <a:t>Sogou</a:t>
            </a:r>
            <a:r>
              <a:rPr lang="en-US" sz="2000" dirty="0" smtClean="0">
                <a:solidFill>
                  <a:srgbClr val="FFFF00"/>
                </a:solidFill>
                <a:latin typeface="sans-serif" pitchFamily="34"/>
              </a:rPr>
              <a:t> </a:t>
            </a:r>
            <a:endParaRPr lang="en-US" sz="2000" dirty="0" smtClean="0">
              <a:solidFill>
                <a:srgbClr val="FFFF00"/>
              </a:solidFill>
            </a:endParaRPr>
          </a:p>
          <a:p>
            <a:pPr marL="457200" lvl="1" indent="-342900">
              <a:lnSpc>
                <a:spcPct val="95000"/>
              </a:lnSpc>
              <a:spcBef>
                <a:spcPct val="0"/>
              </a:spcBef>
              <a:buClr>
                <a:srgbClr val="0645AD"/>
              </a:buClr>
              <a:buFont typeface="Wingdings" pitchFamily="2" charset="2"/>
              <a:buChar char="§"/>
            </a:pPr>
            <a:r>
              <a:rPr lang="en-US" sz="2000" u="sng" dirty="0" err="1" smtClean="0">
                <a:solidFill>
                  <a:srgbClr val="FFFF00"/>
                </a:solidFill>
                <a:latin typeface="sans-serif" pitchFamily="34"/>
                <a:hlinkClick r:id="rId10"/>
              </a:rPr>
              <a:t>Yodao</a:t>
            </a:r>
            <a:endParaRPr lang="en-US" sz="2000" dirty="0" smtClean="0">
              <a:solidFill>
                <a:srgbClr val="FFFF00"/>
              </a:solidFill>
            </a:endParaRPr>
          </a:p>
          <a:p>
            <a:pPr marL="457200" lvl="1" indent="-342900">
              <a:lnSpc>
                <a:spcPct val="95000"/>
              </a:lnSpc>
              <a:spcBef>
                <a:spcPct val="0"/>
              </a:spcBef>
              <a:buClr>
                <a:srgbClr val="0645AD"/>
              </a:buClr>
              <a:buFont typeface="Wingdings" pitchFamily="2" charset="2"/>
              <a:buChar char="§"/>
            </a:pPr>
            <a:r>
              <a:rPr lang="en-US" sz="2000" u="sng" dirty="0" smtClean="0">
                <a:solidFill>
                  <a:srgbClr val="FFFF00"/>
                </a:solidFill>
                <a:latin typeface="sans-serif" pitchFamily="34"/>
                <a:hlinkClick r:id="rId11"/>
              </a:rPr>
              <a:t>Yahoo! Search</a:t>
            </a:r>
            <a:endParaRPr lang="en-US" sz="2000" dirty="0" smtClean="0">
              <a:solidFill>
                <a:srgbClr val="FFFF00"/>
              </a:solidFill>
            </a:endParaRPr>
          </a:p>
          <a:p>
            <a:pPr marL="457200" lvl="1" indent="-342900">
              <a:lnSpc>
                <a:spcPct val="95000"/>
              </a:lnSpc>
              <a:spcBef>
                <a:spcPct val="0"/>
              </a:spcBef>
              <a:buClr>
                <a:srgbClr val="0645AD"/>
              </a:buClr>
              <a:buFont typeface="Wingdings" pitchFamily="2" charset="2"/>
              <a:buChar char="§"/>
            </a:pPr>
            <a:r>
              <a:rPr lang="en-US" sz="2000" u="sng" dirty="0" err="1" smtClean="0">
                <a:solidFill>
                  <a:srgbClr val="FFFF00"/>
                </a:solidFill>
                <a:latin typeface="sans-serif" pitchFamily="34"/>
                <a:hlinkClick r:id="rId12"/>
              </a:rPr>
              <a:t>Yandex</a:t>
            </a:r>
            <a:endParaRPr lang="en-US" sz="2000" dirty="0" smtClean="0">
              <a:solidFill>
                <a:srgbClr val="FFFF00"/>
              </a:solidFill>
            </a:endParaRPr>
          </a:p>
          <a:p>
            <a:pPr marL="457200" lvl="1" indent="-342900">
              <a:lnSpc>
                <a:spcPct val="95000"/>
              </a:lnSpc>
              <a:spcBef>
                <a:spcPct val="0"/>
              </a:spcBef>
              <a:buClr>
                <a:srgbClr val="0645AD"/>
              </a:buClr>
              <a:buFont typeface="Wingdings" pitchFamily="2" charset="2"/>
              <a:buChar char="§"/>
            </a:pPr>
            <a:r>
              <a:rPr lang="en-US" sz="2000" u="sng" dirty="0" err="1" smtClean="0">
                <a:solidFill>
                  <a:srgbClr val="FFFF00"/>
                </a:solidFill>
                <a:latin typeface="sans-serif" pitchFamily="34"/>
                <a:hlinkClick r:id="rId13"/>
              </a:rPr>
              <a:t>Yebol</a:t>
            </a:r>
            <a:endParaRPr lang="en-US" sz="2000" u="sng" dirty="0" smtClean="0">
              <a:solidFill>
                <a:srgbClr val="FFFF00"/>
              </a:solidFill>
              <a:latin typeface="sans-serif" pitchFamily="34"/>
            </a:endParaRPr>
          </a:p>
          <a:p>
            <a:endParaRPr lang="en-US" dirty="0"/>
          </a:p>
        </p:txBody>
      </p:sp>
      <p:sp>
        <p:nvSpPr>
          <p:cNvPr id="3" name="Date Placeholder 2"/>
          <p:cNvSpPr>
            <a:spLocks noGrp="1"/>
          </p:cNvSpPr>
          <p:nvPr>
            <p:ph type="dt" sz="half" idx="10"/>
          </p:nvPr>
        </p:nvSpPr>
        <p:spPr/>
        <p:txBody>
          <a:bodyPr/>
          <a:lstStyle/>
          <a:p>
            <a:fld id="{13E26F13-B88A-469C-B537-88B3E4AB6B04}" type="datetime1">
              <a:rPr lang="en-US" smtClean="0"/>
              <a:pPr/>
              <a:t>7/13/2010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8</a:t>
            </a:fld>
            <a:endParaRPr lang="en-US"/>
          </a:p>
        </p:txBody>
      </p:sp>
      <p:pic>
        <p:nvPicPr>
          <p:cNvPr id="7" name="Picture 4"/>
          <p:cNvPicPr>
            <a:picLocks noChangeAspect="1" noChangeArrowheads="1"/>
          </p:cNvPicPr>
          <p:nvPr/>
        </p:nvPicPr>
        <p:blipFill>
          <a:blip r:embed="rId14"/>
          <a:srcRect/>
          <a:stretch>
            <a:fillRect/>
          </a:stretch>
        </p:blipFill>
        <p:spPr bwMode="auto">
          <a:xfrm>
            <a:off x="4559712" y="1882808"/>
            <a:ext cx="3694939" cy="4016951"/>
          </a:xfrm>
          <a:prstGeom prst="rect">
            <a:avLst/>
          </a:prstGeom>
          <a:noFill/>
        </p:spPr>
      </p:pic>
    </p:spTree>
    <p:extLst>
      <p:ext uri="{BB962C8B-B14F-4D97-AF65-F5344CB8AC3E}">
        <p14:creationId xmlns:p14="http://schemas.microsoft.com/office/powerpoint/2010/main" xmlns="" val="2733727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Web search Engine Architecture</a:t>
            </a:r>
            <a:endParaRPr lang="en-US" sz="3600" dirty="0"/>
          </a:p>
        </p:txBody>
      </p:sp>
      <p:sp>
        <p:nvSpPr>
          <p:cNvPr id="4" name="Date Placeholder 3"/>
          <p:cNvSpPr>
            <a:spLocks noGrp="1"/>
          </p:cNvSpPr>
          <p:nvPr>
            <p:ph type="dt" sz="half" idx="10"/>
          </p:nvPr>
        </p:nvSpPr>
        <p:spPr/>
        <p:txBody>
          <a:bodyPr/>
          <a:lstStyle/>
          <a:p>
            <a:fld id="{8A28862C-8ED4-4591-99C2-22C7815620A4}" type="datetime1">
              <a:rPr lang="en-US" smtClean="0"/>
              <a:pPr/>
              <a:t>7/13/2010</a:t>
            </a:fld>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9</a:t>
            </a:fld>
            <a:endParaRPr lang="en-US"/>
          </a:p>
        </p:txBody>
      </p:sp>
      <p:pic>
        <p:nvPicPr>
          <p:cNvPr id="3075" name="Picture 3"/>
          <p:cNvPicPr>
            <a:picLocks noGrp="1" noChangeAspect="1" noChangeArrowheads="1"/>
          </p:cNvPicPr>
          <p:nvPr>
            <p:ph idx="1"/>
          </p:nvPr>
        </p:nvPicPr>
        <p:blipFill>
          <a:blip r:embed="rId2"/>
          <a:srcRect/>
          <a:stretch>
            <a:fillRect/>
          </a:stretch>
        </p:blipFill>
        <p:spPr bwMode="auto">
          <a:xfrm>
            <a:off x="837234" y="2141951"/>
            <a:ext cx="7255206" cy="37364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158</TotalTime>
  <Words>1043</Words>
  <Application>Microsoft Macintosh PowerPoint</Application>
  <PresentationFormat>On-screen Show (4:3)</PresentationFormat>
  <Paragraphs>233</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Verve</vt:lpstr>
      <vt:lpstr>Search Systems</vt:lpstr>
      <vt:lpstr>Basics of search systems </vt:lpstr>
      <vt:lpstr>History of search systems</vt:lpstr>
      <vt:lpstr>Slide 4</vt:lpstr>
      <vt:lpstr>Timeline of history</vt:lpstr>
      <vt:lpstr>Examples</vt:lpstr>
      <vt:lpstr>Examples</vt:lpstr>
      <vt:lpstr>List of popular search</vt:lpstr>
      <vt:lpstr>Web search Engine Architecture</vt:lpstr>
      <vt:lpstr>Search Zones</vt:lpstr>
      <vt:lpstr>Types of Pages</vt:lpstr>
      <vt:lpstr>Slide 12</vt:lpstr>
      <vt:lpstr>Search Algorithms</vt:lpstr>
      <vt:lpstr>Slide 14</vt:lpstr>
      <vt:lpstr>Pattern Matching Algorithms</vt:lpstr>
      <vt:lpstr>Pattern Matching Algorithms</vt:lpstr>
      <vt:lpstr>Query Builders</vt:lpstr>
      <vt:lpstr>Slide 18</vt:lpstr>
      <vt:lpstr>Presenting Results</vt:lpstr>
      <vt:lpstr>Slide 20</vt:lpstr>
      <vt:lpstr>Listing Results</vt:lpstr>
      <vt:lpstr>Slide 22</vt:lpstr>
      <vt:lpstr>Slide 23</vt:lpstr>
      <vt:lpstr>Search marketing</vt:lpstr>
      <vt:lpstr>Search interface</vt:lpstr>
      <vt:lpstr>Search interface</vt:lpstr>
      <vt:lpstr>Search interface</vt:lpstr>
      <vt:lpstr>Search interface</vt:lpstr>
      <vt:lpstr>Advanced interface</vt:lpstr>
      <vt:lpstr>Advanced interface</vt:lpstr>
      <vt:lpstr>Advanced interface</vt:lpstr>
      <vt:lpstr>Trends in the future</vt:lpstr>
      <vt:lpstr>Trends in the future</vt:lpstr>
      <vt:lpstr>Trends in the future</vt:lpstr>
      <vt:lpstr>Discussion Questions</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Systems</dc:title>
  <dc:creator>a</dc:creator>
  <cp:lastModifiedBy>New Uni</cp:lastModifiedBy>
  <cp:revision>39</cp:revision>
  <dcterms:created xsi:type="dcterms:W3CDTF">2010-07-12T06:32:57Z</dcterms:created>
  <dcterms:modified xsi:type="dcterms:W3CDTF">2010-07-13T09:17:58Z</dcterms:modified>
</cp:coreProperties>
</file>