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69" r:id="rId3"/>
    <p:sldId id="272" r:id="rId4"/>
    <p:sldId id="273" r:id="rId5"/>
    <p:sldId id="260" r:id="rId6"/>
    <p:sldId id="261" r:id="rId7"/>
    <p:sldId id="271" r:id="rId8"/>
    <p:sldId id="270" r:id="rId9"/>
    <p:sldId id="262" r:id="rId10"/>
    <p:sldId id="263" r:id="rId11"/>
    <p:sldId id="264" r:id="rId12"/>
    <p:sldId id="265" r:id="rId13"/>
    <p:sldId id="266" r:id="rId14"/>
    <p:sldId id="267" r:id="rId15"/>
    <p:sldId id="274" r:id="rId16"/>
    <p:sldId id="275" r:id="rId17"/>
    <p:sldId id="276" r:id="rId18"/>
    <p:sldId id="277" r:id="rId19"/>
    <p:sldId id="279" r:id="rId20"/>
    <p:sldId id="278" r:id="rId21"/>
    <p:sldId id="280" r:id="rId22"/>
    <p:sldId id="281" r:id="rId23"/>
    <p:sldId id="282" r:id="rId24"/>
    <p:sldId id="283" r:id="rId25"/>
    <p:sldId id="284" r:id="rId2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3A610BB-498A-437C-920A-F0E341C72FB5}" type="slidenum">
              <a:rPr lang="en-GB"/>
              <a:pPr/>
              <a:t>‹#›</a:t>
            </a:fld>
            <a:endParaRPr lang="en-GB"/>
          </a:p>
        </p:txBody>
      </p:sp>
    </p:spTree>
    <p:extLst>
      <p:ext uri="{BB962C8B-B14F-4D97-AF65-F5344CB8AC3E}">
        <p14:creationId xmlns:p14="http://schemas.microsoft.com/office/powerpoint/2010/main" xmlns="" val="2946381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3A610BB-498A-437C-920A-F0E341C72FB5}" type="slidenum">
              <a:rPr lang="en-GB" smtClean="0"/>
              <a:pPr/>
              <a:t>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838200"/>
            <a:ext cx="7772400" cy="2762250"/>
          </a:xfrm>
        </p:spPr>
        <p:txBody>
          <a:bodyPr/>
          <a:lstStyle>
            <a:lvl1pPr algn="l">
              <a:defRPr sz="6000" b="1"/>
            </a:lvl1pPr>
          </a:lstStyle>
          <a:p>
            <a:pPr lvl="0"/>
            <a:r>
              <a:rPr lang="en-US" noProof="0" smtClean="0"/>
              <a:t>Click to edit Master title style</a:t>
            </a:r>
            <a:endParaRPr lang="en-GB" noProof="0" smtClean="0"/>
          </a:p>
        </p:txBody>
      </p:sp>
      <p:sp>
        <p:nvSpPr>
          <p:cNvPr id="3075" name="Rectangle 3"/>
          <p:cNvSpPr>
            <a:spLocks noGrp="1" noChangeArrowheads="1"/>
          </p:cNvSpPr>
          <p:nvPr>
            <p:ph type="subTitle" idx="1"/>
          </p:nvPr>
        </p:nvSpPr>
        <p:spPr>
          <a:xfrm>
            <a:off x="2057400" y="3733800"/>
            <a:ext cx="6400800" cy="1752600"/>
          </a:xfrm>
        </p:spPr>
        <p:txBody>
          <a:bodyPr/>
          <a:lstStyle>
            <a:lvl1pPr marL="0" indent="0" algn="r">
              <a:buFontTx/>
              <a:buNone/>
              <a:defRPr b="1"/>
            </a:lvl1pPr>
          </a:lstStyle>
          <a:p>
            <a:pPr lvl="0"/>
            <a:r>
              <a:rPr lang="en-US" noProof="0" smtClean="0"/>
              <a:t>Click to edit Master subtitle style</a:t>
            </a:r>
            <a:endParaRPr lang="en-GB" noProof="0" smtClean="0"/>
          </a:p>
        </p:txBody>
      </p:sp>
      <p:sp>
        <p:nvSpPr>
          <p:cNvPr id="3076" name="Rectangle 4"/>
          <p:cNvSpPr>
            <a:spLocks noGrp="1" noChangeArrowheads="1"/>
          </p:cNvSpPr>
          <p:nvPr>
            <p:ph type="dt" sz="half" idx="2"/>
          </p:nvPr>
        </p:nvSpPr>
        <p:spPr/>
        <p:txBody>
          <a:bodyPr/>
          <a:lstStyle>
            <a:lvl1pPr>
              <a:defRPr>
                <a:latin typeface="Stylistic SF" pitchFamily="2" charset="0"/>
              </a:defRPr>
            </a:lvl1pPr>
          </a:lstStyle>
          <a:p>
            <a:fld id="{1708CC61-66C0-4D2B-9E6F-55605C57CC8A}" type="datetime1">
              <a:rPr lang="en-GB"/>
              <a:pPr/>
              <a:t>11/07/2010</a:t>
            </a:fld>
            <a:endParaRPr lang="en-GB"/>
          </a:p>
        </p:txBody>
      </p:sp>
      <p:sp>
        <p:nvSpPr>
          <p:cNvPr id="3077" name="Rectangle 5"/>
          <p:cNvSpPr>
            <a:spLocks noGrp="1" noChangeArrowheads="1"/>
          </p:cNvSpPr>
          <p:nvPr>
            <p:ph type="ftr" sz="quarter" idx="3"/>
          </p:nvPr>
        </p:nvSpPr>
        <p:spPr/>
        <p:txBody>
          <a:bodyPr/>
          <a:lstStyle>
            <a:lvl1pPr>
              <a:defRPr>
                <a:latin typeface="Stylistic SF" pitchFamily="2" charset="0"/>
              </a:defRPr>
            </a:lvl1pPr>
          </a:lstStyle>
          <a:p>
            <a:r>
              <a:rPr lang="en-GB"/>
              <a:t>Free template from www.brainybetty.com</a:t>
            </a:r>
          </a:p>
        </p:txBody>
      </p:sp>
      <p:sp>
        <p:nvSpPr>
          <p:cNvPr id="3078" name="Rectangle 6"/>
          <p:cNvSpPr>
            <a:spLocks noGrp="1" noChangeArrowheads="1"/>
          </p:cNvSpPr>
          <p:nvPr>
            <p:ph type="sldNum" sz="quarter" idx="4"/>
          </p:nvPr>
        </p:nvSpPr>
        <p:spPr/>
        <p:txBody>
          <a:bodyPr/>
          <a:lstStyle>
            <a:lvl1pPr>
              <a:defRPr>
                <a:latin typeface="Stylistic SF" pitchFamily="2" charset="0"/>
              </a:defRPr>
            </a:lvl1pPr>
          </a:lstStyle>
          <a:p>
            <a:fld id="{E6169D12-2DD7-4EFA-8EC5-CFDAB309066B}"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6E43002-F23B-4D04-A63A-9E53AC808269}" type="datetime1">
              <a:rPr lang="en-GB"/>
              <a:pPr/>
              <a:t>11/07/2010</a:t>
            </a:fld>
            <a:endParaRPr lang="en-GB"/>
          </a:p>
        </p:txBody>
      </p:sp>
      <p:sp>
        <p:nvSpPr>
          <p:cNvPr id="5" name="Footer Placeholder 4"/>
          <p:cNvSpPr>
            <a:spLocks noGrp="1"/>
          </p:cNvSpPr>
          <p:nvPr>
            <p:ph type="ftr" sz="quarter" idx="11"/>
          </p:nvPr>
        </p:nvSpPr>
        <p:spPr/>
        <p:txBody>
          <a:bodyPr/>
          <a:lstStyle>
            <a:lvl1pPr>
              <a:defRPr/>
            </a:lvl1pPr>
          </a:lstStyle>
          <a:p>
            <a:r>
              <a:rPr lang="en-GB"/>
              <a:t>Free template from www.brainybetty.com</a:t>
            </a:r>
          </a:p>
        </p:txBody>
      </p:sp>
      <p:sp>
        <p:nvSpPr>
          <p:cNvPr id="6" name="Slide Number Placeholder 5"/>
          <p:cNvSpPr>
            <a:spLocks noGrp="1"/>
          </p:cNvSpPr>
          <p:nvPr>
            <p:ph type="sldNum" sz="quarter" idx="12"/>
          </p:nvPr>
        </p:nvSpPr>
        <p:spPr/>
        <p:txBody>
          <a:bodyPr/>
          <a:lstStyle>
            <a:lvl1pPr>
              <a:defRPr/>
            </a:lvl1pPr>
          </a:lstStyle>
          <a:p>
            <a:fld id="{78B5DE12-223D-466A-9FE9-A395367B6E8C}" type="slidenum">
              <a:rPr lang="en-GB"/>
              <a:pPr/>
              <a:t>‹#›</a:t>
            </a:fld>
            <a:endParaRPr lang="en-GB"/>
          </a:p>
        </p:txBody>
      </p:sp>
    </p:spTree>
    <p:extLst>
      <p:ext uri="{BB962C8B-B14F-4D97-AF65-F5344CB8AC3E}">
        <p14:creationId xmlns:p14="http://schemas.microsoft.com/office/powerpoint/2010/main" xmlns="" val="3390893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C2325547-89F8-4768-BD52-68CE9B5B80D7}" type="datetime1">
              <a:rPr lang="en-GB"/>
              <a:pPr/>
              <a:t>11/07/2010</a:t>
            </a:fld>
            <a:endParaRPr lang="en-GB"/>
          </a:p>
        </p:txBody>
      </p:sp>
      <p:sp>
        <p:nvSpPr>
          <p:cNvPr id="5" name="Footer Placeholder 4"/>
          <p:cNvSpPr>
            <a:spLocks noGrp="1"/>
          </p:cNvSpPr>
          <p:nvPr>
            <p:ph type="ftr" sz="quarter" idx="11"/>
          </p:nvPr>
        </p:nvSpPr>
        <p:spPr/>
        <p:txBody>
          <a:bodyPr/>
          <a:lstStyle>
            <a:lvl1pPr>
              <a:defRPr/>
            </a:lvl1pPr>
          </a:lstStyle>
          <a:p>
            <a:r>
              <a:rPr lang="en-GB"/>
              <a:t>Free template from www.brainybetty.com</a:t>
            </a:r>
          </a:p>
        </p:txBody>
      </p:sp>
      <p:sp>
        <p:nvSpPr>
          <p:cNvPr id="6" name="Slide Number Placeholder 5"/>
          <p:cNvSpPr>
            <a:spLocks noGrp="1"/>
          </p:cNvSpPr>
          <p:nvPr>
            <p:ph type="sldNum" sz="quarter" idx="12"/>
          </p:nvPr>
        </p:nvSpPr>
        <p:spPr/>
        <p:txBody>
          <a:bodyPr/>
          <a:lstStyle>
            <a:lvl1pPr>
              <a:defRPr/>
            </a:lvl1pPr>
          </a:lstStyle>
          <a:p>
            <a:fld id="{9C70CBD1-8C68-41E3-9D94-888B9B206F9D}" type="slidenum">
              <a:rPr lang="en-GB"/>
              <a:pPr/>
              <a:t>‹#›</a:t>
            </a:fld>
            <a:endParaRPr lang="en-GB"/>
          </a:p>
        </p:txBody>
      </p:sp>
    </p:spTree>
    <p:extLst>
      <p:ext uri="{BB962C8B-B14F-4D97-AF65-F5344CB8AC3E}">
        <p14:creationId xmlns:p14="http://schemas.microsoft.com/office/powerpoint/2010/main" xmlns="" val="1450041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59557008-1607-4B06-A809-37DDAFF240A0}" type="datetime1">
              <a:rPr lang="en-GB"/>
              <a:pPr/>
              <a:t>11/07/2010</a:t>
            </a:fld>
            <a:endParaRPr lang="en-GB"/>
          </a:p>
        </p:txBody>
      </p:sp>
      <p:sp>
        <p:nvSpPr>
          <p:cNvPr id="5" name="Footer Placeholder 4"/>
          <p:cNvSpPr>
            <a:spLocks noGrp="1"/>
          </p:cNvSpPr>
          <p:nvPr>
            <p:ph type="ftr" sz="quarter" idx="11"/>
          </p:nvPr>
        </p:nvSpPr>
        <p:spPr/>
        <p:txBody>
          <a:bodyPr/>
          <a:lstStyle>
            <a:lvl1pPr>
              <a:defRPr/>
            </a:lvl1pPr>
          </a:lstStyle>
          <a:p>
            <a:r>
              <a:rPr lang="en-GB"/>
              <a:t>Free template from www.brainybetty.com</a:t>
            </a:r>
          </a:p>
        </p:txBody>
      </p:sp>
      <p:sp>
        <p:nvSpPr>
          <p:cNvPr id="6" name="Slide Number Placeholder 5"/>
          <p:cNvSpPr>
            <a:spLocks noGrp="1"/>
          </p:cNvSpPr>
          <p:nvPr>
            <p:ph type="sldNum" sz="quarter" idx="12"/>
          </p:nvPr>
        </p:nvSpPr>
        <p:spPr/>
        <p:txBody>
          <a:bodyPr/>
          <a:lstStyle>
            <a:lvl1pPr>
              <a:defRPr/>
            </a:lvl1pPr>
          </a:lstStyle>
          <a:p>
            <a:fld id="{18CD7DF6-9F5F-43C7-86BB-4F1054C074C8}" type="slidenum">
              <a:rPr lang="en-GB"/>
              <a:pPr/>
              <a:t>‹#›</a:t>
            </a:fld>
            <a:endParaRPr lang="en-GB"/>
          </a:p>
        </p:txBody>
      </p:sp>
    </p:spTree>
    <p:extLst>
      <p:ext uri="{BB962C8B-B14F-4D97-AF65-F5344CB8AC3E}">
        <p14:creationId xmlns:p14="http://schemas.microsoft.com/office/powerpoint/2010/main" xmlns="" val="259982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611911E-B101-4103-A41C-3846F98A243A}" type="datetime1">
              <a:rPr lang="en-GB"/>
              <a:pPr/>
              <a:t>11/07/2010</a:t>
            </a:fld>
            <a:endParaRPr lang="en-GB"/>
          </a:p>
        </p:txBody>
      </p:sp>
      <p:sp>
        <p:nvSpPr>
          <p:cNvPr id="5" name="Footer Placeholder 4"/>
          <p:cNvSpPr>
            <a:spLocks noGrp="1"/>
          </p:cNvSpPr>
          <p:nvPr>
            <p:ph type="ftr" sz="quarter" idx="11"/>
          </p:nvPr>
        </p:nvSpPr>
        <p:spPr/>
        <p:txBody>
          <a:bodyPr/>
          <a:lstStyle>
            <a:lvl1pPr>
              <a:defRPr/>
            </a:lvl1pPr>
          </a:lstStyle>
          <a:p>
            <a:r>
              <a:rPr lang="en-GB"/>
              <a:t>Free template from www.brainybetty.com</a:t>
            </a:r>
          </a:p>
        </p:txBody>
      </p:sp>
      <p:sp>
        <p:nvSpPr>
          <p:cNvPr id="6" name="Slide Number Placeholder 5"/>
          <p:cNvSpPr>
            <a:spLocks noGrp="1"/>
          </p:cNvSpPr>
          <p:nvPr>
            <p:ph type="sldNum" sz="quarter" idx="12"/>
          </p:nvPr>
        </p:nvSpPr>
        <p:spPr/>
        <p:txBody>
          <a:bodyPr/>
          <a:lstStyle>
            <a:lvl1pPr>
              <a:defRPr/>
            </a:lvl1pPr>
          </a:lstStyle>
          <a:p>
            <a:fld id="{56C8420C-ED26-4072-A1C2-304B3F84D137}" type="slidenum">
              <a:rPr lang="en-GB"/>
              <a:pPr/>
              <a:t>‹#›</a:t>
            </a:fld>
            <a:endParaRPr lang="en-GB"/>
          </a:p>
        </p:txBody>
      </p:sp>
    </p:spTree>
    <p:extLst>
      <p:ext uri="{BB962C8B-B14F-4D97-AF65-F5344CB8AC3E}">
        <p14:creationId xmlns:p14="http://schemas.microsoft.com/office/powerpoint/2010/main" xmlns="" val="141611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D77BFB13-9F1F-4E7A-899A-98216CB3E50D}" type="datetime1">
              <a:rPr lang="en-GB"/>
              <a:pPr/>
              <a:t>11/07/2010</a:t>
            </a:fld>
            <a:endParaRPr lang="en-GB"/>
          </a:p>
        </p:txBody>
      </p:sp>
      <p:sp>
        <p:nvSpPr>
          <p:cNvPr id="6" name="Footer Placeholder 5"/>
          <p:cNvSpPr>
            <a:spLocks noGrp="1"/>
          </p:cNvSpPr>
          <p:nvPr>
            <p:ph type="ftr" sz="quarter" idx="11"/>
          </p:nvPr>
        </p:nvSpPr>
        <p:spPr/>
        <p:txBody>
          <a:bodyPr/>
          <a:lstStyle>
            <a:lvl1pPr>
              <a:defRPr/>
            </a:lvl1pPr>
          </a:lstStyle>
          <a:p>
            <a:r>
              <a:rPr lang="en-GB"/>
              <a:t>Free template from www.brainybetty.com</a:t>
            </a:r>
          </a:p>
        </p:txBody>
      </p:sp>
      <p:sp>
        <p:nvSpPr>
          <p:cNvPr id="7" name="Slide Number Placeholder 6"/>
          <p:cNvSpPr>
            <a:spLocks noGrp="1"/>
          </p:cNvSpPr>
          <p:nvPr>
            <p:ph type="sldNum" sz="quarter" idx="12"/>
          </p:nvPr>
        </p:nvSpPr>
        <p:spPr/>
        <p:txBody>
          <a:bodyPr/>
          <a:lstStyle>
            <a:lvl1pPr>
              <a:defRPr/>
            </a:lvl1pPr>
          </a:lstStyle>
          <a:p>
            <a:fld id="{BA30BFFE-4C94-474F-83AE-FCA92958C83D}" type="slidenum">
              <a:rPr lang="en-GB"/>
              <a:pPr/>
              <a:t>‹#›</a:t>
            </a:fld>
            <a:endParaRPr lang="en-GB"/>
          </a:p>
        </p:txBody>
      </p:sp>
    </p:spTree>
    <p:extLst>
      <p:ext uri="{BB962C8B-B14F-4D97-AF65-F5344CB8AC3E}">
        <p14:creationId xmlns:p14="http://schemas.microsoft.com/office/powerpoint/2010/main" xmlns="" val="368981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9D29B998-BECD-4BB4-A02B-38573E77AA55}" type="datetime1">
              <a:rPr lang="en-GB"/>
              <a:pPr/>
              <a:t>11/07/2010</a:t>
            </a:fld>
            <a:endParaRPr lang="en-GB"/>
          </a:p>
        </p:txBody>
      </p:sp>
      <p:sp>
        <p:nvSpPr>
          <p:cNvPr id="8" name="Footer Placeholder 7"/>
          <p:cNvSpPr>
            <a:spLocks noGrp="1"/>
          </p:cNvSpPr>
          <p:nvPr>
            <p:ph type="ftr" sz="quarter" idx="11"/>
          </p:nvPr>
        </p:nvSpPr>
        <p:spPr/>
        <p:txBody>
          <a:bodyPr/>
          <a:lstStyle>
            <a:lvl1pPr>
              <a:defRPr/>
            </a:lvl1pPr>
          </a:lstStyle>
          <a:p>
            <a:r>
              <a:rPr lang="en-GB"/>
              <a:t>Free template from www.brainybetty.com</a:t>
            </a:r>
          </a:p>
        </p:txBody>
      </p:sp>
      <p:sp>
        <p:nvSpPr>
          <p:cNvPr id="9" name="Slide Number Placeholder 8"/>
          <p:cNvSpPr>
            <a:spLocks noGrp="1"/>
          </p:cNvSpPr>
          <p:nvPr>
            <p:ph type="sldNum" sz="quarter" idx="12"/>
          </p:nvPr>
        </p:nvSpPr>
        <p:spPr/>
        <p:txBody>
          <a:bodyPr/>
          <a:lstStyle>
            <a:lvl1pPr>
              <a:defRPr/>
            </a:lvl1pPr>
          </a:lstStyle>
          <a:p>
            <a:fld id="{73774488-A3E2-4ACE-ABA7-19B59DCED14F}" type="slidenum">
              <a:rPr lang="en-GB"/>
              <a:pPr/>
              <a:t>‹#›</a:t>
            </a:fld>
            <a:endParaRPr lang="en-GB"/>
          </a:p>
        </p:txBody>
      </p:sp>
    </p:spTree>
    <p:extLst>
      <p:ext uri="{BB962C8B-B14F-4D97-AF65-F5344CB8AC3E}">
        <p14:creationId xmlns:p14="http://schemas.microsoft.com/office/powerpoint/2010/main" xmlns="" val="97084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75BF28C4-3C59-4F42-83CB-5E0D3F0092E0}" type="datetime1">
              <a:rPr lang="en-GB"/>
              <a:pPr/>
              <a:t>11/07/2010</a:t>
            </a:fld>
            <a:endParaRPr lang="en-GB"/>
          </a:p>
        </p:txBody>
      </p:sp>
      <p:sp>
        <p:nvSpPr>
          <p:cNvPr id="4" name="Footer Placeholder 3"/>
          <p:cNvSpPr>
            <a:spLocks noGrp="1"/>
          </p:cNvSpPr>
          <p:nvPr>
            <p:ph type="ftr" sz="quarter" idx="11"/>
          </p:nvPr>
        </p:nvSpPr>
        <p:spPr/>
        <p:txBody>
          <a:bodyPr/>
          <a:lstStyle>
            <a:lvl1pPr>
              <a:defRPr/>
            </a:lvl1pPr>
          </a:lstStyle>
          <a:p>
            <a:r>
              <a:rPr lang="en-GB"/>
              <a:t>Free template from www.brainybetty.com</a:t>
            </a:r>
          </a:p>
        </p:txBody>
      </p:sp>
      <p:sp>
        <p:nvSpPr>
          <p:cNvPr id="5" name="Slide Number Placeholder 4"/>
          <p:cNvSpPr>
            <a:spLocks noGrp="1"/>
          </p:cNvSpPr>
          <p:nvPr>
            <p:ph type="sldNum" sz="quarter" idx="12"/>
          </p:nvPr>
        </p:nvSpPr>
        <p:spPr/>
        <p:txBody>
          <a:bodyPr/>
          <a:lstStyle>
            <a:lvl1pPr>
              <a:defRPr/>
            </a:lvl1pPr>
          </a:lstStyle>
          <a:p>
            <a:fld id="{513EBB56-FF08-40D3-AFD3-4DA65428980B}" type="slidenum">
              <a:rPr lang="en-GB"/>
              <a:pPr/>
              <a:t>‹#›</a:t>
            </a:fld>
            <a:endParaRPr lang="en-GB"/>
          </a:p>
        </p:txBody>
      </p:sp>
    </p:spTree>
    <p:extLst>
      <p:ext uri="{BB962C8B-B14F-4D97-AF65-F5344CB8AC3E}">
        <p14:creationId xmlns:p14="http://schemas.microsoft.com/office/powerpoint/2010/main" xmlns="" val="1074335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9B9FC21-16C8-455A-918F-A98506F74C54}" type="datetime1">
              <a:rPr lang="en-GB"/>
              <a:pPr/>
              <a:t>11/07/2010</a:t>
            </a:fld>
            <a:endParaRPr lang="en-GB"/>
          </a:p>
        </p:txBody>
      </p:sp>
      <p:sp>
        <p:nvSpPr>
          <p:cNvPr id="3" name="Footer Placeholder 2"/>
          <p:cNvSpPr>
            <a:spLocks noGrp="1"/>
          </p:cNvSpPr>
          <p:nvPr>
            <p:ph type="ftr" sz="quarter" idx="11"/>
          </p:nvPr>
        </p:nvSpPr>
        <p:spPr/>
        <p:txBody>
          <a:bodyPr/>
          <a:lstStyle>
            <a:lvl1pPr>
              <a:defRPr/>
            </a:lvl1pPr>
          </a:lstStyle>
          <a:p>
            <a:r>
              <a:rPr lang="en-GB"/>
              <a:t>Free template from www.brainybetty.com</a:t>
            </a:r>
          </a:p>
        </p:txBody>
      </p:sp>
      <p:sp>
        <p:nvSpPr>
          <p:cNvPr id="4" name="Slide Number Placeholder 3"/>
          <p:cNvSpPr>
            <a:spLocks noGrp="1"/>
          </p:cNvSpPr>
          <p:nvPr>
            <p:ph type="sldNum" sz="quarter" idx="12"/>
          </p:nvPr>
        </p:nvSpPr>
        <p:spPr/>
        <p:txBody>
          <a:bodyPr/>
          <a:lstStyle>
            <a:lvl1pPr>
              <a:defRPr/>
            </a:lvl1pPr>
          </a:lstStyle>
          <a:p>
            <a:fld id="{45F896B7-725F-4D48-B774-8BE6A92848B7}" type="slidenum">
              <a:rPr lang="en-GB"/>
              <a:pPr/>
              <a:t>‹#›</a:t>
            </a:fld>
            <a:endParaRPr lang="en-GB"/>
          </a:p>
        </p:txBody>
      </p:sp>
    </p:spTree>
    <p:extLst>
      <p:ext uri="{BB962C8B-B14F-4D97-AF65-F5344CB8AC3E}">
        <p14:creationId xmlns:p14="http://schemas.microsoft.com/office/powerpoint/2010/main" xmlns="" val="295425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D708B8F-4D3F-454E-B5BB-72BD549741B8}" type="datetime1">
              <a:rPr lang="en-GB"/>
              <a:pPr/>
              <a:t>11/07/2010</a:t>
            </a:fld>
            <a:endParaRPr lang="en-GB"/>
          </a:p>
        </p:txBody>
      </p:sp>
      <p:sp>
        <p:nvSpPr>
          <p:cNvPr id="6" name="Footer Placeholder 5"/>
          <p:cNvSpPr>
            <a:spLocks noGrp="1"/>
          </p:cNvSpPr>
          <p:nvPr>
            <p:ph type="ftr" sz="quarter" idx="11"/>
          </p:nvPr>
        </p:nvSpPr>
        <p:spPr/>
        <p:txBody>
          <a:bodyPr/>
          <a:lstStyle>
            <a:lvl1pPr>
              <a:defRPr/>
            </a:lvl1pPr>
          </a:lstStyle>
          <a:p>
            <a:r>
              <a:rPr lang="en-GB"/>
              <a:t>Free template from www.brainybetty.com</a:t>
            </a:r>
          </a:p>
        </p:txBody>
      </p:sp>
      <p:sp>
        <p:nvSpPr>
          <p:cNvPr id="7" name="Slide Number Placeholder 6"/>
          <p:cNvSpPr>
            <a:spLocks noGrp="1"/>
          </p:cNvSpPr>
          <p:nvPr>
            <p:ph type="sldNum" sz="quarter" idx="12"/>
          </p:nvPr>
        </p:nvSpPr>
        <p:spPr/>
        <p:txBody>
          <a:bodyPr/>
          <a:lstStyle>
            <a:lvl1pPr>
              <a:defRPr/>
            </a:lvl1pPr>
          </a:lstStyle>
          <a:p>
            <a:fld id="{EF49FC7F-F36E-466C-AD5A-B48B92A01F00}" type="slidenum">
              <a:rPr lang="en-GB"/>
              <a:pPr/>
              <a:t>‹#›</a:t>
            </a:fld>
            <a:endParaRPr lang="en-GB"/>
          </a:p>
        </p:txBody>
      </p:sp>
    </p:spTree>
    <p:extLst>
      <p:ext uri="{BB962C8B-B14F-4D97-AF65-F5344CB8AC3E}">
        <p14:creationId xmlns:p14="http://schemas.microsoft.com/office/powerpoint/2010/main" xmlns="" val="1866823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10F2740-ECF1-45C6-A3E4-91CD9CCBB2AE}" type="datetime1">
              <a:rPr lang="en-GB"/>
              <a:pPr/>
              <a:t>11/07/2010</a:t>
            </a:fld>
            <a:endParaRPr lang="en-GB"/>
          </a:p>
        </p:txBody>
      </p:sp>
      <p:sp>
        <p:nvSpPr>
          <p:cNvPr id="6" name="Footer Placeholder 5"/>
          <p:cNvSpPr>
            <a:spLocks noGrp="1"/>
          </p:cNvSpPr>
          <p:nvPr>
            <p:ph type="ftr" sz="quarter" idx="11"/>
          </p:nvPr>
        </p:nvSpPr>
        <p:spPr/>
        <p:txBody>
          <a:bodyPr/>
          <a:lstStyle>
            <a:lvl1pPr>
              <a:defRPr/>
            </a:lvl1pPr>
          </a:lstStyle>
          <a:p>
            <a:r>
              <a:rPr lang="en-GB"/>
              <a:t>Free template from www.brainybetty.com</a:t>
            </a:r>
          </a:p>
        </p:txBody>
      </p:sp>
      <p:sp>
        <p:nvSpPr>
          <p:cNvPr id="7" name="Slide Number Placeholder 6"/>
          <p:cNvSpPr>
            <a:spLocks noGrp="1"/>
          </p:cNvSpPr>
          <p:nvPr>
            <p:ph type="sldNum" sz="quarter" idx="12"/>
          </p:nvPr>
        </p:nvSpPr>
        <p:spPr/>
        <p:txBody>
          <a:bodyPr/>
          <a:lstStyle>
            <a:lvl1pPr>
              <a:defRPr/>
            </a:lvl1pPr>
          </a:lstStyle>
          <a:p>
            <a:fld id="{7CD3A16E-9EA5-4B13-B123-9F67D898EAEB}" type="slidenum">
              <a:rPr lang="en-GB"/>
              <a:pPr/>
              <a:t>‹#›</a:t>
            </a:fld>
            <a:endParaRPr lang="en-GB"/>
          </a:p>
        </p:txBody>
      </p:sp>
    </p:spTree>
    <p:extLst>
      <p:ext uri="{BB962C8B-B14F-4D97-AF65-F5344CB8AC3E}">
        <p14:creationId xmlns:p14="http://schemas.microsoft.com/office/powerpoint/2010/main" xmlns="" val="776491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solidFill>
                  <a:schemeClr val="bg1"/>
                </a:solidFill>
                <a:latin typeface="+mn-lt"/>
              </a:defRPr>
            </a:lvl1pPr>
          </a:lstStyle>
          <a:p>
            <a:fld id="{361DA0AC-A8D4-4897-98CD-F23A63B7EBC1}" type="datetime1">
              <a:rPr lang="en-GB"/>
              <a:pPr/>
              <a:t>11/07/2010</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200">
                <a:solidFill>
                  <a:schemeClr val="bg1"/>
                </a:solidFill>
                <a:latin typeface="+mn-lt"/>
              </a:defRPr>
            </a:lvl1pPr>
          </a:lstStyle>
          <a:p>
            <a:r>
              <a:rPr lang="en-GB"/>
              <a:t>Free template from www.brainybetty.com</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solidFill>
                  <a:schemeClr val="bg1"/>
                </a:solidFill>
                <a:latin typeface="+mn-lt"/>
              </a:defRPr>
            </a:lvl1pPr>
          </a:lstStyle>
          <a:p>
            <a:fld id="{C266E00B-4384-4B1E-93B2-62316DA12F01}"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4000">
          <a:solidFill>
            <a:schemeClr val="bg1"/>
          </a:solidFill>
          <a:latin typeface="+mj-lt"/>
          <a:ea typeface="+mj-ea"/>
          <a:cs typeface="+mj-cs"/>
        </a:defRPr>
      </a:lvl1pPr>
      <a:lvl2pPr algn="ctr" rtl="0" eaLnBrk="1" fontAlgn="base" hangingPunct="1">
        <a:spcBef>
          <a:spcPct val="0"/>
        </a:spcBef>
        <a:spcAft>
          <a:spcPct val="0"/>
        </a:spcAft>
        <a:defRPr sz="4000">
          <a:solidFill>
            <a:schemeClr val="bg1"/>
          </a:solidFill>
          <a:latin typeface="Tahoma" pitchFamily="34" charset="0"/>
        </a:defRPr>
      </a:lvl2pPr>
      <a:lvl3pPr algn="ctr" rtl="0" eaLnBrk="1" fontAlgn="base" hangingPunct="1">
        <a:spcBef>
          <a:spcPct val="0"/>
        </a:spcBef>
        <a:spcAft>
          <a:spcPct val="0"/>
        </a:spcAft>
        <a:defRPr sz="4000">
          <a:solidFill>
            <a:schemeClr val="bg1"/>
          </a:solidFill>
          <a:latin typeface="Tahoma" pitchFamily="34" charset="0"/>
        </a:defRPr>
      </a:lvl3pPr>
      <a:lvl4pPr algn="ctr" rtl="0" eaLnBrk="1" fontAlgn="base" hangingPunct="1">
        <a:spcBef>
          <a:spcPct val="0"/>
        </a:spcBef>
        <a:spcAft>
          <a:spcPct val="0"/>
        </a:spcAft>
        <a:defRPr sz="4000">
          <a:solidFill>
            <a:schemeClr val="bg1"/>
          </a:solidFill>
          <a:latin typeface="Tahoma" pitchFamily="34" charset="0"/>
        </a:defRPr>
      </a:lvl4pPr>
      <a:lvl5pPr algn="ctr" rtl="0" eaLnBrk="1" fontAlgn="base" hangingPunct="1">
        <a:spcBef>
          <a:spcPct val="0"/>
        </a:spcBef>
        <a:spcAft>
          <a:spcPct val="0"/>
        </a:spcAft>
        <a:defRPr sz="4000">
          <a:solidFill>
            <a:schemeClr val="bg1"/>
          </a:solidFill>
          <a:latin typeface="Tahoma" pitchFamily="34" charset="0"/>
        </a:defRPr>
      </a:lvl5pPr>
      <a:lvl6pPr marL="457200" algn="ctr" rtl="0" eaLnBrk="1" fontAlgn="base" hangingPunct="1">
        <a:spcBef>
          <a:spcPct val="0"/>
        </a:spcBef>
        <a:spcAft>
          <a:spcPct val="0"/>
        </a:spcAft>
        <a:defRPr sz="4000">
          <a:solidFill>
            <a:schemeClr val="bg1"/>
          </a:solidFill>
          <a:latin typeface="Tahoma" pitchFamily="34" charset="0"/>
        </a:defRPr>
      </a:lvl6pPr>
      <a:lvl7pPr marL="914400" algn="ctr" rtl="0" eaLnBrk="1" fontAlgn="base" hangingPunct="1">
        <a:spcBef>
          <a:spcPct val="0"/>
        </a:spcBef>
        <a:spcAft>
          <a:spcPct val="0"/>
        </a:spcAft>
        <a:defRPr sz="4000">
          <a:solidFill>
            <a:schemeClr val="bg1"/>
          </a:solidFill>
          <a:latin typeface="Tahoma" pitchFamily="34" charset="0"/>
        </a:defRPr>
      </a:lvl7pPr>
      <a:lvl8pPr marL="1371600" algn="ctr" rtl="0" eaLnBrk="1" fontAlgn="base" hangingPunct="1">
        <a:spcBef>
          <a:spcPct val="0"/>
        </a:spcBef>
        <a:spcAft>
          <a:spcPct val="0"/>
        </a:spcAft>
        <a:defRPr sz="4000">
          <a:solidFill>
            <a:schemeClr val="bg1"/>
          </a:solidFill>
          <a:latin typeface="Tahoma" pitchFamily="34" charset="0"/>
        </a:defRPr>
      </a:lvl8pPr>
      <a:lvl9pPr marL="1828800" algn="ctr" rtl="0" eaLnBrk="1" fontAlgn="base" hangingPunct="1">
        <a:spcBef>
          <a:spcPct val="0"/>
        </a:spcBef>
        <a:spcAft>
          <a:spcPct val="0"/>
        </a:spcAft>
        <a:defRPr sz="4000">
          <a:solidFill>
            <a:schemeClr val="bg1"/>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400">
          <a:solidFill>
            <a:schemeClr val="bg1"/>
          </a:solidFill>
          <a:latin typeface="+mn-lt"/>
        </a:defRPr>
      </a:lvl2pPr>
      <a:lvl3pPr marL="1143000" indent="-228600" algn="l" rtl="0" eaLnBrk="1" fontAlgn="base" hangingPunct="1">
        <a:spcBef>
          <a:spcPct val="20000"/>
        </a:spcBef>
        <a:spcAft>
          <a:spcPct val="0"/>
        </a:spcAft>
        <a:buChar char="•"/>
        <a:defRPr sz="2000">
          <a:solidFill>
            <a:schemeClr val="bg1"/>
          </a:solidFill>
          <a:latin typeface="+mn-lt"/>
        </a:defRPr>
      </a:lvl3pPr>
      <a:lvl4pPr marL="1600200" indent="-228600" algn="l" rtl="0" eaLnBrk="1" fontAlgn="base" hangingPunct="1">
        <a:spcBef>
          <a:spcPct val="20000"/>
        </a:spcBef>
        <a:spcAft>
          <a:spcPct val="0"/>
        </a:spcAft>
        <a:buChar char="–"/>
        <a:defRPr>
          <a:solidFill>
            <a:schemeClr val="bg1"/>
          </a:solidFill>
          <a:latin typeface="+mn-lt"/>
        </a:defRPr>
      </a:lvl4pPr>
      <a:lvl5pPr marL="2057400" indent="-228600" algn="l" rtl="0" eaLnBrk="1" fontAlgn="base" hangingPunct="1">
        <a:spcBef>
          <a:spcPct val="20000"/>
        </a:spcBef>
        <a:spcAft>
          <a:spcPct val="0"/>
        </a:spcAft>
        <a:buChar char="»"/>
        <a:defRPr>
          <a:solidFill>
            <a:schemeClr val="bg1"/>
          </a:solidFill>
          <a:latin typeface="+mn-lt"/>
        </a:defRPr>
      </a:lvl5pPr>
      <a:lvl6pPr marL="2514600" indent="-228600" algn="l" rtl="0" eaLnBrk="1" fontAlgn="base" hangingPunct="1">
        <a:spcBef>
          <a:spcPct val="20000"/>
        </a:spcBef>
        <a:spcAft>
          <a:spcPct val="0"/>
        </a:spcAft>
        <a:buChar char="»"/>
        <a:defRPr>
          <a:solidFill>
            <a:schemeClr val="bg1"/>
          </a:solidFill>
          <a:latin typeface="+mn-lt"/>
        </a:defRPr>
      </a:lvl6pPr>
      <a:lvl7pPr marL="2971800" indent="-228600" algn="l" rtl="0" eaLnBrk="1" fontAlgn="base" hangingPunct="1">
        <a:spcBef>
          <a:spcPct val="20000"/>
        </a:spcBef>
        <a:spcAft>
          <a:spcPct val="0"/>
        </a:spcAft>
        <a:buChar char="»"/>
        <a:defRPr>
          <a:solidFill>
            <a:schemeClr val="bg1"/>
          </a:solidFill>
          <a:latin typeface="+mn-lt"/>
        </a:defRPr>
      </a:lvl7pPr>
      <a:lvl8pPr marL="3429000" indent="-228600" algn="l" rtl="0" eaLnBrk="1" fontAlgn="base" hangingPunct="1">
        <a:spcBef>
          <a:spcPct val="20000"/>
        </a:spcBef>
        <a:spcAft>
          <a:spcPct val="0"/>
        </a:spcAft>
        <a:buChar char="»"/>
        <a:defRPr>
          <a:solidFill>
            <a:schemeClr val="bg1"/>
          </a:solidFill>
          <a:latin typeface="+mn-lt"/>
        </a:defRPr>
      </a:lvl8pPr>
      <a:lvl9pPr marL="3886200" indent="-228600" algn="l" rtl="0" eaLnBrk="1" fontAlgn="base" hangingPunct="1">
        <a:spcBef>
          <a:spcPct val="20000"/>
        </a:spcBef>
        <a:spcAft>
          <a:spcPct val="0"/>
        </a:spcAft>
        <a:buChar char="»"/>
        <a:defRPr>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colur.org/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ango.com/paises.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x.ac.u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hopping.yahoo.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groups.vueling.com/dev/clickair/resGrupo.nsf/pagina?OpenForm&amp;&amp;lang=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grandcandy.a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spyur.am/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ourt.am/?l=e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amazon.com/Information-Architecture-World-Wide-Web/dp/0596527349/ref=sr_1_1?ie=UTF8&amp;s=books&amp;qid=1278759368&amp;sr=1-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arliament.am/legislation.php?sel=alpha&amp;ltype=3&amp;lang=e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4282" y="260648"/>
            <a:ext cx="8640960" cy="6480720"/>
          </a:xfrm>
        </p:spPr>
        <p:txBody>
          <a:bodyPr/>
          <a:lstStyle/>
          <a:p>
            <a:pPr algn="ctr"/>
            <a:r>
              <a:rPr lang="en-US" sz="5400" dirty="0" smtClean="0"/>
              <a:t>Organization  Systems</a:t>
            </a:r>
            <a:endParaRPr lang="en-GB"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1417638"/>
          </a:xfrm>
        </p:spPr>
        <p:txBody>
          <a:bodyPr/>
          <a:lstStyle/>
          <a:p>
            <a:r>
              <a:rPr lang="en-US" b="1" dirty="0" smtClean="0">
                <a:latin typeface="Times New Roman" pitchFamily="18" charset="0"/>
                <a:cs typeface="Times New Roman" pitchFamily="18" charset="0"/>
              </a:rPr>
              <a:t>Types of Exact Organization Schemes</a:t>
            </a:r>
            <a:endParaRPr lang="en-GB" dirty="0" smtClean="0"/>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ü"/>
              <a:defRPr/>
            </a:pPr>
            <a:r>
              <a:rPr lang="en-US" sz="3200" dirty="0" smtClean="0"/>
              <a:t>Chronological</a:t>
            </a:r>
          </a:p>
          <a:p>
            <a:pPr algn="just">
              <a:lnSpc>
                <a:spcPct val="150000"/>
              </a:lnSpc>
              <a:buNone/>
            </a:pPr>
            <a:r>
              <a:rPr lang="en-US" sz="3200" dirty="0" smtClean="0"/>
              <a:t>   Certain types of information lend themselves to chronological organization, but an additional combination of organization schemes is often needed.</a:t>
            </a:r>
          </a:p>
          <a:p>
            <a:pPr algn="just">
              <a:lnSpc>
                <a:spcPct val="150000"/>
              </a:lnSpc>
              <a:buNone/>
            </a:pPr>
            <a:endParaRPr lang="en-US" sz="2400" b="1" dirty="0" smtClean="0">
              <a:solidFill>
                <a:srgbClr val="FF0000"/>
              </a:solidFill>
            </a:endParaRPr>
          </a:p>
          <a:p>
            <a:pPr algn="just">
              <a:lnSpc>
                <a:spcPct val="150000"/>
              </a:lnSpc>
              <a:buNone/>
            </a:pPr>
            <a:r>
              <a:rPr lang="en-US" sz="2400" b="1" dirty="0" smtClean="0">
                <a:solidFill>
                  <a:srgbClr val="FF0000"/>
                </a:solidFill>
                <a:hlinkClick r:id="rId2"/>
              </a:rPr>
              <a:t>http://www.ecolur.org/en/</a:t>
            </a:r>
            <a:r>
              <a:rPr lang="en-US" sz="2400" b="1" dirty="0" smtClean="0">
                <a:solidFill>
                  <a:srgbClr val="FF0000"/>
                </a:solidFill>
              </a:rPr>
              <a:t> </a:t>
            </a:r>
          </a:p>
          <a:p>
            <a:pPr algn="just">
              <a:lnSpc>
                <a:spcPct val="150000"/>
              </a:lnSpc>
              <a:buNone/>
            </a:pPr>
            <a:endParaRPr lang="en-GB" sz="2500" b="1" dirty="0">
              <a:solidFill>
                <a:srgbClr val="FF0000"/>
              </a:solidFill>
            </a:endParaRPr>
          </a:p>
        </p:txBody>
      </p:sp>
    </p:spTree>
    <p:extLst>
      <p:ext uri="{BB962C8B-B14F-4D97-AF65-F5344CB8AC3E}">
        <p14:creationId xmlns:p14="http://schemas.microsoft.com/office/powerpoint/2010/main" xmlns="" val="3315092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0"/>
            <a:ext cx="9144000" cy="1417638"/>
          </a:xfrm>
        </p:spPr>
        <p:txBody>
          <a:bodyPr/>
          <a:lstStyle/>
          <a:p>
            <a:r>
              <a:rPr lang="en-US" b="1" dirty="0" smtClean="0">
                <a:latin typeface="Times New Roman" pitchFamily="18" charset="0"/>
                <a:cs typeface="Times New Roman" pitchFamily="18" charset="0"/>
              </a:rPr>
              <a:t>Types of Exact Organization Schemes</a:t>
            </a:r>
            <a:endParaRPr lang="en-GB" dirty="0" smtClean="0"/>
          </a:p>
        </p:txBody>
      </p:sp>
      <p:sp>
        <p:nvSpPr>
          <p:cNvPr id="11267" name="Content Placeholder 2"/>
          <p:cNvSpPr>
            <a:spLocks noGrp="1"/>
          </p:cNvSpPr>
          <p:nvPr>
            <p:ph idx="1"/>
          </p:nvPr>
        </p:nvSpPr>
        <p:spPr>
          <a:xfrm>
            <a:off x="0" y="1634480"/>
            <a:ext cx="9144000" cy="5257800"/>
          </a:xfrm>
        </p:spPr>
        <p:txBody>
          <a:bodyPr/>
          <a:lstStyle/>
          <a:p>
            <a:pPr algn="just">
              <a:lnSpc>
                <a:spcPct val="150000"/>
              </a:lnSpc>
              <a:buFont typeface="Wingdings" pitchFamily="2" charset="2"/>
              <a:buChar char="ü"/>
            </a:pPr>
            <a:r>
              <a:rPr lang="en-US" sz="2400" dirty="0" smtClean="0"/>
              <a:t>Geographical</a:t>
            </a:r>
          </a:p>
          <a:p>
            <a:pPr algn="just">
              <a:lnSpc>
                <a:spcPct val="150000"/>
              </a:lnSpc>
              <a:buNone/>
            </a:pPr>
            <a:r>
              <a:rPr lang="en-US" sz="2400" dirty="0" smtClean="0"/>
              <a:t>With the exception of border disputes, geographical organization schemes are fairly straightforward to design and use.</a:t>
            </a:r>
          </a:p>
          <a:p>
            <a:pPr algn="just">
              <a:lnSpc>
                <a:spcPct val="150000"/>
              </a:lnSpc>
              <a:buNone/>
            </a:pPr>
            <a:endParaRPr lang="en-US" sz="2400" b="1" dirty="0" smtClean="0">
              <a:solidFill>
                <a:srgbClr val="FF0000"/>
              </a:solidFill>
            </a:endParaRPr>
          </a:p>
          <a:p>
            <a:pPr algn="just">
              <a:lnSpc>
                <a:spcPct val="150000"/>
              </a:lnSpc>
              <a:buNone/>
            </a:pPr>
            <a:r>
              <a:rPr lang="en-GB" sz="2700" b="1" dirty="0" smtClean="0">
                <a:solidFill>
                  <a:srgbClr val="FF0000"/>
                </a:solidFill>
                <a:hlinkClick r:id="rId2"/>
              </a:rPr>
              <a:t>http</a:t>
            </a:r>
            <a:r>
              <a:rPr lang="en-GB" sz="2700" b="1" dirty="0" smtClean="0">
                <a:solidFill>
                  <a:srgbClr val="FF0000"/>
                </a:solidFill>
                <a:hlinkClick r:id="rId2"/>
              </a:rPr>
              <a:t>://</a:t>
            </a:r>
            <a:r>
              <a:rPr lang="en-GB" sz="2700" b="1" dirty="0" smtClean="0">
                <a:solidFill>
                  <a:srgbClr val="FF0000"/>
                </a:solidFill>
                <a:hlinkClick r:id="rId2"/>
              </a:rPr>
              <a:t>www.mango.com/paises.htm</a:t>
            </a:r>
            <a:r>
              <a:rPr lang="en-GB" sz="2700" b="1" dirty="0" smtClean="0">
                <a:solidFill>
                  <a:srgbClr val="FF0000"/>
                </a:solidFill>
              </a:rPr>
              <a:t> </a:t>
            </a:r>
            <a:endParaRPr lang="en-GB" sz="2700" b="1" dirty="0" smtClean="0">
              <a:solidFill>
                <a:srgbClr val="FF0000"/>
              </a:solidFill>
            </a:endParaRPr>
          </a:p>
        </p:txBody>
      </p:sp>
    </p:spTree>
    <p:extLst>
      <p:ext uri="{BB962C8B-B14F-4D97-AF65-F5344CB8AC3E}">
        <p14:creationId xmlns:p14="http://schemas.microsoft.com/office/powerpoint/2010/main" xmlns="" val="4150324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0" y="0"/>
            <a:ext cx="9144000" cy="1417638"/>
          </a:xfrm>
        </p:spPr>
        <p:txBody>
          <a:bodyPr/>
          <a:lstStyle/>
          <a:p>
            <a:r>
              <a:rPr lang="en-US" b="1" dirty="0" smtClean="0">
                <a:latin typeface="Times New Roman" pitchFamily="18" charset="0"/>
                <a:cs typeface="Times New Roman" pitchFamily="18" charset="0"/>
              </a:rPr>
              <a:t> Ambiguous Organization Schemes</a:t>
            </a:r>
            <a:endParaRPr lang="ru-RU" dirty="0" smtClean="0"/>
          </a:p>
        </p:txBody>
      </p:sp>
      <p:sp>
        <p:nvSpPr>
          <p:cNvPr id="12291" name="Содержимое 2"/>
          <p:cNvSpPr>
            <a:spLocks noGrp="1"/>
          </p:cNvSpPr>
          <p:nvPr>
            <p:ph idx="1"/>
          </p:nvPr>
        </p:nvSpPr>
        <p:spPr>
          <a:xfrm>
            <a:off x="0" y="1484784"/>
            <a:ext cx="9144000" cy="5373216"/>
          </a:xfrm>
        </p:spPr>
        <p:txBody>
          <a:bodyPr/>
          <a:lstStyle/>
          <a:p>
            <a:pPr algn="just">
              <a:buNone/>
            </a:pPr>
            <a:r>
              <a:rPr lang="en-US" dirty="0" smtClean="0"/>
              <a:t>   Ambiguous or "subjective" organization schemes divide information into categories that defy exact definition. However, they are often more important and useful than exact organization schemes. The reason why people find ambiguous organization schemes so useful is we don't always know what we're looking for. Ambiguous organization supports this serendipitous mode of information seeking by grouping items in intellectually meaningful ways.</a:t>
            </a:r>
            <a:endParaRPr lang="ru-RU" dirty="0" smtClean="0"/>
          </a:p>
        </p:txBody>
      </p:sp>
    </p:spTree>
    <p:extLst>
      <p:ext uri="{BB962C8B-B14F-4D97-AF65-F5344CB8AC3E}">
        <p14:creationId xmlns:p14="http://schemas.microsoft.com/office/powerpoint/2010/main" xmlns="" val="1348442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Ambiguous Organization Schemes</a:t>
            </a:r>
            <a:endParaRPr lang="en-GB" sz="4500" dirty="0" smtClean="0"/>
          </a:p>
        </p:txBody>
      </p:sp>
      <p:sp>
        <p:nvSpPr>
          <p:cNvPr id="13315" name="Content Placeholder 2"/>
          <p:cNvSpPr>
            <a:spLocks noGrp="1"/>
          </p:cNvSpPr>
          <p:nvPr>
            <p:ph idx="1"/>
          </p:nvPr>
        </p:nvSpPr>
        <p:spPr>
          <a:xfrm>
            <a:off x="0" y="1772816"/>
            <a:ext cx="8964488" cy="5085184"/>
          </a:xfrm>
        </p:spPr>
        <p:txBody>
          <a:bodyPr/>
          <a:lstStyle/>
          <a:p>
            <a:pPr>
              <a:buFont typeface="Wingdings" pitchFamily="2" charset="2"/>
              <a:buChar char="ü"/>
            </a:pPr>
            <a:r>
              <a:rPr lang="en-US" sz="3200" b="1" dirty="0" smtClean="0"/>
              <a:t> Topic</a:t>
            </a:r>
          </a:p>
          <a:p>
            <a:pPr algn="just">
              <a:buNone/>
            </a:pPr>
            <a:r>
              <a:rPr lang="en-US" sz="3200" dirty="0" smtClean="0"/>
              <a:t>  Organizing information by subject or topic is one of the most useful and challenging approaches. In designing a topical organization scheme, keep in mind that you are defining the universe of content (both present and future) that users will expect to find within that area of the web site.</a:t>
            </a:r>
            <a:br>
              <a:rPr lang="en-US" sz="3200" dirty="0" smtClean="0"/>
            </a:br>
            <a:r>
              <a:rPr lang="en-US" sz="3200" dirty="0" smtClean="0">
                <a:hlinkClick r:id="rId2"/>
              </a:rPr>
              <a:t>http://www.ox.ac.uk/</a:t>
            </a:r>
            <a:r>
              <a:rPr lang="en-US" sz="3200" dirty="0" smtClean="0"/>
              <a:t> </a:t>
            </a:r>
            <a:endParaRPr lang="en-GB" sz="3200" dirty="0" smtClean="0"/>
          </a:p>
        </p:txBody>
      </p:sp>
    </p:spTree>
    <p:extLst>
      <p:ext uri="{BB962C8B-B14F-4D97-AF65-F5344CB8AC3E}">
        <p14:creationId xmlns:p14="http://schemas.microsoft.com/office/powerpoint/2010/main" xmlns="" val="680100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Ambiguous Organization Schemes</a:t>
            </a:r>
            <a:endParaRPr lang="en-GB" sz="4800" dirty="0" smtClean="0"/>
          </a:p>
        </p:txBody>
      </p:sp>
      <p:sp>
        <p:nvSpPr>
          <p:cNvPr id="3" name="Content Placeholder 2"/>
          <p:cNvSpPr>
            <a:spLocks noGrp="1"/>
          </p:cNvSpPr>
          <p:nvPr>
            <p:ph idx="1"/>
          </p:nvPr>
        </p:nvSpPr>
        <p:spPr>
          <a:xfrm>
            <a:off x="0" y="1600200"/>
            <a:ext cx="9144000" cy="5257800"/>
          </a:xfrm>
        </p:spPr>
        <p:txBody>
          <a:bodyPr/>
          <a:lstStyle/>
          <a:p>
            <a:pPr marL="0" indent="0">
              <a:buFont typeface="Wingdings" pitchFamily="2" charset="2"/>
              <a:buChar char="ü"/>
              <a:defRPr/>
            </a:pPr>
            <a:r>
              <a:rPr lang="en-US" b="1" dirty="0" smtClean="0"/>
              <a:t> Task</a:t>
            </a:r>
          </a:p>
          <a:p>
            <a:pPr algn="just">
              <a:buNone/>
            </a:pPr>
            <a:r>
              <a:rPr lang="en-US" dirty="0" smtClean="0"/>
              <a:t>   Task-oriented schemes organize content and applications into a collection of processes, functions, or tasks, however You will rarely find a website organized solely by task. Instead, task-oriented schemes are usually embedded within specific </a:t>
            </a:r>
            <a:r>
              <a:rPr lang="en-US" dirty="0" err="1" smtClean="0"/>
              <a:t>subsites</a:t>
            </a:r>
            <a:r>
              <a:rPr lang="en-US" dirty="0" smtClean="0"/>
              <a:t> or integrated into hybrid task/topic navigation systems.</a:t>
            </a:r>
          </a:p>
          <a:p>
            <a:pPr algn="just">
              <a:buNone/>
            </a:pPr>
            <a:r>
              <a:rPr lang="en-GB" dirty="0" smtClean="0">
                <a:hlinkClick r:id="rId2"/>
              </a:rPr>
              <a:t>http://shopping.yahoo.com/</a:t>
            </a:r>
            <a:r>
              <a:rPr lang="en-GB" dirty="0" smtClean="0"/>
              <a:t> </a:t>
            </a:r>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Ambiguous Organization Schemes</a:t>
            </a:r>
            <a:endParaRPr lang="en-GB" sz="4800" dirty="0" smtClean="0"/>
          </a:p>
        </p:txBody>
      </p:sp>
      <p:sp>
        <p:nvSpPr>
          <p:cNvPr id="3" name="Content Placeholder 2"/>
          <p:cNvSpPr>
            <a:spLocks noGrp="1"/>
          </p:cNvSpPr>
          <p:nvPr>
            <p:ph idx="1"/>
          </p:nvPr>
        </p:nvSpPr>
        <p:spPr>
          <a:xfrm>
            <a:off x="0" y="1600200"/>
            <a:ext cx="9144000" cy="5257800"/>
          </a:xfrm>
        </p:spPr>
        <p:txBody>
          <a:bodyPr/>
          <a:lstStyle/>
          <a:p>
            <a:pPr marL="0" indent="0">
              <a:buFont typeface="Wingdings" pitchFamily="2" charset="2"/>
              <a:buChar char="ü"/>
              <a:defRPr/>
            </a:pPr>
            <a:r>
              <a:rPr lang="en-US" b="1" dirty="0" smtClean="0"/>
              <a:t> Audience</a:t>
            </a:r>
          </a:p>
          <a:p>
            <a:pPr algn="just">
              <a:buNone/>
            </a:pPr>
            <a:r>
              <a:rPr lang="en-US" dirty="0" smtClean="0"/>
              <a:t>   Audience-oriented schemes break a site into smaller,</a:t>
            </a:r>
          </a:p>
          <a:p>
            <a:pPr algn="just">
              <a:buNone/>
            </a:pPr>
            <a:r>
              <a:rPr lang="en-US" dirty="0" smtClean="0"/>
              <a:t>   audience-specific mini-sites, thereby allowing for clutter-free pages that present only the options of interest to that particular audience.</a:t>
            </a:r>
          </a:p>
          <a:p>
            <a:pPr algn="just">
              <a:buNone/>
            </a:pPr>
            <a:r>
              <a:rPr lang="en-GB" dirty="0" smtClean="0"/>
              <a:t>   </a:t>
            </a:r>
            <a:r>
              <a:rPr lang="en-GB" dirty="0" smtClean="0">
                <a:hlinkClick r:id="rId2"/>
              </a:rPr>
              <a:t>http://groups.vueling.com/dev/clickair/resGrupo.nsf/pagina?OpenForm&amp;&amp;</a:t>
            </a:r>
            <a:r>
              <a:rPr lang="en-GB" dirty="0" smtClean="0">
                <a:hlinkClick r:id="rId2"/>
              </a:rPr>
              <a:t>lang=2</a:t>
            </a:r>
            <a:r>
              <a:rPr lang="en-GB" dirty="0" smtClean="0"/>
              <a:t> </a:t>
            </a:r>
            <a:endParaRPr lang="en-GB"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Ambiguous Organization Schemes</a:t>
            </a:r>
            <a:endParaRPr lang="en-GB" sz="4800" dirty="0" smtClean="0"/>
          </a:p>
        </p:txBody>
      </p:sp>
      <p:sp>
        <p:nvSpPr>
          <p:cNvPr id="3" name="Content Placeholder 2"/>
          <p:cNvSpPr>
            <a:spLocks noGrp="1"/>
          </p:cNvSpPr>
          <p:nvPr>
            <p:ph idx="1"/>
          </p:nvPr>
        </p:nvSpPr>
        <p:spPr>
          <a:xfrm>
            <a:off x="0" y="1600200"/>
            <a:ext cx="9144000" cy="5257800"/>
          </a:xfrm>
        </p:spPr>
        <p:txBody>
          <a:bodyPr/>
          <a:lstStyle/>
          <a:p>
            <a:pPr marL="0" indent="0">
              <a:buFont typeface="Wingdings" pitchFamily="2" charset="2"/>
              <a:buChar char="ü"/>
              <a:defRPr/>
            </a:pPr>
            <a:r>
              <a:rPr lang="en-US" b="1" dirty="0" smtClean="0"/>
              <a:t> Metaphor</a:t>
            </a:r>
          </a:p>
          <a:p>
            <a:pPr marL="0" indent="0" algn="just">
              <a:buNone/>
              <a:defRPr/>
            </a:pPr>
            <a:r>
              <a:rPr lang="en-US" dirty="0" smtClean="0"/>
              <a:t>It’s useful to explore various metaphors in trying to determine the site’s structure. A good metaphor can go a long way in helping users understand how to use and navigate the site. However, no metaphor is perfect, so don’t feel that you have to adhere rigidly to just one. You could take the best parts of several metaphors and roll them into one. </a:t>
            </a:r>
            <a:endParaRPr lang="en-GB"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Metaphors</a:t>
            </a:r>
            <a:endParaRPr lang="en-GB" sz="4800" dirty="0" smtClean="0"/>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ü"/>
            </a:pPr>
            <a:r>
              <a:rPr lang="en-US" b="1" dirty="0" smtClean="0"/>
              <a:t>Organizational metaphors</a:t>
            </a:r>
            <a:r>
              <a:rPr lang="en-US" dirty="0" smtClean="0"/>
              <a:t> </a:t>
            </a:r>
          </a:p>
          <a:p>
            <a:pPr algn="just">
              <a:buNone/>
            </a:pPr>
            <a:r>
              <a:rPr lang="en-US" dirty="0" smtClean="0"/>
              <a:t>  Organizational metaphors rely on the existing structure of a group, system, or organization. For example, if you are creating a site to sell groceries, your metaphor could be a supermarket, where products are grouped logically by type (canned vegetables, dairy products, cereal, snacks, household items, etc.).  </a:t>
            </a:r>
            <a:endParaRPr lang="en-GB"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Metaphors</a:t>
            </a:r>
            <a:endParaRPr lang="en-GB" sz="4800" dirty="0" smtClean="0"/>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ü"/>
            </a:pPr>
            <a:r>
              <a:rPr lang="en-US" b="1" dirty="0" smtClean="0"/>
              <a:t>Functional metaphors</a:t>
            </a:r>
            <a:r>
              <a:rPr lang="en-US" dirty="0" smtClean="0"/>
              <a:t> </a:t>
            </a:r>
          </a:p>
          <a:p>
            <a:pPr algn="just">
              <a:buNone/>
            </a:pPr>
            <a:r>
              <a:rPr lang="en-US" dirty="0" smtClean="0"/>
              <a:t>   Functional metaphors relate tasks you can do on the site with tasks you can do in another environment. Photoshop, a graphics program, relies on a lot of functional metaphors: You can figuratively “cut,” “copy,” and “paste” graphics on a computer – as though you were using real-world scissors and glue. </a:t>
            </a:r>
          </a:p>
          <a:p>
            <a:pPr algn="just">
              <a:buNone/>
            </a:pPr>
            <a:r>
              <a:rPr lang="en-US" dirty="0" smtClean="0"/>
              <a:t>  </a:t>
            </a:r>
            <a:endParaRPr lang="en-GB"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Metaphors</a:t>
            </a:r>
            <a:endParaRPr lang="en-GB" sz="4800" dirty="0" smtClean="0"/>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ü"/>
            </a:pPr>
            <a:r>
              <a:rPr lang="en-US" b="1" dirty="0" smtClean="0"/>
              <a:t>Visual metaphors</a:t>
            </a:r>
            <a:r>
              <a:rPr lang="en-US" dirty="0" smtClean="0"/>
              <a:t> </a:t>
            </a:r>
          </a:p>
          <a:p>
            <a:pPr algn="just">
              <a:buNone/>
            </a:pPr>
            <a:r>
              <a:rPr lang="en-US" dirty="0" smtClean="0"/>
              <a:t>   Visual metaphors are based on common graphic elements familiar to most people in our culture. If you are designing a music site that allows users to play songs, you might want to use the traditional “start,” “stop,” and “pause” icons found on CD players everywhere.</a:t>
            </a:r>
          </a:p>
          <a:p>
            <a:pPr algn="just">
              <a:buNone/>
            </a:pPr>
            <a:r>
              <a:rPr lang="en-US" dirty="0" smtClean="0">
                <a:hlinkClick r:id="rId2"/>
              </a:rPr>
              <a:t>http://www.grandcandy.am/</a:t>
            </a:r>
            <a:r>
              <a:rPr lang="en-US" dirty="0" smtClean="0"/>
              <a:t> </a:t>
            </a:r>
          </a:p>
          <a:p>
            <a:pPr algn="just">
              <a:buNone/>
            </a:pPr>
            <a:r>
              <a:rPr lang="en-US" dirty="0" smtClean="0"/>
              <a:t> </a:t>
            </a:r>
          </a:p>
          <a:p>
            <a:pPr algn="just">
              <a:buNone/>
            </a:pPr>
            <a:r>
              <a:rPr lang="en-US" dirty="0" smtClean="0"/>
              <a:t>  </a:t>
            </a:r>
            <a:endParaRPr lang="en-GB"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0"/>
            <a:ext cx="9324528" cy="1417638"/>
          </a:xfrm>
        </p:spPr>
        <p:txBody>
          <a:bodyPr/>
          <a:lstStyle/>
          <a:p>
            <a:r>
              <a:rPr lang="en-GB" sz="6000" b="1" dirty="0" smtClean="0">
                <a:latin typeface="Times New Roman" pitchFamily="18" charset="0"/>
                <a:cs typeface="Times New Roman" pitchFamily="18" charset="0"/>
              </a:rPr>
              <a:t>What do we need it for?</a:t>
            </a:r>
            <a:endParaRPr lang="en-GB" sz="6000" b="1" dirty="0">
              <a:latin typeface="Times New Roman" pitchFamily="18" charset="0"/>
              <a:cs typeface="Times New Roman" pitchFamily="18" charset="0"/>
            </a:endParaRPr>
          </a:p>
        </p:txBody>
      </p:sp>
      <p:sp>
        <p:nvSpPr>
          <p:cNvPr id="3" name="Content Placeholder 2"/>
          <p:cNvSpPr>
            <a:spLocks noGrp="1"/>
          </p:cNvSpPr>
          <p:nvPr>
            <p:ph idx="1"/>
          </p:nvPr>
        </p:nvSpPr>
        <p:spPr>
          <a:xfrm>
            <a:off x="179512" y="1340768"/>
            <a:ext cx="8964488" cy="5256584"/>
          </a:xfrm>
        </p:spPr>
        <p:txBody>
          <a:bodyPr/>
          <a:lstStyle/>
          <a:p>
            <a:pPr algn="just">
              <a:buNone/>
            </a:pPr>
            <a:r>
              <a:rPr lang="en-US" sz="4000" dirty="0" smtClean="0"/>
              <a:t>  We need to organize information thus enabling people to find the right answers to their questions via supporting casual browsing and directed searching. The aim is to design organization and labeling systems that make sense to users and are ease-of-use.</a:t>
            </a:r>
            <a:endParaRPr lang="en-US" sz="4000" dirty="0"/>
          </a:p>
        </p:txBody>
      </p:sp>
      <p:sp>
        <p:nvSpPr>
          <p:cNvPr id="4" name="Date Placeholder 3"/>
          <p:cNvSpPr>
            <a:spLocks noGrp="1"/>
          </p:cNvSpPr>
          <p:nvPr>
            <p:ph type="dt" sz="half" idx="10"/>
          </p:nvPr>
        </p:nvSpPr>
        <p:spPr/>
        <p:txBody>
          <a:bodyPr/>
          <a:lstStyle/>
          <a:p>
            <a:r>
              <a:rPr lang="en-GB" dirty="0" smtClean="0"/>
              <a:t>09.07.2010</a:t>
            </a:r>
            <a:endParaRPr lang="en-GB" dirty="0"/>
          </a:p>
        </p:txBody>
      </p:sp>
      <p:sp>
        <p:nvSpPr>
          <p:cNvPr id="6" name="Slide Number Placeholder 5"/>
          <p:cNvSpPr>
            <a:spLocks noGrp="1"/>
          </p:cNvSpPr>
          <p:nvPr>
            <p:ph type="sldNum" sz="quarter" idx="12"/>
          </p:nvPr>
        </p:nvSpPr>
        <p:spPr/>
        <p:txBody>
          <a:bodyPr/>
          <a:lstStyle/>
          <a:p>
            <a:fld id="{18CD7DF6-9F5F-43C7-86BB-4F1054C074C8}" type="slidenum">
              <a:rPr lang="en-GB" smtClean="0"/>
              <a:pPr/>
              <a:t>2</a:t>
            </a:fld>
            <a:endParaRPr lang="en-GB"/>
          </a:p>
        </p:txBody>
      </p:sp>
    </p:spTree>
    <p:extLst>
      <p:ext uri="{BB962C8B-B14F-4D97-AF65-F5344CB8AC3E}">
        <p14:creationId xmlns:p14="http://schemas.microsoft.com/office/powerpoint/2010/main" xmlns="" val="14670786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latin typeface="Times New Roman" pitchFamily="18" charset="0"/>
                <a:cs typeface="Times New Roman" pitchFamily="18" charset="0"/>
              </a:rPr>
              <a:t>Types of Ambiguous Organization Schemes</a:t>
            </a:r>
            <a:endParaRPr lang="en-GB" sz="4800" dirty="0" smtClean="0"/>
          </a:p>
        </p:txBody>
      </p:sp>
      <p:sp>
        <p:nvSpPr>
          <p:cNvPr id="3" name="Content Placeholder 2"/>
          <p:cNvSpPr>
            <a:spLocks noGrp="1"/>
          </p:cNvSpPr>
          <p:nvPr>
            <p:ph idx="1"/>
          </p:nvPr>
        </p:nvSpPr>
        <p:spPr>
          <a:xfrm>
            <a:off x="0" y="1600200"/>
            <a:ext cx="9144000" cy="5257800"/>
          </a:xfrm>
        </p:spPr>
        <p:txBody>
          <a:bodyPr/>
          <a:lstStyle/>
          <a:p>
            <a:pPr algn="just">
              <a:buFont typeface="Wingdings" pitchFamily="2" charset="2"/>
              <a:buChar char="ü"/>
            </a:pPr>
            <a:r>
              <a:rPr lang="en-US" b="1" dirty="0" smtClean="0"/>
              <a:t>Hybrids</a:t>
            </a:r>
            <a:r>
              <a:rPr lang="en-US" dirty="0" smtClean="0"/>
              <a:t> </a:t>
            </a:r>
          </a:p>
          <a:p>
            <a:pPr algn="just">
              <a:buNone/>
            </a:pPr>
            <a:r>
              <a:rPr lang="en-US" dirty="0" smtClean="0"/>
              <a:t>  The hybrid scheme includes elements of audience-specific, topical, metaphor-based, task-oriented, and alphabetical organization schemes. As long as the schemes are presented separately on the page, they will retain the powerful ability to suggest a mental model for users.</a:t>
            </a:r>
          </a:p>
          <a:p>
            <a:pPr algn="just">
              <a:buNone/>
            </a:pPr>
            <a:r>
              <a:rPr lang="en-US" dirty="0" smtClean="0">
                <a:hlinkClick r:id="rId2"/>
              </a:rPr>
              <a:t>http://www.spyur.am/en</a:t>
            </a:r>
            <a:r>
              <a:rPr lang="en-US" dirty="0" smtClean="0"/>
              <a:t>    </a:t>
            </a:r>
            <a:endParaRPr lang="en-GB" dirty="0" smtClean="0"/>
          </a:p>
        </p:txBody>
      </p:sp>
      <p:sp>
        <p:nvSpPr>
          <p:cNvPr id="4" name="Прямоугольник 3"/>
          <p:cNvSpPr/>
          <p:nvPr/>
        </p:nvSpPr>
        <p:spPr>
          <a:xfrm>
            <a:off x="-1335088" y="3823940"/>
            <a:ext cx="2286001" cy="523220"/>
          </a:xfrm>
          <a:prstGeom prst="rect">
            <a:avLst/>
          </a:prstGeom>
        </p:spPr>
        <p:txBody>
          <a:bodyPr>
            <a:spAutoFit/>
          </a:bodyPr>
          <a:lstStyle/>
          <a:p>
            <a:pPr marL="342900" lvl="0" indent="-342900" algn="just">
              <a:spcBef>
                <a:spcPct val="20000"/>
              </a:spcBef>
            </a:pPr>
            <a:r>
              <a:rPr lang="en-US" sz="2800" kern="0" dirty="0" smtClean="0">
                <a:solidFill>
                  <a:srgbClr val="FFFFFF"/>
                </a:solidFill>
                <a:latin typeface="Tahoma"/>
              </a:rPr>
              <a:t>  </a:t>
            </a:r>
            <a:endParaRPr lang="en-GB" sz="2800" kern="0" dirty="0" smtClean="0">
              <a:solidFill>
                <a:srgbClr val="FFFFFF"/>
              </a:solidFill>
              <a:latin typeface="Tahoma"/>
            </a:endParaRPr>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t>Organization Structures</a:t>
            </a:r>
            <a:endParaRPr lang="en-GB" sz="4800" dirty="0" smtClean="0"/>
          </a:p>
        </p:txBody>
      </p:sp>
      <p:sp>
        <p:nvSpPr>
          <p:cNvPr id="3" name="Content Placeholder 2"/>
          <p:cNvSpPr>
            <a:spLocks noGrp="1"/>
          </p:cNvSpPr>
          <p:nvPr>
            <p:ph idx="1"/>
          </p:nvPr>
        </p:nvSpPr>
        <p:spPr>
          <a:xfrm>
            <a:off x="0" y="1600200"/>
            <a:ext cx="9144000" cy="5257800"/>
          </a:xfrm>
        </p:spPr>
        <p:txBody>
          <a:bodyPr/>
          <a:lstStyle/>
          <a:p>
            <a:pPr algn="just">
              <a:buNone/>
            </a:pPr>
            <a:r>
              <a:rPr lang="en-US" dirty="0" smtClean="0"/>
              <a:t>  The structure of information defines the primary ways in which users can navigate.  Major organization structures that apply to web site and intranet architectures include the hierarchy, the database-oriented model, and hypertext. Each  organization structure possesses unique strengths and weaknesses.</a:t>
            </a:r>
            <a:endParaRPr lang="en-GB"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t>Types of Organization Structures</a:t>
            </a:r>
            <a:endParaRPr lang="en-GB" sz="4800" dirty="0" smtClean="0"/>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ü"/>
            </a:pPr>
            <a:r>
              <a:rPr lang="en-US" dirty="0" smtClean="0"/>
              <a:t> </a:t>
            </a:r>
            <a:r>
              <a:rPr lang="en-US" b="1" dirty="0" smtClean="0"/>
              <a:t>The Hierarchy: A Top-Down Approach</a:t>
            </a:r>
          </a:p>
          <a:p>
            <a:pPr algn="just">
              <a:buNone/>
            </a:pPr>
            <a:r>
              <a:rPr lang="en-US" dirty="0" smtClean="0"/>
              <a:t>   The foundation of almost all good information  architectures is a well-designed hierarchy or </a:t>
            </a:r>
            <a:r>
              <a:rPr lang="en-US" i="1" dirty="0" smtClean="0"/>
              <a:t>taxonomy.</a:t>
            </a:r>
          </a:p>
          <a:p>
            <a:pPr algn="just">
              <a:buNone/>
            </a:pPr>
            <a:r>
              <a:rPr lang="en-US" dirty="0" smtClean="0"/>
              <a:t>   Because hierarchies provide a simple and familiar way to organize information, they are usually a good place to start the information architecture process. The top-down approach allows you to quickly get a handle on the scope of the web site without going through an extensive content-inventory process.</a:t>
            </a:r>
          </a:p>
          <a:p>
            <a:pPr algn="just">
              <a:buNone/>
            </a:pPr>
            <a:r>
              <a:rPr lang="en-GB" dirty="0" smtClean="0">
                <a:hlinkClick r:id="rId2"/>
              </a:rPr>
              <a:t>http://www.court.am/?l=en</a:t>
            </a:r>
            <a:r>
              <a:rPr lang="en-GB" dirty="0" smtClean="0"/>
              <a:t> </a:t>
            </a:r>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t>Types of Organization Structures</a:t>
            </a:r>
            <a:endParaRPr lang="en-GB" sz="4800" dirty="0" smtClean="0"/>
          </a:p>
        </p:txBody>
      </p:sp>
      <p:sp>
        <p:nvSpPr>
          <p:cNvPr id="3" name="Content Placeholder 2"/>
          <p:cNvSpPr>
            <a:spLocks noGrp="1"/>
          </p:cNvSpPr>
          <p:nvPr>
            <p:ph idx="1"/>
          </p:nvPr>
        </p:nvSpPr>
        <p:spPr>
          <a:xfrm>
            <a:off x="42203" y="1543930"/>
            <a:ext cx="9144000" cy="5257800"/>
          </a:xfrm>
        </p:spPr>
        <p:txBody>
          <a:bodyPr/>
          <a:lstStyle/>
          <a:p>
            <a:pPr>
              <a:buFont typeface="Wingdings" pitchFamily="2" charset="2"/>
              <a:buChar char="ü"/>
            </a:pPr>
            <a:r>
              <a:rPr lang="en-US" b="1" dirty="0" smtClean="0"/>
              <a:t>The Database Model: A Bottom-Up Approach</a:t>
            </a:r>
          </a:p>
          <a:p>
            <a:pPr algn="just">
              <a:buNone/>
            </a:pPr>
            <a:r>
              <a:rPr lang="en-US" sz="2000" dirty="0" smtClean="0"/>
              <a:t>    Information architects need to understand how metadata, controlled vocabularies, and database structures can be used to enable:</a:t>
            </a:r>
          </a:p>
          <a:p>
            <a:pPr algn="just">
              <a:buNone/>
            </a:pPr>
            <a:r>
              <a:rPr lang="en-US" sz="2000" dirty="0" smtClean="0"/>
              <a:t>• Automatic generation of alphabetical indexes (e.g., product index)</a:t>
            </a:r>
          </a:p>
          <a:p>
            <a:pPr algn="just">
              <a:buNone/>
            </a:pPr>
            <a:r>
              <a:rPr lang="en-US" sz="2000" dirty="0" smtClean="0"/>
              <a:t>• Dynamic presentation of associative "see also" links</a:t>
            </a:r>
          </a:p>
          <a:p>
            <a:pPr algn="just">
              <a:buNone/>
            </a:pPr>
            <a:r>
              <a:rPr lang="en-US" sz="2000" dirty="0" smtClean="0"/>
              <a:t>• Fielded searching</a:t>
            </a:r>
          </a:p>
          <a:p>
            <a:pPr algn="just">
              <a:buNone/>
            </a:pPr>
            <a:r>
              <a:rPr lang="en-US" sz="2000" dirty="0" smtClean="0"/>
              <a:t>• Advanced filtering and sorting of search results</a:t>
            </a:r>
          </a:p>
          <a:p>
            <a:pPr algn="just">
              <a:buNone/>
            </a:pPr>
            <a:r>
              <a:rPr lang="en-US" sz="2000" dirty="0" smtClean="0"/>
              <a:t>The database model is particularly useful when applied within relatively homogeneous </a:t>
            </a:r>
            <a:r>
              <a:rPr lang="en-US" sz="2000" dirty="0" err="1" smtClean="0"/>
              <a:t>subsites</a:t>
            </a:r>
            <a:r>
              <a:rPr lang="en-US" sz="2000" dirty="0" smtClean="0"/>
              <a:t> such as product catalogs and staff directories</a:t>
            </a:r>
            <a:r>
              <a:rPr lang="en-US" sz="2000" dirty="0" smtClean="0"/>
              <a:t>.</a:t>
            </a:r>
            <a:endParaRPr lang="en-US" sz="2000" b="1" dirty="0" smtClean="0"/>
          </a:p>
          <a:p>
            <a:pPr>
              <a:buNone/>
            </a:pPr>
            <a:r>
              <a:rPr lang="en-GB" sz="2000" dirty="0" smtClean="0">
                <a:hlinkClick r:id="rId2"/>
              </a:rPr>
              <a:t>http://</a:t>
            </a:r>
            <a:r>
              <a:rPr lang="en-GB" sz="2000" dirty="0" smtClean="0">
                <a:hlinkClick r:id="rId2"/>
              </a:rPr>
              <a:t>www.amazon.com/Information-Architecture-World-Wide-Web/dp/0596527349/ref=sr_1_1?ie=UTF8&amp;s=books&amp;qid=1278759368&amp;sr=1-1</a:t>
            </a:r>
            <a:r>
              <a:rPr lang="en-GB" sz="2000" dirty="0" smtClean="0"/>
              <a:t> </a:t>
            </a:r>
            <a:endParaRPr lang="en-GB" sz="2000"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US" sz="4800" b="1" dirty="0" smtClean="0"/>
              <a:t>Types of Organization Structures</a:t>
            </a:r>
            <a:endParaRPr lang="en-GB" sz="4800" dirty="0" smtClean="0"/>
          </a:p>
        </p:txBody>
      </p:sp>
      <p:sp>
        <p:nvSpPr>
          <p:cNvPr id="3" name="Content Placeholder 2"/>
          <p:cNvSpPr>
            <a:spLocks noGrp="1"/>
          </p:cNvSpPr>
          <p:nvPr>
            <p:ph idx="1"/>
          </p:nvPr>
        </p:nvSpPr>
        <p:spPr>
          <a:xfrm>
            <a:off x="42203" y="1543930"/>
            <a:ext cx="9144000" cy="5257800"/>
          </a:xfrm>
        </p:spPr>
        <p:txBody>
          <a:bodyPr/>
          <a:lstStyle/>
          <a:p>
            <a:pPr>
              <a:buFont typeface="Wingdings" pitchFamily="2" charset="2"/>
              <a:buChar char="ü"/>
            </a:pPr>
            <a:r>
              <a:rPr lang="en-US" b="1" dirty="0" smtClean="0"/>
              <a:t>Hypertext</a:t>
            </a:r>
          </a:p>
          <a:p>
            <a:pPr algn="just">
              <a:buNone/>
            </a:pPr>
            <a:r>
              <a:rPr lang="en-US" dirty="0" smtClean="0"/>
              <a:t>A hypertext system involves two primary types of components: the items or chunks of information that will be linked, and the links between those chunks. These components can form hypermedia systems that connect text, data, image, video, and audio chunks. Hypertext chunks can be connected hierarchically, non-hierarchically, or both.</a:t>
            </a:r>
            <a:endParaRPr lang="en-US" b="1" dirty="0" smtClean="0"/>
          </a:p>
          <a:p>
            <a:pPr>
              <a:buNone/>
            </a:pPr>
            <a:endParaRPr lang="en-US" b="1" dirty="0" smtClean="0"/>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417638"/>
          </a:xfrm>
        </p:spPr>
        <p:txBody>
          <a:bodyPr/>
          <a:lstStyle/>
          <a:p>
            <a:r>
              <a:rPr lang="en-GB" sz="4800" smtClean="0"/>
              <a:t>The Happy End?</a:t>
            </a:r>
            <a:endParaRPr lang="en-GB" sz="4800" dirty="0" smtClean="0"/>
          </a:p>
        </p:txBody>
      </p:sp>
      <p:sp>
        <p:nvSpPr>
          <p:cNvPr id="3" name="Content Placeholder 2"/>
          <p:cNvSpPr>
            <a:spLocks noGrp="1"/>
          </p:cNvSpPr>
          <p:nvPr>
            <p:ph idx="1"/>
          </p:nvPr>
        </p:nvSpPr>
        <p:spPr>
          <a:xfrm>
            <a:off x="42203" y="1543930"/>
            <a:ext cx="9144000" cy="5257800"/>
          </a:xfrm>
        </p:spPr>
        <p:txBody>
          <a:bodyPr/>
          <a:lstStyle/>
          <a:p>
            <a:pPr algn="ctr">
              <a:buNone/>
            </a:pPr>
            <a:endParaRPr lang="en-US" b="1" dirty="0" smtClean="0"/>
          </a:p>
          <a:p>
            <a:pPr algn="ctr">
              <a:buNone/>
            </a:pPr>
            <a:endParaRPr lang="en-US" b="1" dirty="0" smtClean="0"/>
          </a:p>
          <a:p>
            <a:pPr algn="ctr">
              <a:buNone/>
            </a:pPr>
            <a:endParaRPr lang="en-US" b="1" dirty="0" smtClean="0"/>
          </a:p>
          <a:p>
            <a:pPr algn="ctr">
              <a:buNone/>
            </a:pPr>
            <a:r>
              <a:rPr lang="en-US" b="1" dirty="0" smtClean="0"/>
              <a:t>Thanks for your attention! </a:t>
            </a:r>
          </a:p>
        </p:txBody>
      </p:sp>
    </p:spTree>
    <p:extLst>
      <p:ext uri="{BB962C8B-B14F-4D97-AF65-F5344CB8AC3E}">
        <p14:creationId xmlns:p14="http://schemas.microsoft.com/office/powerpoint/2010/main" xmlns="" val="2726792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0"/>
            <a:ext cx="9324528" cy="1417638"/>
          </a:xfrm>
        </p:spPr>
        <p:txBody>
          <a:bodyPr/>
          <a:lstStyle/>
          <a:p>
            <a:r>
              <a:rPr lang="en-GB" sz="5400" b="1" dirty="0" smtClean="0">
                <a:latin typeface="Times New Roman" pitchFamily="18" charset="0"/>
                <a:cs typeface="Times New Roman" pitchFamily="18" charset="0"/>
              </a:rPr>
              <a:t>	ORGANIZING CONTENT</a:t>
            </a:r>
            <a:endParaRPr lang="en-GB" sz="5400" b="1" dirty="0">
              <a:latin typeface="Times New Roman" pitchFamily="18" charset="0"/>
              <a:cs typeface="Times New Roman" pitchFamily="18" charset="0"/>
            </a:endParaRPr>
          </a:p>
        </p:txBody>
      </p:sp>
      <p:sp>
        <p:nvSpPr>
          <p:cNvPr id="3" name="Content Placeholder 2"/>
          <p:cNvSpPr>
            <a:spLocks noGrp="1"/>
          </p:cNvSpPr>
          <p:nvPr>
            <p:ph idx="1"/>
          </p:nvPr>
        </p:nvSpPr>
        <p:spPr>
          <a:xfrm>
            <a:off x="179512" y="1340768"/>
            <a:ext cx="8964488" cy="5256584"/>
          </a:xfrm>
        </p:spPr>
        <p:txBody>
          <a:bodyPr/>
          <a:lstStyle/>
          <a:p>
            <a:pPr>
              <a:buNone/>
            </a:pPr>
            <a:r>
              <a:rPr lang="en-US" dirty="0" smtClean="0">
                <a:latin typeface="Times New Roman" pitchFamily="18" charset="0"/>
                <a:cs typeface="Times New Roman" pitchFamily="18" charset="0"/>
              </a:rPr>
              <a:t>    If you want your content to be useful, well-written, and in a format that is suitable for the Web, it is important to ensure that the information is clearly organized. In some cases, the content on a site can be organized in multiple ways to accommodate multiple audiences.</a:t>
            </a:r>
          </a:p>
          <a:p>
            <a:r>
              <a:rPr lang="en-US" dirty="0" smtClean="0">
                <a:latin typeface="Times New Roman" pitchFamily="18" charset="0"/>
                <a:cs typeface="Times New Roman" pitchFamily="18" charset="0"/>
              </a:rPr>
              <a:t>Organizing content includes putting critical information near the top of the site, grouping related elements, and ensuring that all necessary information is available without slowing the user with unneeded information. Content should be formatted to facilitate scanning, and to enable quick understanding.</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r>
              <a:rPr lang="en-GB" dirty="0" smtClean="0"/>
              <a:t>09.07.2010</a:t>
            </a:r>
            <a:endParaRPr lang="en-GB" dirty="0"/>
          </a:p>
        </p:txBody>
      </p:sp>
      <p:sp>
        <p:nvSpPr>
          <p:cNvPr id="6" name="Slide Number Placeholder 5"/>
          <p:cNvSpPr>
            <a:spLocks noGrp="1"/>
          </p:cNvSpPr>
          <p:nvPr>
            <p:ph type="sldNum" sz="quarter" idx="12"/>
          </p:nvPr>
        </p:nvSpPr>
        <p:spPr/>
        <p:txBody>
          <a:bodyPr/>
          <a:lstStyle/>
          <a:p>
            <a:fld id="{18CD7DF6-9F5F-43C7-86BB-4F1054C074C8}" type="slidenum">
              <a:rPr lang="en-GB" smtClean="0"/>
              <a:pPr/>
              <a:t>3</a:t>
            </a:fld>
            <a:endParaRPr lang="en-GB"/>
          </a:p>
        </p:txBody>
      </p:sp>
    </p:spTree>
    <p:extLst>
      <p:ext uri="{BB962C8B-B14F-4D97-AF65-F5344CB8AC3E}">
        <p14:creationId xmlns:p14="http://schemas.microsoft.com/office/powerpoint/2010/main" xmlns="" val="1467078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0"/>
            <a:ext cx="9324528" cy="1417638"/>
          </a:xfrm>
        </p:spPr>
        <p:txBody>
          <a:bodyPr/>
          <a:lstStyle/>
          <a:p>
            <a:r>
              <a:rPr lang="en-GB" sz="3600" b="1" dirty="0" smtClean="0">
                <a:latin typeface="Times New Roman" pitchFamily="18" charset="0"/>
                <a:cs typeface="Times New Roman" pitchFamily="18" charset="0"/>
              </a:rPr>
              <a:t>WHO IS RESPONSIBLE FOR ORGANIZION SYSTEMS?</a:t>
            </a:r>
            <a:endParaRPr lang="en-GB"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79512" y="1340768"/>
            <a:ext cx="8964488" cy="5256584"/>
          </a:xfrm>
        </p:spPr>
        <p:txBody>
          <a:bodyPr/>
          <a:lstStyle/>
          <a:p>
            <a:pPr algn="just">
              <a:buNone/>
            </a:pPr>
            <a:r>
              <a:rPr lang="en-US" sz="2400" dirty="0" smtClean="0">
                <a:latin typeface="Times New Roman" pitchFamily="18" charset="0"/>
                <a:cs typeface="Times New Roman" pitchFamily="18" charset="0"/>
              </a:rPr>
              <a:t>    </a:t>
            </a:r>
            <a:r>
              <a:rPr lang="en-AU" sz="2400" dirty="0" smtClean="0"/>
              <a:t>Increasingly companies are realising the importance of information architecture and are employing specialist ‘information architects’ to perform this role.</a:t>
            </a:r>
            <a:endParaRPr lang="ru-RU" sz="2400" dirty="0" smtClean="0"/>
          </a:p>
          <a:p>
            <a:pPr>
              <a:buNone/>
            </a:pPr>
            <a:r>
              <a:rPr lang="en-AU" sz="2400" dirty="0" smtClean="0"/>
              <a:t>But information architecture is also defined by:</a:t>
            </a:r>
            <a:endParaRPr lang="ru-RU" sz="2400" dirty="0" smtClean="0"/>
          </a:p>
          <a:p>
            <a:pPr lvl="0"/>
            <a:r>
              <a:rPr lang="en-AU" sz="2400" dirty="0" smtClean="0"/>
              <a:t>intranet designers and managers </a:t>
            </a:r>
            <a:endParaRPr lang="ru-RU" sz="2400" dirty="0" smtClean="0"/>
          </a:p>
          <a:p>
            <a:pPr lvl="0"/>
            <a:r>
              <a:rPr lang="en-AU" sz="2400" dirty="0" smtClean="0"/>
              <a:t>website designers and managers </a:t>
            </a:r>
            <a:endParaRPr lang="ru-RU" sz="2400" dirty="0" smtClean="0"/>
          </a:p>
          <a:p>
            <a:pPr lvl="0"/>
            <a:r>
              <a:rPr lang="en-AU" sz="2400" dirty="0" smtClean="0"/>
              <a:t>visual designers </a:t>
            </a:r>
            <a:endParaRPr lang="ru-RU" sz="2400" dirty="0" smtClean="0"/>
          </a:p>
          <a:p>
            <a:pPr lvl="0"/>
            <a:r>
              <a:rPr lang="en-AU" sz="2400" dirty="0" smtClean="0"/>
              <a:t>other people designing information systems </a:t>
            </a:r>
            <a:endParaRPr lang="ru-RU" sz="2400" dirty="0" smtClean="0"/>
          </a:p>
          <a:p>
            <a:pPr lvl="0"/>
            <a:r>
              <a:rPr lang="en-AU" sz="2400" dirty="0" smtClean="0"/>
              <a:t>programmers </a:t>
            </a:r>
            <a:endParaRPr lang="ru-RU" sz="2400" dirty="0" smtClean="0"/>
          </a:p>
          <a:p>
            <a:pPr lvl="0"/>
            <a:r>
              <a:rPr lang="en-AU" sz="2400" dirty="0" smtClean="0"/>
              <a:t>librarians </a:t>
            </a:r>
            <a:endParaRPr lang="ru-RU" sz="2400" dirty="0" smtClean="0"/>
          </a:p>
          <a:p>
            <a:pPr lvl="0"/>
            <a:r>
              <a:rPr lang="en-AU" sz="2400" dirty="0" smtClean="0"/>
              <a:t>technical writers </a:t>
            </a:r>
            <a:endParaRPr lang="ru-RU" sz="2400" dirty="0" smtClean="0"/>
          </a:p>
          <a:p>
            <a:pPr>
              <a:buNone/>
            </a:pP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r>
              <a:rPr lang="en-GB" dirty="0" smtClean="0"/>
              <a:t>09.07.2010</a:t>
            </a:r>
            <a:endParaRPr lang="en-GB" dirty="0"/>
          </a:p>
        </p:txBody>
      </p:sp>
      <p:sp>
        <p:nvSpPr>
          <p:cNvPr id="6" name="Slide Number Placeholder 5"/>
          <p:cNvSpPr>
            <a:spLocks noGrp="1"/>
          </p:cNvSpPr>
          <p:nvPr>
            <p:ph type="sldNum" sz="quarter" idx="12"/>
          </p:nvPr>
        </p:nvSpPr>
        <p:spPr/>
        <p:txBody>
          <a:bodyPr/>
          <a:lstStyle/>
          <a:p>
            <a:fld id="{18CD7DF6-9F5F-43C7-86BB-4F1054C074C8}" type="slidenum">
              <a:rPr lang="en-GB" smtClean="0"/>
              <a:pPr/>
              <a:t>4</a:t>
            </a:fld>
            <a:endParaRPr lang="en-GB"/>
          </a:p>
        </p:txBody>
      </p:sp>
    </p:spTree>
    <p:extLst>
      <p:ext uri="{BB962C8B-B14F-4D97-AF65-F5344CB8AC3E}">
        <p14:creationId xmlns:p14="http://schemas.microsoft.com/office/powerpoint/2010/main" xmlns="" val="1467078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0" y="0"/>
            <a:ext cx="9144000" cy="1772816"/>
          </a:xfrm>
        </p:spPr>
        <p:txBody>
          <a:bodyPr/>
          <a:lstStyle/>
          <a:p>
            <a:r>
              <a:rPr lang="en-US" sz="4400" b="1" dirty="0" smtClean="0"/>
              <a:t>Challenges of Organizing Information</a:t>
            </a:r>
            <a:endParaRPr lang="ru-RU" sz="4200" dirty="0" smtClean="0"/>
          </a:p>
        </p:txBody>
      </p:sp>
      <p:sp>
        <p:nvSpPr>
          <p:cNvPr id="3" name="Содержимое 2"/>
          <p:cNvSpPr>
            <a:spLocks noGrp="1"/>
          </p:cNvSpPr>
          <p:nvPr>
            <p:ph idx="1"/>
          </p:nvPr>
        </p:nvSpPr>
        <p:spPr>
          <a:xfrm>
            <a:off x="0" y="2132856"/>
            <a:ext cx="9144000" cy="4608512"/>
          </a:xfrm>
        </p:spPr>
        <p:txBody>
          <a:bodyPr>
            <a:normAutofit/>
          </a:bodyPr>
          <a:lstStyle/>
          <a:p>
            <a:pPr marL="274320" indent="-274320" fontAlgn="auto">
              <a:spcAft>
                <a:spcPts val="0"/>
              </a:spcAft>
              <a:buClr>
                <a:schemeClr val="accent3"/>
              </a:buClr>
              <a:buFont typeface="Wingdings" pitchFamily="2" charset="2"/>
              <a:buChar char="ü"/>
              <a:defRPr/>
            </a:pPr>
            <a:r>
              <a:rPr lang="en-US" b="1" dirty="0" smtClean="0"/>
              <a:t>Ambiguity</a:t>
            </a:r>
          </a:p>
          <a:p>
            <a:pPr marL="274320" indent="-274320" fontAlgn="auto">
              <a:spcAft>
                <a:spcPts val="0"/>
              </a:spcAft>
              <a:buClr>
                <a:schemeClr val="accent3"/>
              </a:buClr>
              <a:buFont typeface="Wingdings" pitchFamily="2" charset="2"/>
              <a:buChar char="ü"/>
              <a:defRPr/>
            </a:pPr>
            <a:r>
              <a:rPr lang="en-US" b="1" dirty="0" smtClean="0"/>
              <a:t>Heterogeneity</a:t>
            </a:r>
          </a:p>
          <a:p>
            <a:pPr marL="274320" indent="-274320" fontAlgn="auto">
              <a:spcAft>
                <a:spcPts val="0"/>
              </a:spcAft>
              <a:buClr>
                <a:schemeClr val="accent3"/>
              </a:buClr>
              <a:buFont typeface="Wingdings" pitchFamily="2" charset="2"/>
              <a:buChar char="ü"/>
              <a:defRPr/>
            </a:pPr>
            <a:r>
              <a:rPr lang="en-US" b="1" dirty="0" smtClean="0"/>
              <a:t>Differences in Perspectives</a:t>
            </a:r>
          </a:p>
          <a:p>
            <a:pPr marL="274320" indent="-274320" fontAlgn="auto">
              <a:spcAft>
                <a:spcPts val="0"/>
              </a:spcAft>
              <a:buClr>
                <a:schemeClr val="accent3"/>
              </a:buClr>
              <a:buFont typeface="Wingdings" pitchFamily="2" charset="2"/>
              <a:buChar char="ü"/>
              <a:defRPr/>
            </a:pPr>
            <a:r>
              <a:rPr lang="en-US" b="1" dirty="0" smtClean="0"/>
              <a:t>Internal Politics</a:t>
            </a:r>
          </a:p>
          <a:p>
            <a:pPr marL="274320" indent="-274320" fontAlgn="auto">
              <a:spcAft>
                <a:spcPts val="0"/>
              </a:spcAft>
              <a:buClr>
                <a:schemeClr val="accent3"/>
              </a:buClr>
              <a:buNone/>
              <a:defRPr/>
            </a:pPr>
            <a:endParaRPr lang="en-US" b="1" dirty="0" smtClean="0"/>
          </a:p>
          <a:p>
            <a:pPr marL="274320" indent="-274320" fontAlgn="auto">
              <a:spcAft>
                <a:spcPts val="0"/>
              </a:spcAft>
              <a:buClr>
                <a:schemeClr val="accent3"/>
              </a:buClr>
              <a:buFont typeface="Wingdings" pitchFamily="2" charset="2"/>
              <a:buChar char="ü"/>
              <a:defRPr/>
            </a:pPr>
            <a:endParaRPr lang="ru-RU" dirty="0"/>
          </a:p>
        </p:txBody>
      </p:sp>
    </p:spTree>
    <p:extLst>
      <p:ext uri="{BB962C8B-B14F-4D97-AF65-F5344CB8AC3E}">
        <p14:creationId xmlns:p14="http://schemas.microsoft.com/office/powerpoint/2010/main" xmlns="" val="956724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a:bodyPr>
          <a:lstStyle/>
          <a:p>
            <a:pPr fontAlgn="auto">
              <a:spcAft>
                <a:spcPts val="0"/>
              </a:spcAft>
              <a:defRPr/>
            </a:pPr>
            <a:r>
              <a:rPr lang="en-US" b="1" dirty="0" smtClean="0"/>
              <a:t>Organizing Web Sites</a:t>
            </a:r>
            <a:endParaRPr lang="ru-RU" dirty="0"/>
          </a:p>
        </p:txBody>
      </p:sp>
      <p:sp>
        <p:nvSpPr>
          <p:cNvPr id="4" name="Содержимое 3"/>
          <p:cNvSpPr>
            <a:spLocks noGrp="1"/>
          </p:cNvSpPr>
          <p:nvPr>
            <p:ph idx="1"/>
          </p:nvPr>
        </p:nvSpPr>
        <p:spPr/>
        <p:txBody>
          <a:bodyPr/>
          <a:lstStyle/>
          <a:p>
            <a:pPr algn="just">
              <a:buNone/>
            </a:pPr>
            <a:r>
              <a:rPr lang="en-US" dirty="0" smtClean="0"/>
              <a:t>  Organization systems are composed of </a:t>
            </a:r>
            <a:r>
              <a:rPr lang="en-US" b="1" u="sng" dirty="0" smtClean="0"/>
              <a:t>organization schemes</a:t>
            </a:r>
            <a:r>
              <a:rPr lang="en-US" dirty="0" smtClean="0"/>
              <a:t> and </a:t>
            </a:r>
            <a:r>
              <a:rPr lang="en-US" b="1" u="sng" dirty="0" smtClean="0"/>
              <a:t>organization structures</a:t>
            </a:r>
            <a:r>
              <a:rPr lang="en-US" dirty="0" smtClean="0"/>
              <a:t>. </a:t>
            </a:r>
          </a:p>
          <a:p>
            <a:pPr algn="just"/>
            <a:r>
              <a:rPr lang="en-US" b="1" u="sng" dirty="0" smtClean="0"/>
              <a:t>An organization scheme</a:t>
            </a:r>
            <a:r>
              <a:rPr lang="en-US" dirty="0" smtClean="0"/>
              <a:t> defines the shared characteristics of content items and influences the logical grouping of those items. </a:t>
            </a:r>
          </a:p>
          <a:p>
            <a:pPr algn="just"/>
            <a:r>
              <a:rPr lang="en-US" b="1" u="sng" dirty="0" smtClean="0"/>
              <a:t>An organization structure </a:t>
            </a:r>
            <a:r>
              <a:rPr lang="en-US" dirty="0" smtClean="0"/>
              <a:t>defines the types of relationships between content items and groups.</a:t>
            </a:r>
            <a:endParaRPr lang="ru-RU" dirty="0"/>
          </a:p>
        </p:txBody>
      </p:sp>
    </p:spTree>
    <p:extLst>
      <p:ext uri="{BB962C8B-B14F-4D97-AF65-F5344CB8AC3E}">
        <p14:creationId xmlns:p14="http://schemas.microsoft.com/office/powerpoint/2010/main" xmlns="" val="2051718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a:bodyPr>
          <a:lstStyle/>
          <a:p>
            <a:pPr fontAlgn="auto">
              <a:spcAft>
                <a:spcPts val="0"/>
              </a:spcAft>
              <a:defRPr/>
            </a:pPr>
            <a:r>
              <a:rPr lang="en-US" dirty="0" smtClean="0"/>
              <a:t>Organization Scheme</a:t>
            </a:r>
            <a:endParaRPr lang="ru-RU" dirty="0"/>
          </a:p>
        </p:txBody>
      </p:sp>
      <p:sp>
        <p:nvSpPr>
          <p:cNvPr id="4" name="Содержимое 3"/>
          <p:cNvSpPr>
            <a:spLocks noGrp="1"/>
          </p:cNvSpPr>
          <p:nvPr>
            <p:ph idx="1"/>
          </p:nvPr>
        </p:nvSpPr>
        <p:spPr/>
        <p:txBody>
          <a:bodyPr/>
          <a:lstStyle/>
          <a:p>
            <a:pPr algn="just">
              <a:buNone/>
            </a:pPr>
            <a:r>
              <a:rPr lang="en-US" dirty="0" smtClean="0"/>
              <a:t>   When you design a new website, one of the most important decisions you'll make is choosing the organization scheme for your content. Sometimes it looks obvious - you have distinct audiences (an audience scheme), lots of location information (a geographical scheme), or people do a few straightforward things (a task-based scheme). But more often than not, the obvious answer is not as easy as it looks.</a:t>
            </a:r>
            <a:endParaRPr lang="ru-RU" dirty="0"/>
          </a:p>
        </p:txBody>
      </p:sp>
    </p:spTree>
    <p:extLst>
      <p:ext uri="{BB962C8B-B14F-4D97-AF65-F5344CB8AC3E}">
        <p14:creationId xmlns:p14="http://schemas.microsoft.com/office/powerpoint/2010/main" xmlns="" val="2051718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a:bodyPr>
          <a:lstStyle/>
          <a:p>
            <a:pPr fontAlgn="auto">
              <a:spcAft>
                <a:spcPts val="0"/>
              </a:spcAft>
              <a:defRPr/>
            </a:pPr>
            <a:r>
              <a:rPr lang="en-US" dirty="0" smtClean="0"/>
              <a:t>Types of Organization Schemes</a:t>
            </a:r>
            <a:endParaRPr lang="ru-RU" dirty="0"/>
          </a:p>
        </p:txBody>
      </p:sp>
      <p:sp>
        <p:nvSpPr>
          <p:cNvPr id="4" name="Содержимое 3"/>
          <p:cNvSpPr>
            <a:spLocks noGrp="1"/>
          </p:cNvSpPr>
          <p:nvPr>
            <p:ph idx="1"/>
          </p:nvPr>
        </p:nvSpPr>
        <p:spPr/>
        <p:txBody>
          <a:bodyPr/>
          <a:lstStyle/>
          <a:p>
            <a:pPr algn="just">
              <a:buFont typeface="Wingdings" pitchFamily="2" charset="2"/>
              <a:buChar char="ü"/>
            </a:pPr>
            <a:r>
              <a:rPr lang="en-US" dirty="0" smtClean="0"/>
              <a:t>  Exact Information Schemes (easy to design, use and maintain)</a:t>
            </a:r>
          </a:p>
          <a:p>
            <a:pPr algn="just">
              <a:buFont typeface="Wingdings" pitchFamily="2" charset="2"/>
              <a:buChar char="ü"/>
            </a:pPr>
            <a:r>
              <a:rPr lang="en-US" dirty="0" smtClean="0"/>
              <a:t>Hybrid Information Schemes (task – oriented and ambiguous)</a:t>
            </a:r>
            <a:endParaRPr lang="ru-RU" dirty="0"/>
          </a:p>
        </p:txBody>
      </p:sp>
    </p:spTree>
    <p:extLst>
      <p:ext uri="{BB962C8B-B14F-4D97-AF65-F5344CB8AC3E}">
        <p14:creationId xmlns:p14="http://schemas.microsoft.com/office/powerpoint/2010/main" xmlns="" val="2051718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98474" y="-242473"/>
            <a:ext cx="9144000" cy="1772816"/>
          </a:xfrm>
        </p:spPr>
        <p:txBody>
          <a:bodyPr/>
          <a:lstStyle/>
          <a:p>
            <a:pPr algn="ctr" eaLnBrk="1" hangingPunct="1">
              <a:spcBef>
                <a:spcPct val="15000"/>
              </a:spcBef>
            </a:pPr>
            <a:r>
              <a:rPr lang="en-US" sz="2800" b="1" dirty="0" smtClean="0"/>
              <a:t/>
            </a:r>
            <a:br>
              <a:rPr lang="en-US" sz="2800" b="1" dirty="0" smtClean="0"/>
            </a:br>
            <a:r>
              <a:rPr lang="en-US" b="1" dirty="0" smtClean="0">
                <a:latin typeface="Times New Roman" pitchFamily="18" charset="0"/>
                <a:cs typeface="Times New Roman" pitchFamily="18" charset="0"/>
              </a:rPr>
              <a:t>Types of Exact Organization Schemes</a:t>
            </a:r>
            <a:endParaRPr lang="en-GB" dirty="0" smtClean="0">
              <a:latin typeface="Times New Roman" pitchFamily="18" charset="0"/>
              <a:cs typeface="Times New Roman" pitchFamily="18" charset="0"/>
            </a:endParaRPr>
          </a:p>
        </p:txBody>
      </p:sp>
      <p:sp>
        <p:nvSpPr>
          <p:cNvPr id="9219" name="Content Placeholder 2"/>
          <p:cNvSpPr>
            <a:spLocks noGrp="1"/>
          </p:cNvSpPr>
          <p:nvPr>
            <p:ph idx="1"/>
          </p:nvPr>
        </p:nvSpPr>
        <p:spPr>
          <a:xfrm>
            <a:off x="0" y="1628800"/>
            <a:ext cx="9144000" cy="5229200"/>
          </a:xfrm>
        </p:spPr>
        <p:txBody>
          <a:bodyPr/>
          <a:lstStyle/>
          <a:p>
            <a:pPr eaLnBrk="1" hangingPunct="1">
              <a:spcBef>
                <a:spcPct val="15000"/>
              </a:spcBef>
              <a:buFont typeface="Wingdings" pitchFamily="2" charset="2"/>
              <a:buNone/>
            </a:pPr>
            <a:endParaRPr lang="en-US" sz="3000" dirty="0" smtClean="0"/>
          </a:p>
          <a:p>
            <a:pPr eaLnBrk="1" hangingPunct="1">
              <a:spcBef>
                <a:spcPct val="15000"/>
              </a:spcBef>
              <a:buFont typeface="Wingdings" pitchFamily="2" charset="2"/>
              <a:buChar char="ü"/>
            </a:pPr>
            <a:r>
              <a:rPr lang="en-US" sz="3200" dirty="0" smtClean="0"/>
              <a:t>Alphabetical</a:t>
            </a:r>
            <a:r>
              <a:rPr lang="en-US" sz="3000" dirty="0" smtClean="0"/>
              <a:t> </a:t>
            </a:r>
          </a:p>
          <a:p>
            <a:pPr>
              <a:buNone/>
            </a:pPr>
            <a:r>
              <a:rPr lang="en-US" sz="3000" dirty="0" smtClean="0"/>
              <a:t>   </a:t>
            </a:r>
            <a:r>
              <a:rPr lang="en-US" sz="3200" dirty="0" smtClean="0"/>
              <a:t>In case of an alphabetical organization scheme we can see information organized alphabetically by name, by product or service, by department, and by forma.</a:t>
            </a:r>
          </a:p>
          <a:p>
            <a:pPr>
              <a:buNone/>
            </a:pPr>
            <a:endParaRPr lang="en-US" sz="3200" dirty="0" smtClean="0"/>
          </a:p>
          <a:p>
            <a:pPr>
              <a:spcBef>
                <a:spcPct val="15000"/>
              </a:spcBef>
              <a:buNone/>
            </a:pPr>
            <a:r>
              <a:rPr lang="en-US" sz="3200" dirty="0" smtClean="0">
                <a:hlinkClick r:id="rId2"/>
              </a:rPr>
              <a:t>http://www.parliament.am/legislation.php?sel=alpha&amp;ltype=3&amp;lang=eng</a:t>
            </a:r>
            <a:r>
              <a:rPr lang="en-US" sz="3200" dirty="0" smtClean="0"/>
              <a:t> </a:t>
            </a:r>
          </a:p>
        </p:txBody>
      </p:sp>
    </p:spTree>
    <p:extLst>
      <p:ext uri="{BB962C8B-B14F-4D97-AF65-F5344CB8AC3E}">
        <p14:creationId xmlns:p14="http://schemas.microsoft.com/office/powerpoint/2010/main" xmlns="" val="1100835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3DSPRING">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3DSPRING</Template>
  <TotalTime>728</TotalTime>
  <Words>1335</Words>
  <Application>Microsoft Office PowerPoint</Application>
  <PresentationFormat>Экран (4:3)</PresentationFormat>
  <Paragraphs>112</Paragraphs>
  <Slides>25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3DSPRING</vt:lpstr>
      <vt:lpstr>Organization  Systems</vt:lpstr>
      <vt:lpstr>What do we need it for?</vt:lpstr>
      <vt:lpstr> ORGANIZING CONTENT</vt:lpstr>
      <vt:lpstr>WHO IS RESPONSIBLE FOR ORGANIZION SYSTEMS?</vt:lpstr>
      <vt:lpstr>Challenges of Organizing Information</vt:lpstr>
      <vt:lpstr>Organizing Web Sites</vt:lpstr>
      <vt:lpstr>Organization Scheme</vt:lpstr>
      <vt:lpstr>Types of Organization Schemes</vt:lpstr>
      <vt:lpstr> Types of Exact Organization Schemes</vt:lpstr>
      <vt:lpstr>Types of Exact Organization Schemes</vt:lpstr>
      <vt:lpstr>Types of Exact Organization Schemes</vt:lpstr>
      <vt:lpstr> Ambiguous Organization Schemes</vt:lpstr>
      <vt:lpstr>Types of Ambiguous Organization Schemes</vt:lpstr>
      <vt:lpstr>Types of Ambiguous Organization Schemes</vt:lpstr>
      <vt:lpstr>Types of Ambiguous Organization Schemes</vt:lpstr>
      <vt:lpstr>Types of Ambiguous Organization Schemes</vt:lpstr>
      <vt:lpstr>Types of Metaphors</vt:lpstr>
      <vt:lpstr>Types of Metaphors</vt:lpstr>
      <vt:lpstr>Types of Metaphors</vt:lpstr>
      <vt:lpstr>Types of Ambiguous Organization Schemes</vt:lpstr>
      <vt:lpstr>Organization Structures</vt:lpstr>
      <vt:lpstr>Types of Organization Structures</vt:lpstr>
      <vt:lpstr>Types of Organization Structures</vt:lpstr>
      <vt:lpstr>Types of Organization Structures</vt:lpstr>
      <vt:lpstr>The Happy End?</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by Fundamental Scientific Library and International Scientific Educational Center of NAS RA </dc:title>
  <dc:creator>Valued Acer Customer</dc:creator>
  <cp:lastModifiedBy>Arus</cp:lastModifiedBy>
  <cp:revision>57</cp:revision>
  <dcterms:created xsi:type="dcterms:W3CDTF">2010-07-07T06:21:11Z</dcterms:created>
  <dcterms:modified xsi:type="dcterms:W3CDTF">2010-07-11T16:34:03Z</dcterms:modified>
</cp:coreProperties>
</file>