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0" r:id="rId1"/>
  </p:sldMasterIdLst>
  <p:notesMasterIdLst>
    <p:notesMasterId r:id="rId26"/>
  </p:notesMasterIdLst>
  <p:sldIdLst>
    <p:sldId id="277" r:id="rId2"/>
    <p:sldId id="292" r:id="rId3"/>
    <p:sldId id="257" r:id="rId4"/>
    <p:sldId id="278" r:id="rId5"/>
    <p:sldId id="279" r:id="rId6"/>
    <p:sldId id="280" r:id="rId7"/>
    <p:sldId id="281" r:id="rId8"/>
    <p:sldId id="282" r:id="rId9"/>
    <p:sldId id="283" r:id="rId10"/>
    <p:sldId id="284" r:id="rId11"/>
    <p:sldId id="263" r:id="rId12"/>
    <p:sldId id="300" r:id="rId13"/>
    <p:sldId id="299" r:id="rId14"/>
    <p:sldId id="301" r:id="rId15"/>
    <p:sldId id="294" r:id="rId16"/>
    <p:sldId id="287" r:id="rId17"/>
    <p:sldId id="286" r:id="rId18"/>
    <p:sldId id="285" r:id="rId19"/>
    <p:sldId id="298" r:id="rId20"/>
    <p:sldId id="289" r:id="rId21"/>
    <p:sldId id="290" r:id="rId22"/>
    <p:sldId id="291" r:id="rId23"/>
    <p:sldId id="295" r:id="rId24"/>
    <p:sldId id="29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7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29939" autoAdjust="0"/>
    <p:restoredTop sz="45349" autoAdjust="0"/>
  </p:normalViewPr>
  <p:slideViewPr>
    <p:cSldViewPr snapToGrid="0" snapToObjects="1">
      <p:cViewPr>
        <p:scale>
          <a:sx n="100" d="100"/>
          <a:sy n="100" d="100"/>
        </p:scale>
        <p:origin x="-512" y="7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notesMaster" Target="notesMasters/notes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31F0B-5F6A-8F49-A4AE-37E7C263B247}" type="datetimeFigureOut">
              <a:rPr lang="en-US" smtClean="0"/>
              <a:pPr/>
              <a:t>7/12/11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F76ED-2361-614F-B697-054E3D47EF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3" Type="http://schemas.openxmlformats.org/officeDocument/2006/relationships/hyperlink" Target="http://dis.shef.ac.uk/literacy/definitions.htm%23big6" TargetMode="Externa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0F303D-0565-CD40-A2AB-EB4A1165150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FF76ED-2361-614F-B697-054E3D47EF2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So what are the skills the student need for work and for life and how is this important in the context of student retention and progression and then employability?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According to “Thriving in the 21</a:t>
            </a:r>
            <a:r>
              <a:rPr lang="en-GB" sz="1200" kern="1200" baseline="30000" dirty="0" smtClean="0">
                <a:solidFill>
                  <a:schemeClr val="tx1"/>
                </a:solidFill>
                <a:latin typeface="+mn-lt"/>
                <a:ea typeface="+mn-ea"/>
                <a:cs typeface="+mn-cs"/>
              </a:rPr>
              <a:t>st</a:t>
            </a:r>
            <a:r>
              <a:rPr lang="en-GB" sz="1200" kern="1200" dirty="0" smtClean="0">
                <a:solidFill>
                  <a:schemeClr val="tx1"/>
                </a:solidFill>
                <a:latin typeface="+mn-lt"/>
                <a:ea typeface="+mn-ea"/>
                <a:cs typeface="+mn-cs"/>
              </a:rPr>
              <a:t> Century:  Learning Literacies in the Digital Age” (or the LLiDA Report, commissioned by JISC in 2010), the key skills the 21</a:t>
            </a:r>
            <a:r>
              <a:rPr lang="en-GB" sz="1200" kern="1200" baseline="30000" dirty="0" smtClean="0">
                <a:solidFill>
                  <a:schemeClr val="tx1"/>
                </a:solidFill>
                <a:latin typeface="+mn-lt"/>
                <a:ea typeface="+mn-ea"/>
                <a:cs typeface="+mn-cs"/>
              </a:rPr>
              <a:t>st</a:t>
            </a:r>
            <a:r>
              <a:rPr lang="en-GB" sz="1200" kern="1200" dirty="0" smtClean="0">
                <a:solidFill>
                  <a:schemeClr val="tx1"/>
                </a:solidFill>
                <a:latin typeface="+mn-lt"/>
                <a:ea typeface="+mn-ea"/>
                <a:cs typeface="+mn-cs"/>
              </a:rPr>
              <a:t> century student needs</a:t>
            </a:r>
            <a:r>
              <a:rPr lang="en-GB" sz="1200" kern="1200" dirty="0" smtClean="0">
                <a:solidFill>
                  <a:schemeClr val="tx1"/>
                </a:solidFill>
                <a:latin typeface="+mn-lt"/>
                <a:ea typeface="+mn-ea"/>
                <a:cs typeface="+mn-cs"/>
              </a:rPr>
              <a:t> are as given above.</a:t>
            </a:r>
          </a:p>
          <a:p>
            <a:endParaRPr lang="en-US"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Most </a:t>
            </a:r>
            <a:r>
              <a:rPr lang="en-GB" sz="1200" kern="1200" dirty="0" err="1" smtClean="0">
                <a:solidFill>
                  <a:schemeClr val="tx1"/>
                </a:solidFill>
                <a:latin typeface="+mn-lt"/>
                <a:ea typeface="+mn-ea"/>
                <a:cs typeface="+mn-cs"/>
              </a:rPr>
              <a:t>HEIs</a:t>
            </a:r>
            <a:r>
              <a:rPr lang="en-GB" sz="1200" kern="1200" baseline="0" dirty="0" smtClean="0">
                <a:solidFill>
                  <a:schemeClr val="tx1"/>
                </a:solidFill>
                <a:latin typeface="+mn-lt"/>
                <a:ea typeface="+mn-ea"/>
                <a:cs typeface="+mn-cs"/>
              </a:rPr>
              <a:t> will have a phrase such as this in their mission statement.  This one is specific to Middlesex University.</a:t>
            </a:r>
            <a:endParaRPr lang="en-GB"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6FF76ED-2361-614F-B697-054E3D47EF2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One of the key learning literacies highlighted in the LLiDA report is information literacy.  This skills encompasses digital literacy and allows for the student to develop critical thinking skills</a:t>
            </a:r>
            <a:r>
              <a:rPr lang="en-GB" sz="1200" kern="1200" baseline="0" dirty="0" smtClean="0">
                <a:solidFill>
                  <a:schemeClr val="tx1"/>
                </a:solidFill>
                <a:latin typeface="+mn-lt"/>
                <a:ea typeface="+mn-ea"/>
                <a:cs typeface="+mn-cs"/>
              </a:rPr>
              <a:t> because . . .</a:t>
            </a:r>
          </a:p>
          <a:p>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Information Literacy is also </a:t>
            </a:r>
            <a:r>
              <a:rPr lang="en-US" sz="1200" kern="1200" dirty="0" smtClean="0">
                <a:solidFill>
                  <a:schemeClr val="tx1"/>
                </a:solidFill>
                <a:latin typeface="+mn-lt"/>
                <a:ea typeface="+mn-ea"/>
                <a:cs typeface="+mn-cs"/>
              </a:rPr>
              <a:t>knowing when and why you need information, where to find it, and how to evaluate it before you can use or communicate the information in an ethical manner (CILIP, 2003).  In order to do this, one needs to synthesize and analyze the information which requires critical reading, writing and thinking skills.</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Bruce,</a:t>
            </a:r>
            <a:r>
              <a:rPr lang="en-GB" baseline="0" dirty="0" smtClean="0"/>
              <a:t> C.  (2003)) Seven Faces of Information Literacy in Higher Education.  Accessible from </a:t>
            </a:r>
            <a:r>
              <a:rPr lang="en-US" baseline="0" dirty="0" smtClean="0"/>
              <a:t>http://</a:t>
            </a:r>
            <a:r>
              <a:rPr lang="en-US" baseline="0" dirty="0" err="1" smtClean="0"/>
              <a:t>www.bestlibrary.org/digital/files/bruce.pdf</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SCONUL Briefing</a:t>
            </a:r>
            <a:r>
              <a:rPr lang="en-GB" baseline="0" dirty="0" smtClean="0"/>
              <a:t> Paper on Information Literacy as well as the 1999 and 2011 models are available here:  </a:t>
            </a:r>
            <a:r>
              <a:rPr lang="en-US" i="1" dirty="0" err="1" smtClean="0"/>
              <a:t>www.</a:t>
            </a:r>
            <a:r>
              <a:rPr lang="en-US" b="1" i="1" dirty="0" err="1" smtClean="0"/>
              <a:t>sconul</a:t>
            </a:r>
            <a:r>
              <a:rPr lang="en-US" i="1" dirty="0" err="1" smtClean="0"/>
              <a:t>.ac.uk/groups/</a:t>
            </a:r>
            <a:r>
              <a:rPr lang="en-US" b="1" i="1" dirty="0" err="1" smtClean="0"/>
              <a:t>information</a:t>
            </a:r>
            <a:r>
              <a:rPr lang="en-US" i="1" dirty="0" err="1" smtClean="0"/>
              <a:t>_</a:t>
            </a:r>
            <a:r>
              <a:rPr lang="en-US" b="1" i="1" dirty="0" err="1" smtClean="0"/>
              <a:t>literacy</a:t>
            </a:r>
            <a:r>
              <a:rPr lang="en-US" i="1" dirty="0" err="1" smtClean="0"/>
              <a:t>/seven_pillars.html</a:t>
            </a:r>
            <a:r>
              <a:rPr lang="en-US" dirty="0" smtClean="0"/>
              <a:t> </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Finally, a model which seems quite widely used in the USA to teach information skills is the </a:t>
            </a:r>
            <a:r>
              <a:rPr lang="en-US" sz="1200" kern="1200" dirty="0" smtClean="0">
                <a:solidFill>
                  <a:schemeClr val="tx1"/>
                </a:solidFill>
                <a:latin typeface="+mn-lt"/>
                <a:ea typeface="+mn-ea"/>
                <a:cs typeface="+mn-cs"/>
                <a:hlinkClick r:id="rId3"/>
              </a:rPr>
              <a:t>Big6 information problem-solving approach </a:t>
            </a:r>
            <a:r>
              <a:rPr lang="en-US" sz="1200" kern="1200" dirty="0" smtClean="0">
                <a:solidFill>
                  <a:schemeClr val="tx1"/>
                </a:solidFill>
                <a:latin typeface="+mn-lt"/>
                <a:ea typeface="+mn-ea"/>
                <a:cs typeface="+mn-cs"/>
              </a:rPr>
              <a:t>( developed by information literacy educators Mike Eisenberg &amp; Bob Berkowitz, first developed in 1988 and updated in 2001). This bases learning around the six steps:</a:t>
            </a:r>
            <a:endParaRPr lang="en-GB"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indent="0">
              <a:lnSpc>
                <a:spcPct val="120000"/>
              </a:lnSpc>
              <a:spcBef>
                <a:spcPts val="0"/>
              </a:spcBef>
              <a:buNone/>
            </a:pPr>
            <a:r>
              <a:rPr lang="en-US" sz="1200" b="1" dirty="0" smtClean="0"/>
              <a:t>1. Task Definition</a:t>
            </a:r>
            <a:r>
              <a:rPr lang="en-US" sz="1200" dirty="0" smtClean="0"/>
              <a:t> 1.1 Define the information problem 1.2 Identify information </a:t>
            </a:r>
            <a:r>
              <a:rPr lang="en-US" sz="1200" dirty="0" err="1" smtClean="0"/>
              <a:t>neede</a:t>
            </a:r>
            <a:endParaRPr lang="en-US" sz="1200" dirty="0" smtClean="0"/>
          </a:p>
          <a:p>
            <a:pPr marL="0" indent="0">
              <a:lnSpc>
                <a:spcPct val="120000"/>
              </a:lnSpc>
              <a:spcBef>
                <a:spcPts val="0"/>
              </a:spcBef>
              <a:buNone/>
            </a:pPr>
            <a:r>
              <a:rPr lang="en-US" sz="1200" b="1" dirty="0" smtClean="0"/>
              <a:t>2. Information Seeking  Strategies</a:t>
            </a:r>
            <a:r>
              <a:rPr lang="en-US" sz="1200" dirty="0" smtClean="0"/>
              <a:t> 2.1 Determine all possible sources 2.2 Select the best sources</a:t>
            </a:r>
          </a:p>
          <a:p>
            <a:pPr marL="0" indent="0">
              <a:lnSpc>
                <a:spcPct val="120000"/>
              </a:lnSpc>
              <a:spcBef>
                <a:spcPts val="0"/>
              </a:spcBef>
              <a:buNone/>
            </a:pPr>
            <a:r>
              <a:rPr lang="en-US" sz="1200" b="1" dirty="0" smtClean="0"/>
              <a:t>3. Location and Access</a:t>
            </a:r>
            <a:r>
              <a:rPr lang="en-US" sz="1200" dirty="0" smtClean="0"/>
              <a:t> 3.1 Locate sources (intellectually and physically) 3.2 Find information within sources. </a:t>
            </a:r>
            <a:endParaRPr lang="en-US" sz="1200" b="1" dirty="0" smtClean="0"/>
          </a:p>
          <a:p>
            <a:pPr marL="0" indent="0">
              <a:lnSpc>
                <a:spcPct val="120000"/>
              </a:lnSpc>
              <a:spcBef>
                <a:spcPts val="0"/>
              </a:spcBef>
              <a:buNone/>
            </a:pPr>
            <a:r>
              <a:rPr lang="en-US" sz="1200" b="1" dirty="0" smtClean="0"/>
              <a:t>4. Use of Information</a:t>
            </a:r>
            <a:r>
              <a:rPr lang="en-US" sz="1200" dirty="0" smtClean="0"/>
              <a:t> 4.1 Engage (e.g., read, hear, view, touch) 4.2 Extract relevant information</a:t>
            </a:r>
            <a:endParaRPr lang="en-US" sz="1200" b="1" dirty="0" smtClean="0"/>
          </a:p>
          <a:p>
            <a:pPr marL="0" indent="0">
              <a:lnSpc>
                <a:spcPct val="120000"/>
              </a:lnSpc>
              <a:spcBef>
                <a:spcPts val="0"/>
              </a:spcBef>
              <a:buNone/>
            </a:pPr>
            <a:r>
              <a:rPr lang="en-US" sz="1200" b="1" dirty="0" smtClean="0"/>
              <a:t>5. Synthesis</a:t>
            </a:r>
            <a:r>
              <a:rPr lang="en-US" sz="1200" dirty="0" smtClean="0"/>
              <a:t> 5.1 Organize from multiple sources 5.2 Present the information</a:t>
            </a:r>
          </a:p>
          <a:p>
            <a:pPr marL="0" indent="0">
              <a:lnSpc>
                <a:spcPct val="120000"/>
              </a:lnSpc>
              <a:spcBef>
                <a:spcPts val="0"/>
              </a:spcBef>
              <a:buNone/>
            </a:pPr>
            <a:r>
              <a:rPr lang="en-US" sz="1200" b="1" dirty="0" smtClean="0"/>
              <a:t>6. Evaluation</a:t>
            </a:r>
            <a:r>
              <a:rPr lang="en-US" sz="1200" dirty="0" smtClean="0"/>
              <a:t> 6.1 Judge the product (effectiveness) 6.2 Judge the process (efficiency)</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Big6 is a commercial venture, with priced seminars and publications, but some material can be downloaded from their website, and there are case studies and links. The Big6 is a process model and is popular in schools.  It identifies the key elements of the information access</a:t>
            </a:r>
            <a:r>
              <a:rPr lang="en-US" sz="1200" kern="1200" baseline="0" dirty="0" smtClean="0">
                <a:solidFill>
                  <a:schemeClr val="tx1"/>
                </a:solidFill>
                <a:latin typeface="+mn-lt"/>
                <a:ea typeface="+mn-ea"/>
                <a:cs typeface="+mn-cs"/>
              </a:rPr>
              <a:t> and use and students are taught to use the model as a framework.  It has been </a:t>
            </a:r>
            <a:r>
              <a:rPr lang="en-US" sz="1200" kern="1200" dirty="0" smtClean="0">
                <a:solidFill>
                  <a:schemeClr val="tx1"/>
                </a:solidFill>
                <a:latin typeface="+mn-lt"/>
                <a:ea typeface="+mn-ea"/>
                <a:cs typeface="+mn-cs"/>
              </a:rPr>
              <a:t>implemented in thousands of schools – K through higher education. Some people call the Big6 an information problem-solving strategy because with the Big6, students are able to handle any problem, assignment, decision or task. Here are the six stages we call the BIG6.</a:t>
            </a:r>
          </a:p>
          <a:p>
            <a:pPr marL="0" indent="0">
              <a:lnSpc>
                <a:spcPct val="120000"/>
              </a:lnSpc>
              <a:spcBef>
                <a:spcPts val="0"/>
              </a:spcBef>
              <a:buNone/>
            </a:pPr>
            <a:endParaRPr lang="en-US" sz="1200" b="1"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LLiDA</a:t>
            </a:r>
            <a:r>
              <a:rPr lang="en-GB" baseline="0" dirty="0" smtClean="0"/>
              <a:t> report and project information is available here:  </a:t>
            </a:r>
            <a:r>
              <a:rPr lang="en-US" baseline="0" dirty="0" smtClean="0"/>
              <a:t>http://</a:t>
            </a:r>
            <a:r>
              <a:rPr lang="en-US" baseline="0" dirty="0" err="1" smtClean="0"/>
              <a:t>www.academy.gcal.ac.uk/llida</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SCONUL Briefing</a:t>
            </a:r>
            <a:r>
              <a:rPr lang="en-GB" baseline="0" dirty="0" smtClean="0"/>
              <a:t> Paper on Information Literacy as well as the 1999 and 2011 models are available here:  </a:t>
            </a:r>
            <a:r>
              <a:rPr lang="en-US" i="1" dirty="0" err="1" smtClean="0"/>
              <a:t>www.</a:t>
            </a:r>
            <a:r>
              <a:rPr lang="en-US" b="1" i="1" dirty="0" err="1" smtClean="0"/>
              <a:t>sconul</a:t>
            </a:r>
            <a:r>
              <a:rPr lang="en-US" i="1" dirty="0" err="1" smtClean="0"/>
              <a:t>.ac.uk/groups/</a:t>
            </a:r>
            <a:r>
              <a:rPr lang="en-US" b="1" i="1" dirty="0" err="1" smtClean="0"/>
              <a:t>information</a:t>
            </a:r>
            <a:r>
              <a:rPr lang="en-US" i="1" dirty="0" err="1" smtClean="0"/>
              <a:t>_</a:t>
            </a:r>
            <a:r>
              <a:rPr lang="en-US" b="1" i="1" dirty="0" err="1" smtClean="0"/>
              <a:t>literacy</a:t>
            </a:r>
            <a:r>
              <a:rPr lang="en-US" i="1" dirty="0" err="1" smtClean="0"/>
              <a:t>/seven_pillars.html</a:t>
            </a:r>
            <a:r>
              <a:rPr lang="en-US" dirty="0" smtClean="0"/>
              <a:t> </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Zurowski</a:t>
            </a:r>
            <a:r>
              <a:rPr lang="en-US" sz="1200" b="1" kern="1200" dirty="0" smtClean="0">
                <a:solidFill>
                  <a:schemeClr val="tx1"/>
                </a:solidFill>
                <a:latin typeface="+mn-lt"/>
                <a:ea typeface="+mn-ea"/>
                <a:cs typeface="+mn-cs"/>
              </a:rPr>
              <a:t>, P. G. (1974). </a:t>
            </a:r>
            <a:r>
              <a:rPr lang="en-US" sz="1200" b="1" i="1" kern="1200" dirty="0" smtClean="0">
                <a:solidFill>
                  <a:schemeClr val="tx1"/>
                </a:solidFill>
                <a:latin typeface="+mn-lt"/>
                <a:ea typeface="+mn-ea"/>
                <a:cs typeface="+mn-cs"/>
              </a:rPr>
              <a:t>The information service environment: Relationships and priorities. </a:t>
            </a:r>
            <a:r>
              <a:rPr lang="en-US" sz="1200" b="1" kern="1200" dirty="0" smtClean="0">
                <a:solidFill>
                  <a:schemeClr val="tx1"/>
                </a:solidFill>
                <a:latin typeface="+mn-lt"/>
                <a:ea typeface="+mn-ea"/>
                <a:cs typeface="+mn-cs"/>
              </a:rPr>
              <a:t>Washington, DC: National Commission on Libraries and Information Science.</a:t>
            </a:r>
            <a:endParaRPr lang="en-GB" sz="1200" kern="1200" dirty="0" smtClean="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FF76ED-2361-614F-B697-054E3D47EF2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SCONUL Briefing</a:t>
            </a:r>
            <a:r>
              <a:rPr lang="en-GB" baseline="0" dirty="0" smtClean="0"/>
              <a:t> Paper on Information Literacy as well as the 1999 and 2011 models are available here:  </a:t>
            </a:r>
            <a:r>
              <a:rPr lang="en-US" i="1" dirty="0" err="1" smtClean="0"/>
              <a:t>www.</a:t>
            </a:r>
            <a:r>
              <a:rPr lang="en-US" b="1" i="1" dirty="0" err="1" smtClean="0"/>
              <a:t>sconul</a:t>
            </a:r>
            <a:r>
              <a:rPr lang="en-US" i="1" dirty="0" err="1" smtClean="0"/>
              <a:t>.ac.uk/groups/</a:t>
            </a:r>
            <a:r>
              <a:rPr lang="en-US" b="1" i="1" dirty="0" err="1" smtClean="0"/>
              <a:t>information</a:t>
            </a:r>
            <a:r>
              <a:rPr lang="en-US" i="1" dirty="0" err="1" smtClean="0"/>
              <a:t>_</a:t>
            </a:r>
            <a:r>
              <a:rPr lang="en-US" b="1" i="1" dirty="0" err="1" smtClean="0"/>
              <a:t>literacy</a:t>
            </a:r>
            <a:r>
              <a:rPr lang="en-US" i="1" dirty="0" err="1" smtClean="0"/>
              <a:t>/seven_pillars.html</a:t>
            </a:r>
            <a:r>
              <a:rPr lang="en-US"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SCONUL Briefing</a:t>
            </a:r>
            <a:r>
              <a:rPr lang="en-GB" baseline="0" dirty="0" smtClean="0"/>
              <a:t> Paper on Information Literacy as well as the 1999 and 2011 models are available here:  </a:t>
            </a:r>
            <a:r>
              <a:rPr lang="en-US" i="1" dirty="0" err="1" smtClean="0"/>
              <a:t>www.</a:t>
            </a:r>
            <a:r>
              <a:rPr lang="en-US" b="1" i="1" dirty="0" err="1" smtClean="0"/>
              <a:t>sconul</a:t>
            </a:r>
            <a:r>
              <a:rPr lang="en-US" i="1" dirty="0" err="1" smtClean="0"/>
              <a:t>.ac.uk/groups/</a:t>
            </a:r>
            <a:r>
              <a:rPr lang="en-US" b="1" i="1" dirty="0" err="1" smtClean="0"/>
              <a:t>information</a:t>
            </a:r>
            <a:r>
              <a:rPr lang="en-US" i="1" dirty="0" err="1" smtClean="0"/>
              <a:t>_</a:t>
            </a:r>
            <a:r>
              <a:rPr lang="en-US" b="1" i="1" dirty="0" err="1" smtClean="0"/>
              <a:t>literacy</a:t>
            </a:r>
            <a:r>
              <a:rPr lang="en-US" i="1" dirty="0" err="1" smtClean="0"/>
              <a:t>/seven_pillars.html</a:t>
            </a:r>
            <a:r>
              <a:rPr lang="en-US"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concept of information literacy should go far beyond users' acquisition of banked skills. The competence to execute a keyword search in a specific database, navigate a library catalog, or memorize a certain call number does not indicate users are able to think on their feet. Users who are truly information literate have the capacities to solve problems, think independently, and they are able to structure their own research processes once they leave the classroom.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Bloom's </a:t>
            </a:r>
            <a:r>
              <a:rPr lang="en-US" sz="1200" kern="1200" dirty="0" smtClean="0">
                <a:solidFill>
                  <a:schemeClr val="tx1"/>
                </a:solidFill>
                <a:latin typeface="+mn-lt"/>
                <a:ea typeface="+mn-ea"/>
                <a:cs typeface="+mn-cs"/>
              </a:rPr>
              <a:t>Taxonomy (1956), as this is</a:t>
            </a:r>
            <a:r>
              <a:rPr lang="en-US" sz="1200" kern="1200" baseline="0" dirty="0" smtClean="0">
                <a:solidFill>
                  <a:schemeClr val="tx1"/>
                </a:solidFill>
                <a:latin typeface="+mn-lt"/>
                <a:ea typeface="+mn-ea"/>
                <a:cs typeface="+mn-cs"/>
              </a:rPr>
              <a:t> popularly known, address the following domains in learners:  </a:t>
            </a:r>
            <a:r>
              <a:rPr lang="en-US" sz="1200" kern="1200" dirty="0" smtClean="0">
                <a:solidFill>
                  <a:schemeClr val="tx1"/>
                </a:solidFill>
                <a:latin typeface="+mn-lt"/>
                <a:ea typeface="+mn-ea"/>
                <a:cs typeface="+mn-cs"/>
              </a:rPr>
              <a:t>cognitive</a:t>
            </a:r>
            <a:r>
              <a:rPr lang="en-US" sz="1200" kern="1200" dirty="0" smtClean="0">
                <a:solidFill>
                  <a:schemeClr val="tx1"/>
                </a:solidFill>
                <a:latin typeface="+mn-lt"/>
                <a:ea typeface="+mn-ea"/>
                <a:cs typeface="+mn-cs"/>
              </a:rPr>
              <a:t>, affective, and </a:t>
            </a:r>
            <a:r>
              <a:rPr lang="en-US" sz="1200" kern="1200" dirty="0" smtClean="0">
                <a:solidFill>
                  <a:schemeClr val="tx1"/>
                </a:solidFill>
                <a:latin typeface="+mn-lt"/>
                <a:ea typeface="+mn-ea"/>
                <a:cs typeface="+mn-cs"/>
              </a:rPr>
              <a:t>psychomotor. It</a:t>
            </a:r>
            <a:r>
              <a:rPr lang="en-US" sz="1200" kern="1200" baseline="0" dirty="0" smtClean="0">
                <a:solidFill>
                  <a:schemeClr val="tx1"/>
                </a:solidFill>
                <a:latin typeface="+mn-lt"/>
                <a:ea typeface="+mn-ea"/>
                <a:cs typeface="+mn-cs"/>
              </a:rPr>
              <a:t> has been used in designing education/curriculum for many years and was put together by Benjamin Bloom (who edited the work) and several educationalists and psychologists.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useful</a:t>
            </a:r>
            <a:r>
              <a:rPr lang="en-US" sz="1200" kern="1200" baseline="0" dirty="0" smtClean="0">
                <a:solidFill>
                  <a:schemeClr val="tx1"/>
                </a:solidFill>
                <a:latin typeface="+mn-lt"/>
                <a:ea typeface="+mn-ea"/>
                <a:cs typeface="+mn-cs"/>
              </a:rPr>
              <a:t> article to read about critical thinking skills and information literacy is Gwendolyn J. Reece’s article (2009) </a:t>
            </a:r>
            <a:r>
              <a:rPr lang="en-US" sz="1200" b="1" kern="1200" dirty="0" smtClean="0">
                <a:solidFill>
                  <a:schemeClr val="tx1"/>
                </a:solidFill>
                <a:latin typeface="+mn-lt"/>
                <a:ea typeface="+mn-ea"/>
                <a:cs typeface="+mn-cs"/>
              </a:rPr>
              <a:t>Critical thinking and cognitive transfer: Implications for the development of online information </a:t>
            </a:r>
            <a:r>
              <a:rPr lang="en-US" sz="1200" b="0" kern="1200" dirty="0" smtClean="0">
                <a:solidFill>
                  <a:schemeClr val="tx1"/>
                </a:solidFill>
                <a:latin typeface="+mn-lt"/>
                <a:ea typeface="+mn-ea"/>
                <a:cs typeface="+mn-cs"/>
              </a:rPr>
              <a:t>literacy</a:t>
            </a:r>
            <a:r>
              <a:rPr lang="en-US" sz="1200" b="0" kern="1200" baseline="0" dirty="0" smtClean="0">
                <a:solidFill>
                  <a:schemeClr val="tx1"/>
                </a:solidFill>
                <a:latin typeface="+mn-lt"/>
                <a:ea typeface="+mn-ea"/>
                <a:cs typeface="+mn-cs"/>
              </a:rPr>
              <a:t> in </a:t>
            </a:r>
            <a:r>
              <a:rPr lang="en-US" sz="1200" b="0" u="sng" kern="1200" baseline="0" dirty="0" smtClean="0">
                <a:solidFill>
                  <a:schemeClr val="tx1"/>
                </a:solidFill>
                <a:latin typeface="+mn-lt"/>
                <a:ea typeface="+mn-ea"/>
                <a:cs typeface="+mn-cs"/>
              </a:rPr>
              <a:t>Research Strategies</a:t>
            </a:r>
            <a:r>
              <a:rPr lang="en-US" sz="1200" b="0" kern="1200" baseline="0" dirty="0" smtClean="0">
                <a:solidFill>
                  <a:schemeClr val="tx1"/>
                </a:solidFill>
                <a:latin typeface="+mn-lt"/>
                <a:ea typeface="+mn-ea"/>
                <a:cs typeface="+mn-cs"/>
              </a:rPr>
              <a:t>, vol. 20, no. 4 (2005), pp. 482-492. </a:t>
            </a:r>
            <a:endParaRPr lang="en-GB" b="0"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make</a:t>
            </a:r>
            <a:r>
              <a:rPr lang="en-GB" baseline="0" dirty="0" smtClean="0"/>
              <a:t> reference again to the Learning Pyramid we discussed when we were considering a Learning Agreement between us.  As you can see, learning ‘happens’ when there is ‘doing’ and since information literacy is an iterative process, where skills are developed over time (ref. to </a:t>
            </a:r>
            <a:r>
              <a:rPr lang="en-GB" baseline="0" dirty="0" err="1" smtClean="0"/>
              <a:t>LLiDA</a:t>
            </a:r>
            <a:r>
              <a:rPr lang="en-GB" baseline="0" dirty="0" smtClean="0"/>
              <a:t> report), it is important that students are given the opportunity to practice their skills </a:t>
            </a:r>
            <a:r>
              <a:rPr lang="en-GB" baseline="0" smtClean="0"/>
              <a:t>over time.</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Zurowski</a:t>
            </a:r>
            <a:r>
              <a:rPr lang="en-US" sz="1200" kern="1200" baseline="0" dirty="0" smtClean="0">
                <a:solidFill>
                  <a:schemeClr val="tx1"/>
                </a:solidFill>
                <a:latin typeface="+mn-lt"/>
                <a:ea typeface="+mn-ea"/>
                <a:cs typeface="+mn-cs"/>
              </a:rPr>
              <a:t>, P. G. (1974). </a:t>
            </a:r>
            <a:r>
              <a:rPr lang="en-US" sz="1200" i="1" kern="1200" baseline="0" dirty="0" smtClean="0">
                <a:solidFill>
                  <a:schemeClr val="tx1"/>
                </a:solidFill>
                <a:latin typeface="+mn-lt"/>
                <a:ea typeface="+mn-ea"/>
                <a:cs typeface="+mn-cs"/>
              </a:rPr>
              <a:t>The information service environment: Relationships </a:t>
            </a:r>
            <a:r>
              <a:rPr lang="en-US" sz="1200" i="1" kern="1200" baseline="0" dirty="0" err="1" smtClean="0">
                <a:solidFill>
                  <a:schemeClr val="tx1"/>
                </a:solidFill>
                <a:latin typeface="+mn-lt"/>
                <a:ea typeface="+mn-ea"/>
                <a:cs typeface="+mn-cs"/>
              </a:rPr>
              <a:t>andpriorities</a:t>
            </a:r>
            <a:r>
              <a:rPr lang="en-US" sz="1200" i="1" kern="1200" baseline="0" dirty="0" smtClean="0">
                <a:solidFill>
                  <a:schemeClr val="tx1"/>
                </a:solidFill>
                <a:latin typeface="+mn-lt"/>
                <a:ea typeface="+mn-ea"/>
                <a:cs typeface="+mn-cs"/>
              </a:rPr>
              <a:t>. Washington, DC: National Commission on Libraries and Information</a:t>
            </a:r>
          </a:p>
          <a:p>
            <a:r>
              <a:rPr lang="en-US" sz="1200" kern="1200" baseline="0" dirty="0" smtClean="0">
                <a:solidFill>
                  <a:schemeClr val="tx1"/>
                </a:solidFill>
                <a:latin typeface="+mn-lt"/>
                <a:ea typeface="+mn-ea"/>
                <a:cs typeface="+mn-cs"/>
              </a:rPr>
              <a:t>Science</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ALA.  (1989) </a:t>
            </a:r>
            <a:r>
              <a:rPr lang="en-US" sz="1200" b="1" kern="1200" dirty="0" smtClean="0">
                <a:solidFill>
                  <a:schemeClr val="tx1"/>
                </a:solidFill>
                <a:latin typeface="+mn-lt"/>
                <a:ea typeface="+mn-ea"/>
                <a:cs typeface="+mn-cs"/>
              </a:rPr>
              <a:t>Presidential Committee on Information Literacy: Final Report </a:t>
            </a:r>
            <a:r>
              <a:rPr lang="en-US" sz="1200" b="0" kern="1200" dirty="0" smtClean="0">
                <a:solidFill>
                  <a:schemeClr val="tx1"/>
                </a:solidFill>
                <a:latin typeface="+mn-lt"/>
                <a:ea typeface="+mn-ea"/>
                <a:cs typeface="+mn-cs"/>
              </a:rPr>
              <a:t>available at</a:t>
            </a:r>
            <a:r>
              <a:rPr lang="en-US" sz="1200" b="1" kern="120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h</a:t>
            </a:r>
            <a:r>
              <a:rPr lang="en-US" sz="1200" kern="1200" baseline="0" dirty="0" err="1" smtClean="0">
                <a:solidFill>
                  <a:schemeClr val="tx1"/>
                </a:solidFill>
                <a:latin typeface="+mn-lt"/>
                <a:ea typeface="+mn-ea"/>
                <a:cs typeface="+mn-cs"/>
              </a:rPr>
              <a:t>ttp://www.ala.org/ala/mgrps/divs/acrl/publications/whitepapers/presidential.cfm</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SCONUL 7 pillars documentation</a:t>
            </a:r>
            <a:r>
              <a:rPr lang="en-GB" baseline="0" dirty="0" smtClean="0"/>
              <a:t> and models (1999 and 2011) accessible at </a:t>
            </a:r>
            <a:r>
              <a:rPr lang="en-US" baseline="0" dirty="0" err="1" smtClean="0"/>
              <a:t>http://www.sconul.ac.uk/groups/information_literacy/seven_pillars.html</a:t>
            </a:r>
            <a:endParaRPr lang="en-US" baseline="0" dirty="0" smtClean="0"/>
          </a:p>
          <a:p>
            <a:endParaRPr lang="en-US" baseline="0" dirty="0" smtClean="0"/>
          </a:p>
          <a:p>
            <a:r>
              <a:rPr lang="en-US" sz="1200" b="1" kern="1200" dirty="0" smtClean="0">
                <a:solidFill>
                  <a:schemeClr val="tx1"/>
                </a:solidFill>
                <a:latin typeface="+mn-lt"/>
                <a:ea typeface="+mn-ea"/>
                <a:cs typeface="+mn-cs"/>
              </a:rPr>
              <a:t>The Prague Declaration - "Towards an Information Literate Society" (Prague, Czech Republic, 20-23 September 2003</a:t>
            </a:r>
            <a:r>
              <a:rPr lang="en-US" sz="1200" b="0" kern="1200" dirty="0" smtClean="0">
                <a:solidFill>
                  <a:schemeClr val="tx1"/>
                </a:solidFill>
                <a:latin typeface="+mn-lt"/>
                <a:ea typeface="+mn-ea"/>
                <a:cs typeface="+mn-cs"/>
              </a:rPr>
              <a:t>) accessible at:   http://</a:t>
            </a:r>
            <a:r>
              <a:rPr lang="en-US" sz="1200" b="0" kern="1200" dirty="0" err="1" smtClean="0">
                <a:solidFill>
                  <a:schemeClr val="tx1"/>
                </a:solidFill>
                <a:latin typeface="+mn-lt"/>
                <a:ea typeface="+mn-ea"/>
                <a:cs typeface="+mn-cs"/>
              </a:rPr>
              <a:t>portal.unesco.org/ci/en/ev.php</a:t>
            </a:r>
            <a:r>
              <a:rPr lang="en-US" sz="1200" b="0" kern="1200" dirty="0" smtClean="0">
                <a:solidFill>
                  <a:schemeClr val="tx1"/>
                </a:solidFill>
                <a:latin typeface="+mn-lt"/>
                <a:ea typeface="+mn-ea"/>
                <a:cs typeface="+mn-cs"/>
              </a:rPr>
              <a:t>-URL_ID=19636&amp;URL_DO=DO_TOPIC&amp;URL_SECTION=201.html</a:t>
            </a:r>
            <a:endParaRPr lang="en-GB" sz="1200" b="0" kern="1200" dirty="0" smtClean="0">
              <a:solidFill>
                <a:schemeClr val="tx1"/>
              </a:solidFill>
              <a:latin typeface="+mn-lt"/>
              <a:ea typeface="+mn-ea"/>
              <a:cs typeface="+mn-cs"/>
            </a:endParaRPr>
          </a:p>
          <a:p>
            <a:endParaRPr lang="en-GB" sz="1200" b="0" kern="1200" dirty="0" smtClean="0">
              <a:solidFill>
                <a:schemeClr val="tx1"/>
              </a:solidFill>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CILIP</a:t>
            </a:r>
            <a:r>
              <a:rPr lang="en-GB" baseline="0" dirty="0" err="1" smtClean="0"/>
              <a:t>’s</a:t>
            </a:r>
            <a:r>
              <a:rPr lang="en-GB" baseline="0" dirty="0" smtClean="0"/>
              <a:t> 2003 definition is accessible at: </a:t>
            </a:r>
            <a:r>
              <a:rPr lang="en-US" baseline="0" dirty="0" err="1" smtClean="0"/>
              <a:t>http://www.cilip.org.uk/get-involved/advocacy/information-literacy/pages/definition.aspx</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Available from:</a:t>
            </a:r>
            <a:r>
              <a:rPr lang="en-US" baseline="0" dirty="0" smtClean="0"/>
              <a:t>  </a:t>
            </a:r>
            <a:r>
              <a:rPr lang="en-US" dirty="0" smtClean="0"/>
              <a:t>http://</a:t>
            </a:r>
            <a:r>
              <a:rPr lang="en-US" dirty="0" err="1" smtClean="0"/>
              <a:t>portal.unesco.org/ci/en/ev.php</a:t>
            </a:r>
            <a:r>
              <a:rPr lang="en-US" dirty="0" smtClean="0"/>
              <a:t>-URL_ID=20891&amp;URL_DO=DO_TOPIC&amp;URL_SECTION=201.html</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President</a:t>
            </a:r>
            <a:r>
              <a:rPr lang="en-US" sz="1200" baseline="0" dirty="0" smtClean="0"/>
              <a:t> Obama’s declaration accessible here:  </a:t>
            </a:r>
            <a:r>
              <a:rPr lang="en-US" sz="1200" dirty="0" err="1" smtClean="0"/>
              <a:t>http://www.whitehouse.gov/the_press_office/presidential-proclamation-national-information-literacy-awareness-month/</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t>
            </a:r>
            <a:r>
              <a:rPr lang="en-US" dirty="0" err="1" smtClean="0"/>
              <a:t>http://www.whitehouse.gov/the_press_office/presidential-proclamation-national-information-literacy-awareness-month/</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a:t>
            </a:r>
            <a:r>
              <a:rPr lang="en-US" sz="1200" kern="1200" baseline="0" dirty="0" smtClean="0">
                <a:solidFill>
                  <a:schemeClr val="tx1"/>
                </a:solidFill>
                <a:latin typeface="+mn-lt"/>
                <a:ea typeface="+mn-ea"/>
                <a:cs typeface="+mn-cs"/>
              </a:rPr>
              <a:t>Seven Faces of Information Literacy:  Towards inviting students into new experiences (2003)</a:t>
            </a:r>
          </a:p>
          <a:p>
            <a:r>
              <a:rPr lang="en-US" sz="1200" b="1" kern="1200" baseline="0" dirty="0" smtClean="0">
                <a:solidFill>
                  <a:schemeClr val="tx1"/>
                </a:solidFill>
                <a:latin typeface="+mn-lt"/>
                <a:ea typeface="+mn-ea"/>
                <a:cs typeface="+mn-cs"/>
              </a:rPr>
              <a:t>Christine Bruce </a:t>
            </a:r>
            <a:r>
              <a:rPr lang="en-US" sz="1200" b="0" kern="1200" baseline="0" dirty="0" smtClean="0">
                <a:solidFill>
                  <a:schemeClr val="tx1"/>
                </a:solidFill>
                <a:latin typeface="+mn-lt"/>
                <a:ea typeface="+mn-ea"/>
                <a:cs typeface="+mn-cs"/>
              </a:rPr>
              <a:t>accessible at </a:t>
            </a:r>
            <a:r>
              <a:rPr lang="en-US" dirty="0" smtClean="0"/>
              <a:t>http://www.bestlibrary.org/digital/files/bruce.pdf</a:t>
            </a:r>
            <a:endParaRPr lang="en-GB" dirty="0"/>
          </a:p>
        </p:txBody>
      </p:sp>
      <p:sp>
        <p:nvSpPr>
          <p:cNvPr id="4" name="Slide Number Placeholder 3"/>
          <p:cNvSpPr>
            <a:spLocks noGrp="1"/>
          </p:cNvSpPr>
          <p:nvPr>
            <p:ph type="sldNum" sz="quarter" idx="10"/>
          </p:nvPr>
        </p:nvSpPr>
        <p:spPr/>
        <p:txBody>
          <a:bodyPr/>
          <a:lstStyle/>
          <a:p>
            <a:fld id="{D6FF76ED-2361-614F-B697-054E3D47EF2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3276600" y="390525"/>
            <a:ext cx="5504688" cy="365125"/>
          </a:xfrm>
          <a:prstGeom prst="rect">
            <a:avLst/>
          </a:prstGeo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721A6707-8BBF-D545-A51B-C03967D97D11}" type="datetimeFigureOut">
              <a:rPr lang="en-US" smtClean="0"/>
              <a:pPr/>
              <a:t>7/12/11</a:t>
            </a:fld>
            <a:endParaRPr lang="en-US" dirty="0"/>
          </a:p>
        </p:txBody>
      </p:sp>
      <p:sp>
        <p:nvSpPr>
          <p:cNvPr id="5" name="Footer Placeholder 4"/>
          <p:cNvSpPr>
            <a:spLocks noGrp="1"/>
          </p:cNvSpPr>
          <p:nvPr>
            <p:ph type="ftr" sz="quarter" idx="11"/>
          </p:nvPr>
        </p:nvSpPr>
        <p:spPr>
          <a:xfrm>
            <a:off x="3218688" y="6356350"/>
            <a:ext cx="4736592" cy="365125"/>
          </a:xfrm>
          <a:prstGeom prst="rect">
            <a:avLst/>
          </a:prstGeo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256494" y="6356350"/>
            <a:ext cx="685800" cy="365125"/>
          </a:xfrm>
          <a:prstGeom prst="rect">
            <a:avLst/>
          </a:prstGeo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3A3716F4-4785-C644-89E8-C8609D6CB5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4" name="Footer Placeholder 3"/>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3" name="Footer Placeholder 2"/>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a:prstGeom prst="rect">
            <a:avLst/>
          </a:prstGeom>
        </p:spPr>
        <p:txBody>
          <a:bodyPr/>
          <a:lstStyle>
            <a:lvl1pPr algn="l">
              <a:defRPr/>
            </a:lvl1p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3863788"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dirty="0"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305339" y="2057400"/>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5" name="Footer Placeholder 4"/>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89312" y="2209800"/>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5" name="Footer Placeholder 4"/>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212106"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5" name="Footer Placeholder 4"/>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3276600" y="389965"/>
            <a:ext cx="5499847" cy="365125"/>
          </a:xfrm>
          <a:prstGeom prst="rect">
            <a:avLst/>
          </a:prstGeom>
        </p:spPr>
        <p:txBody>
          <a:bodyPr/>
          <a:lstStyle>
            <a:lvl1pPr>
              <a:defRPr sz="2200" b="0" baseline="0">
                <a:solidFill>
                  <a:schemeClr val="bg1"/>
                </a:solidFill>
              </a:defRPr>
            </a:lvl1pPr>
          </a:lstStyle>
          <a:p>
            <a:fld id="{721A6707-8BBF-D545-A51B-C03967D97D11}" type="datetimeFigureOut">
              <a:rPr lang="en-US" smtClean="0"/>
              <a:pPr/>
              <a:t>7/12/11</a:t>
            </a:fld>
            <a:endParaRPr lang="en-US" dirty="0"/>
          </a:p>
        </p:txBody>
      </p:sp>
      <p:sp>
        <p:nvSpPr>
          <p:cNvPr id="5" name="Footer Placeholder 4"/>
          <p:cNvSpPr>
            <a:spLocks noGrp="1"/>
          </p:cNvSpPr>
          <p:nvPr>
            <p:ph type="ftr" sz="quarter" idx="11"/>
          </p:nvPr>
        </p:nvSpPr>
        <p:spPr>
          <a:xfrm>
            <a:off x="3213847" y="6356350"/>
            <a:ext cx="47341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65459" y="6356350"/>
            <a:ext cx="685800" cy="365125"/>
          </a:xfrm>
          <a:prstGeom prst="rect">
            <a:avLst/>
          </a:prstGeo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3A3716F4-4785-C644-89E8-C8609D6CB528}" type="slidenum">
              <a:rPr lang="en-US" smtClean="0"/>
              <a:pPr/>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dirty="0"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212106"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5" name="Footer Placeholder 4"/>
          <p:cNvSpPr>
            <a:spLocks noGrp="1"/>
          </p:cNvSpPr>
          <p:nvPr>
            <p:ph type="ftr" sz="quarter" idx="11"/>
          </p:nvPr>
        </p:nvSpPr>
        <p:spPr>
          <a:xfrm>
            <a:off x="2178423" y="6356350"/>
            <a:ext cx="492685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a:prstGeom prst="rect">
            <a:avLst/>
          </a:prstGeom>
        </p:spPr>
        <p:txBody>
          <a:bodyPr/>
          <a:lstStyle/>
          <a:p>
            <a:fld id="{3A3716F4-4785-C644-89E8-C8609D6CB528}" type="slidenum">
              <a:rPr lang="en-US" smtClean="0"/>
              <a:pP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dirty="0"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a:prstGeom prst="rect">
            <a:avLst/>
          </a:prstGeom>
        </p:spPr>
        <p:txBody>
          <a:bodyPr/>
          <a:lstStyle/>
          <a:p>
            <a:fld id="{743D985D-41A0-4705-858A-FEEDE5B81603}" type="datetime1">
              <a:rPr lang="en-GB"/>
              <a:pPr/>
              <a:t>7/12/11</a:t>
            </a:fld>
            <a:endParaRPr/>
          </a:p>
        </p:txBody>
      </p:sp>
      <p:sp>
        <p:nvSpPr>
          <p:cNvPr id="5" name="Footer Placeholder 4"/>
          <p:cNvSpPr>
            <a:spLocks noGrp="1"/>
          </p:cNvSpPr>
          <p:nvPr>
            <p:ph type="ftr" sz="quarter" idx="11"/>
          </p:nvPr>
        </p:nvSpPr>
        <p:spPr>
          <a:xfrm>
            <a:off x="174812" y="6356350"/>
            <a:ext cx="5311588" cy="365125"/>
          </a:xfrm>
          <a:prstGeom prst="rect">
            <a:avLst/>
          </a:prstGeom>
        </p:spPr>
        <p:txBody>
          <a:bodyPr/>
          <a:lstStyle/>
          <a:p>
            <a:r>
              <a:rPr/>
              <a:t>
              </a:t>
            </a:r>
          </a:p>
        </p:txBody>
      </p:sp>
      <p:sp>
        <p:nvSpPr>
          <p:cNvPr id="6" name="Slide Number Placeholder 5"/>
          <p:cNvSpPr>
            <a:spLocks noGrp="1"/>
          </p:cNvSpPr>
          <p:nvPr>
            <p:ph type="sldNum" sz="quarter" idx="12"/>
          </p:nvPr>
        </p:nvSpPr>
        <p:spPr>
          <a:xfrm>
            <a:off x="7689312" y="361016"/>
            <a:ext cx="1073688" cy="1005752"/>
          </a:xfrm>
          <a:prstGeom prst="rect">
            <a:avLst/>
          </a:prstGeom>
        </p:spPr>
        <p:txBody>
          <a:bodyPr/>
          <a:lstStyle/>
          <a:p>
            <a:fld id="{8AF02B71-8991-4516-A01E-F1A9ACD28BDC}"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a:prstGeom prst="rect">
            <a:avLst/>
          </a:prstGeom>
        </p:spPr>
        <p:txBody>
          <a:bodyPr/>
          <a:lstStyle/>
          <a:p>
            <a:fld id="{8AF02B71-8991-4516-A01E-F1A9ACD28BDC}" type="slidenum">
              <a:rPr/>
              <a:pPr/>
              <a:t>‹#›</a:t>
            </a:fld>
            <a:endParaRPr/>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dirty="0"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8" name="Footer Placeholder 7"/>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a:xfrm>
            <a:off x="7198659" y="6356350"/>
            <a:ext cx="1752600" cy="365125"/>
          </a:xfrm>
          <a:prstGeom prst="rect">
            <a:avLst/>
          </a:prstGeom>
        </p:spPr>
        <p:txBody>
          <a:bodyPr/>
          <a:lstStyle/>
          <a:p>
            <a:fld id="{721A6707-8BBF-D545-A51B-C03967D97D11}" type="datetimeFigureOut">
              <a:rPr lang="en-US" smtClean="0"/>
              <a:pPr/>
              <a:t>7/12/11</a:t>
            </a:fld>
            <a:endParaRPr lang="en-US" dirty="0"/>
          </a:p>
        </p:txBody>
      </p:sp>
      <p:sp>
        <p:nvSpPr>
          <p:cNvPr id="6" name="Footer Placeholder 5"/>
          <p:cNvSpPr>
            <a:spLocks noGrp="1"/>
          </p:cNvSpPr>
          <p:nvPr>
            <p:ph type="ftr" sz="quarter" idx="11"/>
          </p:nvPr>
        </p:nvSpPr>
        <p:spPr>
          <a:xfrm>
            <a:off x="174812" y="6356350"/>
            <a:ext cx="6007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89312" y="361016"/>
            <a:ext cx="1073688" cy="1005752"/>
          </a:xfrm>
          <a:prstGeom prst="rect">
            <a:avLst/>
          </a:prstGeom>
        </p:spPr>
        <p:txBody>
          <a:bodyPr/>
          <a:lstStyle/>
          <a:p>
            <a:fld id="{3A3716F4-4785-C644-89E8-C8609D6CB528}" type="slidenum">
              <a:rPr lang="en-US" smtClean="0"/>
              <a:pPr/>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theme" Target="../theme/theme1.xml"/><Relationship Id="rId4" Type="http://schemas.openxmlformats.org/officeDocument/2006/relationships/slideLayout" Target="../slideLayouts/slideLayout4.xml"/><Relationship Id="rId21" Type="http://schemas.openxmlformats.org/officeDocument/2006/relationships/image" Target="../media/image1.jpe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dirty="0" smtClean="0"/>
              <a:t>Click to edit Master title style</a:t>
            </a:r>
            <a:endParaRPr dirty="0"/>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9" name="TextBox 8"/>
          <p:cNvSpPr txBox="1"/>
          <p:nvPr userDrawn="1"/>
        </p:nvSpPr>
        <p:spPr>
          <a:xfrm>
            <a:off x="8026399" y="520700"/>
            <a:ext cx="608479" cy="1536700"/>
          </a:xfrm>
          <a:prstGeom prst="rect">
            <a:avLst/>
          </a:prstGeom>
          <a:solidFill>
            <a:srgbClr val="800000"/>
          </a:solidFill>
        </p:spPr>
        <p:txBody>
          <a:bodyPr wrap="square" rtlCol="0">
            <a:spAutoFit/>
          </a:bodyPr>
          <a:lstStyle/>
          <a:p>
            <a:endParaRPr lang="en-GB" dirty="0"/>
          </a:p>
        </p:txBody>
      </p:sp>
      <p:pic>
        <p:nvPicPr>
          <p:cNvPr id="10" name="Picture 9" descr="crest.jpg"/>
          <p:cNvPicPr>
            <a:picLocks noChangeAspect="1"/>
          </p:cNvPicPr>
          <p:nvPr userDrawn="1"/>
        </p:nvPicPr>
        <p:blipFill>
          <a:blip r:embed="rId21"/>
          <a:stretch>
            <a:fillRect/>
          </a:stretch>
        </p:blipFill>
        <p:spPr>
          <a:xfrm>
            <a:off x="8026399" y="5745470"/>
            <a:ext cx="632759" cy="761385"/>
          </a:xfrm>
          <a:prstGeom prst="rect">
            <a:avLst/>
          </a:prstGeom>
        </p:spPr>
      </p:pic>
      <p:sp>
        <p:nvSpPr>
          <p:cNvPr id="6" name="Slide Number Placeholder 6"/>
          <p:cNvSpPr>
            <a:spLocks noGrp="1"/>
          </p:cNvSpPr>
          <p:nvPr>
            <p:ph type="sldNum" sz="quarter" idx="4"/>
          </p:nvPr>
        </p:nvSpPr>
        <p:spPr>
          <a:xfrm>
            <a:off x="8026399" y="520700"/>
            <a:ext cx="632759" cy="1005752"/>
          </a:xfrm>
          <a:prstGeom prst="rect">
            <a:avLst/>
          </a:prstGeom>
        </p:spPr>
        <p:txBody>
          <a:bodyPr/>
          <a:lstStyle>
            <a:lvl1pPr>
              <a:defRPr>
                <a:solidFill>
                  <a:schemeClr val="bg1"/>
                </a:solidFill>
              </a:defRPr>
            </a:lvl1pPr>
          </a:lstStyle>
          <a:p>
            <a:fld id="{3A3716F4-4785-C644-89E8-C8609D6CB5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hyperlink" Target="http://ictnz.com/infolitmodel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hyperlink" Target="http://www.big6.com/abou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4636008"/>
            <a:ext cx="5458968" cy="1688592"/>
          </a:xfrm>
        </p:spPr>
        <p:txBody>
          <a:bodyPr/>
          <a:lstStyle/>
          <a:p>
            <a:pPr algn="r"/>
            <a:r>
              <a:rPr lang="en-US" b="1" dirty="0" smtClean="0">
                <a:solidFill>
                  <a:srgbClr val="BF0000"/>
                </a:solidFill>
              </a:rPr>
              <a:t>Nazlin Bhimani, MA, MLS, FHEA</a:t>
            </a:r>
          </a:p>
          <a:p>
            <a:pPr algn="r"/>
            <a:r>
              <a:rPr lang="en-US" b="1" dirty="0" smtClean="0">
                <a:solidFill>
                  <a:srgbClr val="BF0000"/>
                </a:solidFill>
              </a:rPr>
              <a:t>Christ’s College </a:t>
            </a:r>
          </a:p>
          <a:p>
            <a:pPr algn="r"/>
            <a:r>
              <a:rPr lang="en-US" b="1" dirty="0" smtClean="0">
                <a:solidFill>
                  <a:srgbClr val="BF0000"/>
                </a:solidFill>
              </a:rPr>
              <a:t>University of Cambridge</a:t>
            </a:r>
            <a:endParaRPr lang="en-US" b="1" dirty="0">
              <a:solidFill>
                <a:srgbClr val="BF0000"/>
              </a:solidFill>
            </a:endParaRPr>
          </a:p>
        </p:txBody>
      </p:sp>
      <p:sp>
        <p:nvSpPr>
          <p:cNvPr id="5" name="Rectangle 4"/>
          <p:cNvSpPr/>
          <p:nvPr/>
        </p:nvSpPr>
        <p:spPr>
          <a:xfrm>
            <a:off x="3581400" y="533400"/>
            <a:ext cx="4572000" cy="1569660"/>
          </a:xfrm>
          <a:prstGeom prst="rect">
            <a:avLst/>
          </a:prstGeom>
        </p:spPr>
        <p:txBody>
          <a:bodyPr wrap="square">
            <a:spAutoFit/>
          </a:bodyPr>
          <a:lstStyle/>
          <a:p>
            <a:r>
              <a:rPr lang="en-US" sz="2400" b="1" dirty="0" smtClean="0">
                <a:solidFill>
                  <a:schemeClr val="bg1">
                    <a:lumMod val="95000"/>
                  </a:schemeClr>
                </a:solidFill>
              </a:rPr>
              <a:t>Introduction to Information Literacy:</a:t>
            </a:r>
          </a:p>
          <a:p>
            <a:endParaRPr lang="en-US" sz="2400" b="1" dirty="0" smtClean="0">
              <a:solidFill>
                <a:schemeClr val="bg1">
                  <a:lumMod val="95000"/>
                </a:schemeClr>
              </a:solidFill>
            </a:endParaRPr>
          </a:p>
          <a:p>
            <a:r>
              <a:rPr lang="en-US" sz="2400" b="1" dirty="0" smtClean="0">
                <a:solidFill>
                  <a:schemeClr val="bg1">
                    <a:lumMod val="95000"/>
                  </a:schemeClr>
                </a:solidFill>
              </a:rPr>
              <a:t>History, Definitions &amp; Models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“Information Literacy”?</a:t>
            </a:r>
            <a:endParaRPr lang="en-GB"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The ability to access, evaluate, </a:t>
            </a:r>
            <a:r>
              <a:rPr lang="en-US" dirty="0" err="1" smtClean="0"/>
              <a:t>organise</a:t>
            </a:r>
            <a:r>
              <a:rPr lang="en-US" dirty="0" smtClean="0"/>
              <a:t> and use information in order to learn, problem-solve, make decisions -in formal and informal learning contexts, at work, at home and in educational settings.</a:t>
            </a:r>
          </a:p>
          <a:p>
            <a:r>
              <a:rPr lang="en-US" dirty="0" smtClean="0"/>
              <a:t>A </a:t>
            </a:r>
            <a:r>
              <a:rPr lang="en-US" b="1" i="1" dirty="0" smtClean="0"/>
              <a:t>key characteristic of the lifelong learner-strongly connected with critical and reflective thinking</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coincide with the development of the Internet?</a:t>
            </a:r>
            <a:endParaRPr lang="en-US" dirty="0"/>
          </a:p>
        </p:txBody>
      </p:sp>
      <p:sp>
        <p:nvSpPr>
          <p:cNvPr id="3" name="Content Placeholder 2"/>
          <p:cNvSpPr>
            <a:spLocks noGrp="1"/>
          </p:cNvSpPr>
          <p:nvPr>
            <p:ph idx="1"/>
          </p:nvPr>
        </p:nvSpPr>
        <p:spPr>
          <a:xfrm>
            <a:off x="457199" y="2209800"/>
            <a:ext cx="6508377" cy="4229100"/>
          </a:xfrm>
        </p:spPr>
        <p:txBody>
          <a:bodyPr>
            <a:normAutofit fontScale="85000" lnSpcReduction="10000"/>
          </a:bodyPr>
          <a:lstStyle/>
          <a:p>
            <a:r>
              <a:rPr lang="en-US" sz="1800" dirty="0" smtClean="0"/>
              <a:t>1974: telnet packet switch networks</a:t>
            </a:r>
            <a:r>
              <a:rPr lang="en-GB" sz="1800" dirty="0" smtClean="0"/>
              <a:t> (Z</a:t>
            </a:r>
            <a:endParaRPr lang="en-US" sz="1800" dirty="0" smtClean="0"/>
          </a:p>
          <a:p>
            <a:r>
              <a:rPr lang="en-US" sz="1800" dirty="0" smtClean="0"/>
              <a:t>1982: Internet protocol TCP/IP was </a:t>
            </a:r>
            <a:r>
              <a:rPr lang="en-US" sz="1800" dirty="0" err="1" smtClean="0"/>
              <a:t>standardised</a:t>
            </a:r>
            <a:r>
              <a:rPr lang="en-US" sz="1800" dirty="0" smtClean="0"/>
              <a:t> and the concept of a www network of fully connected TCP/IP networks called the Internet was introduced. </a:t>
            </a:r>
            <a:endParaRPr lang="en-GB" sz="1800" dirty="0" smtClean="0"/>
          </a:p>
          <a:p>
            <a:r>
              <a:rPr lang="en-US" sz="1800" dirty="0" smtClean="0"/>
              <a:t>Late 1980s  and early 1990s saw the rise of Internet Service Providers (ISP) and by 1995 the Internet was commercialized which had a drastic impact on culture and commerce.</a:t>
            </a:r>
          </a:p>
          <a:p>
            <a:r>
              <a:rPr lang="en-US" sz="1800" dirty="0" smtClean="0"/>
              <a:t>Late 1990s – the technology sector market crash which resulted in 2004 with the development of Web 2.0, an interactive ‘read-write’ web (no longer a collection of monologues or a web of textual publications but a matrix of dialogues and a multi-sensory communication (audio-visual). This includes the rise of near instant communication by electronic mail, instant messaging, Voice over Internet Protocol (VoIP), two- way interactive video calls and the World Wide Web with it's discussion forums, blogs, social networking, and online shopping. </a:t>
            </a:r>
            <a:endParaRPr lang="en-GB"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idx="1"/>
          </p:nvPr>
        </p:nvSpPr>
        <p:spPr/>
        <p:txBody>
          <a:bodyPr>
            <a:normAutofit lnSpcReduction="10000"/>
          </a:bodyPr>
          <a:lstStyle/>
          <a:p>
            <a:pPr lvl="0"/>
            <a:r>
              <a:rPr lang="en-GB" dirty="0" smtClean="0"/>
              <a:t>Economic uncertainty</a:t>
            </a:r>
          </a:p>
          <a:p>
            <a:pPr lvl="0"/>
            <a:r>
              <a:rPr lang="en-GB" dirty="0" smtClean="0"/>
              <a:t>High competition for employment in the global knowledge economy</a:t>
            </a:r>
          </a:p>
          <a:p>
            <a:pPr lvl="0"/>
            <a:r>
              <a:rPr lang="en-GB" dirty="0" smtClean="0"/>
              <a:t>The rapid social and techno-social change</a:t>
            </a:r>
          </a:p>
          <a:p>
            <a:pPr lvl="0"/>
            <a:r>
              <a:rPr lang="en-GB" dirty="0" smtClean="0"/>
              <a:t>A networked society and communities</a:t>
            </a:r>
          </a:p>
          <a:p>
            <a:pPr lvl="0"/>
            <a:r>
              <a:rPr lang="en-GB" dirty="0" smtClean="0"/>
              <a:t>The blurring of boundaries of the real and virtual, public and private, work and leisure</a:t>
            </a:r>
          </a:p>
          <a:p>
            <a:r>
              <a:rPr lang="en-GB" dirty="0" smtClean="0"/>
              <a:t>Increasingly ubiquitous and embedded digital technologies</a:t>
            </a:r>
            <a:endParaRPr lang="en-US" dirty="0"/>
          </a:p>
        </p:txBody>
      </p:sp>
      <p:sp>
        <p:nvSpPr>
          <p:cNvPr id="4" name="TextBox 3"/>
          <p:cNvSpPr txBox="1"/>
          <p:nvPr/>
        </p:nvSpPr>
        <p:spPr>
          <a:xfrm>
            <a:off x="342900" y="3403600"/>
            <a:ext cx="184666" cy="369332"/>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Mission Statement for </a:t>
            </a:r>
            <a:r>
              <a:rPr lang="en-US" dirty="0" err="1" smtClean="0"/>
              <a:t>HEIs</a:t>
            </a:r>
            <a:endParaRPr lang="en-US" dirty="0"/>
          </a:p>
        </p:txBody>
      </p:sp>
      <p:sp>
        <p:nvSpPr>
          <p:cNvPr id="3" name="Content Placeholder 2"/>
          <p:cNvSpPr>
            <a:spLocks noGrp="1"/>
          </p:cNvSpPr>
          <p:nvPr>
            <p:ph idx="1"/>
          </p:nvPr>
        </p:nvSpPr>
        <p:spPr>
          <a:xfrm>
            <a:off x="457199" y="2209800"/>
            <a:ext cx="8343901" cy="3916363"/>
          </a:xfrm>
        </p:spPr>
        <p:txBody>
          <a:bodyPr>
            <a:normAutofit/>
          </a:bodyPr>
          <a:lstStyle/>
          <a:p>
            <a:pPr>
              <a:buNone/>
            </a:pPr>
            <a:endParaRPr lang="en-US" sz="3200" dirty="0" smtClean="0"/>
          </a:p>
          <a:p>
            <a:pPr>
              <a:buNone/>
            </a:pPr>
            <a:endParaRPr lang="en-US" sz="3200" dirty="0" smtClean="0"/>
          </a:p>
          <a:p>
            <a:pPr>
              <a:buNone/>
            </a:pPr>
            <a:r>
              <a:rPr lang="en-US" sz="3200" dirty="0" smtClean="0"/>
              <a:t>“.  . .  .The focus for now and for the future is on equipping our students with the skills they need for work and for life . . . .”</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a:t>
            </a:r>
            <a:endParaRPr lang="en-US" dirty="0"/>
          </a:p>
        </p:txBody>
      </p:sp>
      <p:sp>
        <p:nvSpPr>
          <p:cNvPr id="3" name="Content Placeholder 2"/>
          <p:cNvSpPr>
            <a:spLocks noGrp="1"/>
          </p:cNvSpPr>
          <p:nvPr>
            <p:ph idx="1"/>
          </p:nvPr>
        </p:nvSpPr>
        <p:spPr>
          <a:xfrm>
            <a:off x="457199" y="2209800"/>
            <a:ext cx="7391401" cy="3916363"/>
          </a:xfrm>
        </p:spPr>
        <p:txBody>
          <a:bodyPr>
            <a:normAutofit fontScale="92500" lnSpcReduction="20000"/>
          </a:bodyPr>
          <a:lstStyle/>
          <a:p>
            <a:pPr marL="457200" indent="-457200">
              <a:buNone/>
            </a:pPr>
            <a:r>
              <a:rPr lang="en-GB" dirty="0" smtClean="0"/>
              <a:t>The LLiDA Report (JISC, 2009) states that the key learning literacies for thriving in the 21</a:t>
            </a:r>
            <a:r>
              <a:rPr lang="en-GB" baseline="30000" dirty="0" smtClean="0"/>
              <a:t>st</a:t>
            </a:r>
            <a:r>
              <a:rPr lang="en-GB" dirty="0" smtClean="0"/>
              <a:t> century are:</a:t>
            </a:r>
          </a:p>
          <a:p>
            <a:pPr marL="457200" indent="-457200"/>
            <a:r>
              <a:rPr lang="en-GB" dirty="0" smtClean="0"/>
              <a:t>Information literacy;</a:t>
            </a:r>
          </a:p>
          <a:p>
            <a:pPr marL="457200" indent="-457200"/>
            <a:r>
              <a:rPr lang="en-GB" dirty="0" smtClean="0"/>
              <a:t>Digital literacy (being skilled in the use of technologies); </a:t>
            </a:r>
          </a:p>
          <a:p>
            <a:pPr marL="457200" indent="-457200"/>
            <a:r>
              <a:rPr lang="en-GB" dirty="0" smtClean="0"/>
              <a:t>Becoming more critical (developing critical thinking skills);</a:t>
            </a:r>
          </a:p>
          <a:p>
            <a:pPr marL="457200" indent="-457200"/>
            <a:r>
              <a:rPr lang="en-GB" dirty="0" smtClean="0"/>
              <a:t>Evaluative;</a:t>
            </a:r>
          </a:p>
          <a:p>
            <a:pPr marL="457200" indent="-457200"/>
            <a:r>
              <a:rPr lang="en-GB" dirty="0" smtClean="0"/>
              <a:t>Self-aware;</a:t>
            </a:r>
          </a:p>
          <a:p>
            <a:pPr marL="457200" indent="-457200"/>
            <a:r>
              <a:rPr lang="en-GB" dirty="0" smtClean="0"/>
              <a:t>Self-confident; and</a:t>
            </a:r>
          </a:p>
          <a:p>
            <a:pPr marL="457200" indent="-457200"/>
            <a:r>
              <a:rPr lang="en-GB" dirty="0" smtClean="0"/>
              <a:t>Able to develop strategies for own learning.</a:t>
            </a:r>
            <a:endParaRPr lang="en-US" dirty="0" smtClean="0"/>
          </a:p>
          <a:p>
            <a:pPr marL="457200" indent="-457200">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Competencies/Skills</a:t>
            </a:r>
            <a:endParaRPr lang="en-GB" dirty="0"/>
          </a:p>
        </p:txBody>
      </p:sp>
      <p:sp>
        <p:nvSpPr>
          <p:cNvPr id="3" name="Content Placeholder 2"/>
          <p:cNvSpPr>
            <a:spLocks noGrp="1"/>
          </p:cNvSpPr>
          <p:nvPr>
            <p:ph idx="1"/>
          </p:nvPr>
        </p:nvSpPr>
        <p:spPr/>
        <p:txBody>
          <a:bodyPr>
            <a:normAutofit/>
          </a:bodyPr>
          <a:lstStyle/>
          <a:p>
            <a:r>
              <a:rPr lang="en-GB" dirty="0" smtClean="0"/>
              <a:t>Competencies/skills </a:t>
            </a:r>
            <a:r>
              <a:rPr lang="en-GB" dirty="0" smtClean="0"/>
              <a:t>required to deal with the information overload or</a:t>
            </a:r>
            <a:r>
              <a:rPr lang="en-GB" dirty="0" smtClean="0"/>
              <a:t> ‘data smog’ </a:t>
            </a:r>
            <a:r>
              <a:rPr lang="en-GB" dirty="0" smtClean="0"/>
              <a:t>(a term used by the ALA to describe the huge</a:t>
            </a:r>
            <a:r>
              <a:rPr lang="en-GB" dirty="0" smtClean="0"/>
              <a:t> mountain </a:t>
            </a:r>
            <a:r>
              <a:rPr lang="en-GB" dirty="0" smtClean="0"/>
              <a:t>of information out there on the </a:t>
            </a:r>
            <a:r>
              <a:rPr lang="en-GB" dirty="0" smtClean="0"/>
              <a:t>Internet</a:t>
            </a:r>
            <a:r>
              <a:rPr lang="en-GB" dirty="0" smtClean="0"/>
              <a:t>).</a:t>
            </a:r>
          </a:p>
          <a:p>
            <a:pPr>
              <a:buNone/>
            </a:pPr>
            <a:r>
              <a:rPr lang="en-GB" dirty="0" smtClean="0"/>
              <a:t>One needs to both understand their information </a:t>
            </a:r>
            <a:r>
              <a:rPr lang="en-GB" dirty="0" err="1" smtClean="0"/>
              <a:t>requirments</a:t>
            </a:r>
            <a:r>
              <a:rPr lang="en-GB" dirty="0" smtClean="0"/>
              <a:t> (i.e. why, when, what, where and how) and be able to have the skills to find the relevant/appropriate information through evaluation.</a:t>
            </a:r>
            <a:endParaRPr lang="en-GB" dirty="0" smtClean="0"/>
          </a:p>
          <a:p>
            <a:r>
              <a:rPr lang="en-GB" dirty="0" smtClean="0"/>
              <a:t>These competencies/skills </a:t>
            </a:r>
            <a:r>
              <a:rPr lang="en-GB" dirty="0" smtClean="0"/>
              <a:t>are listed in the various Information Literacy models we will consider.</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Literacy Models</a:t>
            </a:r>
            <a:endParaRPr lang="en-GB" dirty="0"/>
          </a:p>
        </p:txBody>
      </p:sp>
      <p:sp>
        <p:nvSpPr>
          <p:cNvPr id="3" name="Content Placeholder 2"/>
          <p:cNvSpPr>
            <a:spLocks noGrp="1"/>
          </p:cNvSpPr>
          <p:nvPr>
            <p:ph idx="1"/>
          </p:nvPr>
        </p:nvSpPr>
        <p:spPr>
          <a:xfrm>
            <a:off x="457199" y="2209800"/>
            <a:ext cx="7416801" cy="3916363"/>
          </a:xfrm>
        </p:spPr>
        <p:txBody>
          <a:bodyPr>
            <a:normAutofit lnSpcReduction="10000"/>
          </a:bodyPr>
          <a:lstStyle/>
          <a:p>
            <a:pPr>
              <a:buNone/>
            </a:pPr>
            <a:r>
              <a:rPr lang="en-GB" dirty="0" smtClean="0"/>
              <a:t>	Over the years, there have been many information literacy models that have developed.  A list of these is available on this website:  </a:t>
            </a:r>
            <a:r>
              <a:rPr lang="en-US" dirty="0" smtClean="0">
                <a:hlinkClick r:id="rId3"/>
              </a:rPr>
              <a:t>http://ictnz.com/infolitmodels.htm</a:t>
            </a:r>
            <a:endParaRPr lang="en-US" dirty="0" smtClean="0"/>
          </a:p>
          <a:p>
            <a:pPr>
              <a:buNone/>
            </a:pPr>
            <a:r>
              <a:rPr lang="en-US" dirty="0" smtClean="0"/>
              <a:t>Examples:</a:t>
            </a:r>
          </a:p>
          <a:p>
            <a:r>
              <a:rPr lang="en-GB" dirty="0" smtClean="0"/>
              <a:t>The Big6 (</a:t>
            </a:r>
            <a:r>
              <a:rPr lang="en-US" dirty="0" smtClean="0"/>
              <a:t>Eisenberg &amp; Berkowitz, 1988,</a:t>
            </a:r>
            <a:r>
              <a:rPr lang="en-US" dirty="0" smtClean="0"/>
              <a:t> rev. 2000</a:t>
            </a:r>
            <a:r>
              <a:rPr lang="en-US" dirty="0" smtClean="0"/>
              <a:t>…)</a:t>
            </a:r>
            <a:endParaRPr lang="en-GB" dirty="0" smtClean="0"/>
          </a:p>
          <a:p>
            <a:r>
              <a:rPr lang="en-GB" dirty="0" smtClean="0"/>
              <a:t>Seven Pillars of Information Literacy (SCONU,L, 1999,</a:t>
            </a:r>
            <a:r>
              <a:rPr lang="en-GB" dirty="0" smtClean="0"/>
              <a:t> rev. 2011)</a:t>
            </a:r>
          </a:p>
          <a:p>
            <a:r>
              <a:rPr lang="en-GB" dirty="0" smtClean="0"/>
              <a:t>Seven Faces of Information Literacy (Bruce, 1970, rev. 2003)</a:t>
            </a:r>
          </a:p>
          <a:p>
            <a:endParaRPr lang="en-GB" dirty="0" smtClean="0"/>
          </a:p>
          <a:p>
            <a:endParaRPr lang="en-US" dirty="0" smtClean="0"/>
          </a:p>
          <a:p>
            <a:endParaRPr lang="en-GB"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SCONUL (1999)</a:t>
            </a:r>
            <a:endParaRPr lang="en-GB" dirty="0"/>
          </a:p>
        </p:txBody>
      </p:sp>
      <p:pic>
        <p:nvPicPr>
          <p:cNvPr id="4" name="Content Placeholder 3" descr="spportbw.gif"/>
          <p:cNvPicPr>
            <a:picLocks noGrp="1" noChangeAspect="1"/>
          </p:cNvPicPr>
          <p:nvPr>
            <p:ph idx="1"/>
          </p:nvPr>
        </p:nvPicPr>
        <p:blipFill>
          <a:blip r:embed="rId3"/>
          <a:stretch>
            <a:fillRect/>
          </a:stretch>
        </p:blipFill>
        <p:spPr>
          <a:xfrm>
            <a:off x="865732" y="2260600"/>
            <a:ext cx="6099844" cy="4852121"/>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Big6 (Eisenberg &amp; Berkowitz (1988, 2000)</a:t>
            </a:r>
            <a:endParaRPr lang="en-GB" dirty="0"/>
          </a:p>
        </p:txBody>
      </p:sp>
      <p:sp>
        <p:nvSpPr>
          <p:cNvPr id="3" name="Content Placeholder 2"/>
          <p:cNvSpPr>
            <a:spLocks noGrp="1"/>
          </p:cNvSpPr>
          <p:nvPr>
            <p:ph idx="1"/>
          </p:nvPr>
        </p:nvSpPr>
        <p:spPr/>
        <p:txBody>
          <a:bodyPr>
            <a:noAutofit/>
          </a:bodyPr>
          <a:lstStyle/>
          <a:p>
            <a:pPr>
              <a:buNone/>
            </a:pPr>
            <a:endParaRPr lang="en-US" dirty="0" smtClean="0"/>
          </a:p>
          <a:p>
            <a:pPr marL="457200" indent="-457200">
              <a:lnSpc>
                <a:spcPct val="120000"/>
              </a:lnSpc>
              <a:spcBef>
                <a:spcPts val="0"/>
              </a:spcBef>
              <a:buFont typeface="+mj-lt"/>
              <a:buAutoNum type="arabicPeriod"/>
            </a:pPr>
            <a:r>
              <a:rPr lang="en-US" dirty="0" smtClean="0"/>
              <a:t>Task Definition</a:t>
            </a:r>
          </a:p>
          <a:p>
            <a:pPr marL="457200" indent="-457200">
              <a:lnSpc>
                <a:spcPct val="120000"/>
              </a:lnSpc>
              <a:spcBef>
                <a:spcPts val="0"/>
              </a:spcBef>
              <a:buFont typeface="+mj-lt"/>
              <a:buAutoNum type="arabicPeriod"/>
            </a:pPr>
            <a:r>
              <a:rPr lang="en-US" dirty="0" smtClean="0"/>
              <a:t>Information Seeking  Strategies</a:t>
            </a:r>
          </a:p>
          <a:p>
            <a:pPr marL="457200" indent="-457200">
              <a:lnSpc>
                <a:spcPct val="120000"/>
              </a:lnSpc>
              <a:spcBef>
                <a:spcPts val="0"/>
              </a:spcBef>
              <a:buFont typeface="+mj-lt"/>
              <a:buAutoNum type="arabicPeriod"/>
            </a:pPr>
            <a:r>
              <a:rPr lang="en-US" dirty="0" smtClean="0"/>
              <a:t>Location and Access</a:t>
            </a:r>
          </a:p>
          <a:p>
            <a:pPr marL="457200" indent="-457200">
              <a:lnSpc>
                <a:spcPct val="120000"/>
              </a:lnSpc>
              <a:spcBef>
                <a:spcPts val="0"/>
              </a:spcBef>
              <a:buFont typeface="+mj-lt"/>
              <a:buAutoNum type="arabicPeriod"/>
            </a:pPr>
            <a:r>
              <a:rPr lang="en-US" dirty="0" smtClean="0"/>
              <a:t>Use of Information</a:t>
            </a:r>
          </a:p>
          <a:p>
            <a:pPr marL="457200" indent="-457200">
              <a:lnSpc>
                <a:spcPct val="120000"/>
              </a:lnSpc>
              <a:spcBef>
                <a:spcPts val="0"/>
              </a:spcBef>
              <a:buFont typeface="+mj-lt"/>
              <a:buAutoNum type="arabicPeriod"/>
            </a:pPr>
            <a:r>
              <a:rPr lang="en-US" dirty="0" smtClean="0"/>
              <a:t>Synthesis</a:t>
            </a:r>
          </a:p>
          <a:p>
            <a:pPr marL="457200" indent="-457200">
              <a:lnSpc>
                <a:spcPct val="120000"/>
              </a:lnSpc>
              <a:spcBef>
                <a:spcPts val="0"/>
              </a:spcBef>
              <a:buFont typeface="+mj-lt"/>
              <a:buAutoNum type="arabicPeriod"/>
            </a:pPr>
            <a:r>
              <a:rPr lang="en-US" dirty="0" smtClean="0"/>
              <a:t>Evaluation</a:t>
            </a:r>
          </a:p>
          <a:p>
            <a:pPr marL="457200" indent="-457200">
              <a:lnSpc>
                <a:spcPct val="120000"/>
              </a:lnSpc>
              <a:spcBef>
                <a:spcPts val="0"/>
              </a:spcBef>
              <a:buNone/>
            </a:pPr>
            <a:endParaRPr lang="en-US" dirty="0" smtClean="0"/>
          </a:p>
          <a:p>
            <a:pPr marL="457200" indent="-457200" algn="r">
              <a:lnSpc>
                <a:spcPct val="120000"/>
              </a:lnSpc>
              <a:spcBef>
                <a:spcPts val="0"/>
              </a:spcBef>
              <a:buNone/>
            </a:pPr>
            <a:r>
              <a:rPr lang="en-US" dirty="0" smtClean="0"/>
              <a:t> (see:  </a:t>
            </a:r>
            <a:r>
              <a:rPr lang="en-US" dirty="0" smtClean="0">
                <a:hlinkClick r:id="rId3"/>
              </a:rPr>
              <a:t>http://www.big6.com/about/</a:t>
            </a:r>
            <a:r>
              <a:rPr lang="en-US" dirty="0" smtClean="0"/>
              <a:t>)</a:t>
            </a:r>
          </a:p>
          <a:p>
            <a:pPr marL="457200" indent="-457200">
              <a:lnSpc>
                <a:spcPct val="120000"/>
              </a:lnSpc>
              <a:spcBef>
                <a:spcPts val="0"/>
              </a:spcBef>
              <a:buNone/>
            </a:pPr>
            <a:r>
              <a:rPr lang="en-US" dirty="0" smtClean="0"/>
              <a:t> </a:t>
            </a:r>
          </a:p>
          <a:p>
            <a:endParaRPr lang="en-US" dirty="0" smtClean="0"/>
          </a:p>
          <a:p>
            <a:pPr marL="457200" indent="-457200">
              <a:buNone/>
            </a:pPr>
            <a:endParaRPr lang="en-US" sz="1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GB" dirty="0" err="1" smtClean="0"/>
              <a:t>LLiDA</a:t>
            </a:r>
            <a:r>
              <a:rPr lang="en-GB" dirty="0" smtClean="0"/>
              <a:t> recommendations</a:t>
            </a:r>
            <a:endParaRPr lang="en-GB" dirty="0"/>
          </a:p>
        </p:txBody>
      </p:sp>
      <p:sp>
        <p:nvSpPr>
          <p:cNvPr id="3" name="Content Placeholder 2"/>
          <p:cNvSpPr>
            <a:spLocks noGrp="1"/>
          </p:cNvSpPr>
          <p:nvPr>
            <p:ph idx="1"/>
          </p:nvPr>
        </p:nvSpPr>
        <p:spPr>
          <a:xfrm>
            <a:off x="215899" y="1485900"/>
            <a:ext cx="7747001" cy="5168900"/>
          </a:xfrm>
        </p:spPr>
        <p:txBody>
          <a:bodyPr>
            <a:noAutofit/>
          </a:bodyPr>
          <a:lstStyle/>
          <a:p>
            <a:pPr marL="457200" indent="-457200">
              <a:buFont typeface="+mj-lt"/>
              <a:buAutoNum type="arabicPeriod"/>
            </a:pPr>
            <a:r>
              <a:rPr lang="en-US" sz="1800" dirty="0" smtClean="0"/>
              <a:t>Tutors need to be proactive in helping learners to develop learning and digital literacies;</a:t>
            </a:r>
          </a:p>
          <a:p>
            <a:pPr marL="457200" indent="-457200">
              <a:buFont typeface="+mj-lt"/>
              <a:buAutoNum type="arabicPeriod"/>
            </a:pPr>
            <a:r>
              <a:rPr lang="en-US" sz="1800" dirty="0" smtClean="0"/>
              <a:t>Learning and digital literacies need to be embedded into the curriculum;</a:t>
            </a:r>
          </a:p>
          <a:p>
            <a:pPr marL="457200" indent="-457200">
              <a:buFont typeface="+mj-lt"/>
              <a:buAutoNum type="arabicPeriod"/>
            </a:pPr>
            <a:r>
              <a:rPr lang="en-US" sz="1800" dirty="0" smtClean="0"/>
              <a:t>Learners need to be engaged in their own development;</a:t>
            </a:r>
          </a:p>
          <a:p>
            <a:pPr marL="457200" indent="-457200">
              <a:buFont typeface="+mj-lt"/>
              <a:buAutoNum type="arabicPeriod"/>
            </a:pPr>
            <a:r>
              <a:rPr lang="en-US" sz="1800" dirty="0" smtClean="0"/>
              <a:t>Academic staff need to be engaged in rethinking their own knowledge practices;</a:t>
            </a:r>
          </a:p>
          <a:p>
            <a:pPr marL="457200" indent="-457200">
              <a:buFont typeface="+mj-lt"/>
              <a:buAutoNum type="arabicPeriod"/>
            </a:pPr>
            <a:r>
              <a:rPr lang="en-US" sz="1800" dirty="0" smtClean="0"/>
              <a:t>Information literacy needs to be broadened to include – or needs to be supplemented with - communication and media literacies;</a:t>
            </a:r>
          </a:p>
          <a:p>
            <a:pPr marL="457200" indent="-457200">
              <a:buFont typeface="+mj-lt"/>
              <a:buAutoNum type="arabicPeriod"/>
            </a:pPr>
            <a:r>
              <a:rPr lang="en-US" sz="1800" dirty="0" smtClean="0"/>
              <a:t>Employability needs to be more carefully and critically defined; and</a:t>
            </a:r>
          </a:p>
          <a:p>
            <a:pPr marL="457200" indent="-457200">
              <a:buFont typeface="+mj-lt"/>
              <a:buAutoNum type="arabicPeriod"/>
            </a:pPr>
            <a:r>
              <a:rPr lang="en-US" sz="1800" dirty="0" smtClean="0"/>
              <a:t>Partner with JISC, HEA Subject Centres, Life long learning schemes and SCONUL to further develop learning initiatives.</a:t>
            </a:r>
            <a:endParaRPr lang="en-GB" sz="1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“Information Literacy”?</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	The phrases “information fluency”, “information mediacy”, “information skills”,” information competency”</a:t>
            </a:r>
            <a:r>
              <a:rPr lang="en-GB" dirty="0" smtClean="0"/>
              <a:t> are used interchangeably.  More recently, at </a:t>
            </a:r>
            <a:r>
              <a:rPr lang="en-GB" dirty="0" smtClean="0"/>
              <a:t>the LILAC2011 conference “academic management of </a:t>
            </a:r>
            <a:r>
              <a:rPr lang="en-GB" dirty="0" smtClean="0"/>
              <a:t>information” was suggested as a </a:t>
            </a:r>
            <a:r>
              <a:rPr lang="en-GB" dirty="0" smtClean="0"/>
              <a:t>more appropriate term</a:t>
            </a:r>
            <a:r>
              <a:rPr lang="en-GB" dirty="0" smtClean="0"/>
              <a:t>.</a:t>
            </a:r>
            <a:endParaRPr lang="en-GB" dirty="0" smtClean="0"/>
          </a:p>
          <a:p>
            <a:pPr>
              <a:spcAft>
                <a:spcPts val="600"/>
              </a:spcAft>
            </a:pPr>
            <a:r>
              <a:rPr lang="en-GB" dirty="0" smtClean="0"/>
              <a:t>What does</a:t>
            </a:r>
            <a:r>
              <a:rPr lang="en-GB" dirty="0" smtClean="0"/>
              <a:t> </a:t>
            </a:r>
            <a:r>
              <a:rPr lang="en-GB" dirty="0" smtClean="0"/>
              <a:t>“information literacy”</a:t>
            </a:r>
            <a:r>
              <a:rPr lang="en-GB" dirty="0" smtClean="0"/>
              <a:t> </a:t>
            </a:r>
            <a:r>
              <a:rPr lang="en-GB" dirty="0" smtClean="0"/>
              <a:t>mean</a:t>
            </a:r>
            <a:r>
              <a:rPr lang="en-GB" dirty="0" smtClean="0"/>
              <a:t> to </a:t>
            </a:r>
            <a:r>
              <a:rPr lang="en-GB" dirty="0" smtClean="0"/>
              <a:t>you?</a:t>
            </a:r>
          </a:p>
          <a:p>
            <a:pPr>
              <a:spcAft>
                <a:spcPts val="600"/>
              </a:spcAft>
            </a:pPr>
            <a:r>
              <a:rPr lang="en-GB" dirty="0" smtClean="0"/>
              <a:t>Do you teach “information literacy” skills?</a:t>
            </a:r>
          </a:p>
          <a:p>
            <a:pPr>
              <a:spcAft>
                <a:spcPts val="600"/>
              </a:spcAft>
            </a:pPr>
            <a:r>
              <a:rPr lang="en-GB" dirty="0" smtClean="0"/>
              <a:t>What, in your mind, makes an information literate </a:t>
            </a:r>
            <a:r>
              <a:rPr lang="en-GB" dirty="0" smtClean="0"/>
              <a:t>person?  </a:t>
            </a:r>
            <a:r>
              <a:rPr lang="en-GB" dirty="0" smtClean="0"/>
              <a:t> </a:t>
            </a:r>
          </a:p>
          <a:p>
            <a:pPr>
              <a:spcAft>
                <a:spcPts val="600"/>
              </a:spcAft>
            </a:pPr>
            <a:endParaRPr lang="en-US" dirty="0" smtClean="0"/>
          </a:p>
          <a:p>
            <a:endParaRPr lang="en-GB" dirty="0" smtClean="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SCONUL (2011)</a:t>
            </a:r>
            <a:endParaRPr lang="en-GB" dirty="0"/>
          </a:p>
        </p:txBody>
      </p:sp>
      <p:pic>
        <p:nvPicPr>
          <p:cNvPr id="4" name="Content Placeholder 3" descr="newmodel.jpg"/>
          <p:cNvPicPr>
            <a:picLocks noGrp="1" noChangeAspect="1"/>
          </p:cNvPicPr>
          <p:nvPr>
            <p:ph idx="1"/>
          </p:nvPr>
        </p:nvPicPr>
        <p:blipFill>
          <a:blip r:embed="rId3"/>
          <a:stretch>
            <a:fillRect/>
          </a:stretch>
        </p:blipFill>
        <p:spPr>
          <a:xfrm>
            <a:off x="790575" y="2627298"/>
            <a:ext cx="6508750" cy="3500466"/>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Competencies</a:t>
            </a:r>
            <a:endParaRPr lang="en-GB" dirty="0"/>
          </a:p>
        </p:txBody>
      </p:sp>
      <p:pic>
        <p:nvPicPr>
          <p:cNvPr id="6" name="Content Placeholder 5" descr="SCONUL.jpg"/>
          <p:cNvPicPr>
            <a:picLocks noGrp="1" noChangeAspect="1"/>
          </p:cNvPicPr>
          <p:nvPr>
            <p:ph idx="1"/>
          </p:nvPr>
        </p:nvPicPr>
        <p:blipFill>
          <a:blip r:embed="rId3"/>
          <a:srcRect l="-4684" r="-4684"/>
          <a:stretch>
            <a:fillRect/>
          </a:stretch>
        </p:blipFill>
        <p:spPr>
          <a:xfrm>
            <a:off x="279400" y="2057400"/>
            <a:ext cx="7797800" cy="4692263"/>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SCONUL Researcher Lens</a:t>
            </a:r>
            <a:endParaRPr lang="en-GB" dirty="0"/>
          </a:p>
        </p:txBody>
      </p:sp>
      <p:pic>
        <p:nvPicPr>
          <p:cNvPr id="4" name="Content Placeholder 3" descr="researchtable.jpg"/>
          <p:cNvPicPr>
            <a:picLocks noGrp="1" noChangeAspect="1"/>
          </p:cNvPicPr>
          <p:nvPr>
            <p:ph idx="1"/>
          </p:nvPr>
        </p:nvPicPr>
        <p:blipFill>
          <a:blip r:embed="rId3"/>
          <a:stretch>
            <a:fillRect/>
          </a:stretch>
        </p:blipFill>
        <p:spPr>
          <a:xfrm>
            <a:off x="457199" y="2057400"/>
            <a:ext cx="5820834" cy="4415805"/>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Bloom’s cognitive levels in the information seeking process </a:t>
            </a:r>
          </a:p>
        </p:txBody>
      </p:sp>
      <p:pic>
        <p:nvPicPr>
          <p:cNvPr id="8" name="Content Placeholder 7" descr="blooms_pyramid.jpg"/>
          <p:cNvPicPr>
            <a:picLocks noGrp="1" noChangeAspect="1"/>
          </p:cNvPicPr>
          <p:nvPr>
            <p:ph idx="1"/>
          </p:nvPr>
        </p:nvPicPr>
        <p:blipFill>
          <a:blip r:embed="rId3"/>
          <a:srcRect l="-12046" r="-12046"/>
          <a:stretch>
            <a:fillRect/>
          </a:stretch>
        </p:blipFill>
        <p:spPr>
          <a:xfrm>
            <a:off x="292099" y="2057400"/>
            <a:ext cx="7366001" cy="443243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Learning Pyramid</a:t>
            </a:r>
            <a:endParaRPr lang="en-GB" dirty="0"/>
          </a:p>
        </p:txBody>
      </p:sp>
      <p:pic>
        <p:nvPicPr>
          <p:cNvPr id="4" name="Content Placeholder 3" descr="learning pyramid.jpg"/>
          <p:cNvPicPr>
            <a:picLocks noGrp="1" noChangeAspect="1"/>
          </p:cNvPicPr>
          <p:nvPr>
            <p:ph idx="1"/>
          </p:nvPr>
        </p:nvPicPr>
        <p:blipFill>
          <a:blip r:embed="rId3"/>
          <a:srcRect l="-11447" r="-11447"/>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History</a:t>
            </a:r>
            <a:endParaRPr lang="en-US" dirty="0"/>
          </a:p>
        </p:txBody>
      </p:sp>
      <p:sp>
        <p:nvSpPr>
          <p:cNvPr id="3" name="Content Placeholder 2"/>
          <p:cNvSpPr>
            <a:spLocks noGrp="1"/>
          </p:cNvSpPr>
          <p:nvPr>
            <p:ph idx="1"/>
          </p:nvPr>
        </p:nvSpPr>
        <p:spPr>
          <a:xfrm>
            <a:off x="457199" y="2557002"/>
            <a:ext cx="6508377" cy="3916363"/>
          </a:xfrm>
        </p:spPr>
        <p:txBody>
          <a:bodyPr>
            <a:normAutofit fontScale="85000" lnSpcReduction="10000"/>
          </a:bodyPr>
          <a:lstStyle/>
          <a:p>
            <a:pPr>
              <a:buNone/>
            </a:pPr>
            <a:r>
              <a:rPr lang="en-GB" dirty="0" smtClean="0">
                <a:latin typeface="Century Gothic"/>
                <a:ea typeface="Times New Roman" pitchFamily="34" charset="0"/>
                <a:cs typeface="Century Gothic"/>
              </a:rPr>
              <a:t>Information Literacy (IL) has a long history and there are many concepts and definitions of information literacy which have become prevalent over the years:</a:t>
            </a:r>
          </a:p>
          <a:p>
            <a:pPr lvl="1">
              <a:buClr>
                <a:srgbClr val="800000"/>
              </a:buClr>
              <a:buFont typeface="Wingdings" charset="2"/>
              <a:buChar char="§"/>
            </a:pPr>
            <a:r>
              <a:rPr lang="en-GB" sz="2000" dirty="0" smtClean="0">
                <a:latin typeface="Century Gothic"/>
                <a:ea typeface="Times New Roman" pitchFamily="34" charset="0"/>
                <a:cs typeface="Century Gothic"/>
              </a:rPr>
              <a:t>1876:  </a:t>
            </a:r>
            <a:r>
              <a:rPr lang="en-GB" sz="2000" dirty="0" err="1" smtClean="0">
                <a:latin typeface="Century Gothic"/>
                <a:ea typeface="Times New Roman" pitchFamily="34" charset="0"/>
                <a:cs typeface="Century Gothic"/>
              </a:rPr>
              <a:t>Melvil</a:t>
            </a:r>
            <a:r>
              <a:rPr lang="en-GB" sz="2000" dirty="0" smtClean="0">
                <a:latin typeface="Century Gothic"/>
                <a:ea typeface="Times New Roman" pitchFamily="34" charset="0"/>
                <a:cs typeface="Century Gothic"/>
              </a:rPr>
              <a:t> Dewey referred to the library as a school &amp; the librarian as, in the highest sense, a teacher</a:t>
            </a:r>
          </a:p>
          <a:p>
            <a:pPr lvl="1">
              <a:buClr>
                <a:srgbClr val="800000"/>
              </a:buClr>
              <a:buFont typeface="Wingdings" charset="2"/>
              <a:buChar char="§"/>
            </a:pPr>
            <a:r>
              <a:rPr lang="en-GB" sz="2000" dirty="0" smtClean="0">
                <a:latin typeface="Century Gothic"/>
                <a:ea typeface="Times New Roman" pitchFamily="34" charset="0"/>
                <a:cs typeface="Century Gothic"/>
              </a:rPr>
              <a:t>1960s – when </a:t>
            </a:r>
            <a:r>
              <a:rPr lang="en-GB" sz="2000" dirty="0" smtClean="0">
                <a:latin typeface="Century Gothic"/>
                <a:ea typeface="Times New Roman" pitchFamily="34" charset="0"/>
                <a:cs typeface="Century Gothic"/>
              </a:rPr>
              <a:t>library budgets were healthy (even flush!), the modern library instruction </a:t>
            </a:r>
            <a:r>
              <a:rPr lang="en-GB" sz="2000" dirty="0" smtClean="0">
                <a:latin typeface="Century Gothic"/>
                <a:ea typeface="Times New Roman" pitchFamily="34" charset="0"/>
                <a:cs typeface="Century Gothic"/>
              </a:rPr>
              <a:t>movement began.</a:t>
            </a:r>
          </a:p>
          <a:p>
            <a:pPr lvl="1">
              <a:buClr>
                <a:srgbClr val="800000"/>
              </a:buClr>
              <a:buFont typeface="Wingdings" charset="2"/>
              <a:buChar char="§"/>
            </a:pPr>
            <a:r>
              <a:rPr lang="en-GB" sz="2000" dirty="0" smtClean="0">
                <a:latin typeface="Century Gothic"/>
                <a:ea typeface="Times New Roman" pitchFamily="34" charset="0"/>
                <a:cs typeface="Century Gothic"/>
              </a:rPr>
              <a:t>1974:  the term ‘Information Literacy’ is coined by Paul G. </a:t>
            </a:r>
            <a:r>
              <a:rPr lang="en-GB" sz="2000" dirty="0" err="1" smtClean="0">
                <a:latin typeface="Century Gothic"/>
                <a:ea typeface="Times New Roman" pitchFamily="34" charset="0"/>
                <a:cs typeface="Century Gothic"/>
              </a:rPr>
              <a:t>Zurowski</a:t>
            </a:r>
            <a:r>
              <a:rPr lang="en-GB" sz="2000" dirty="0" smtClean="0">
                <a:latin typeface="Century Gothic"/>
                <a:ea typeface="Times New Roman" pitchFamily="34" charset="0"/>
                <a:cs typeface="Century Gothic"/>
              </a:rPr>
              <a:t> in his report for the National Commission on </a:t>
            </a:r>
            <a:r>
              <a:rPr lang="en-GB" sz="2000" dirty="0" err="1" smtClean="0">
                <a:latin typeface="Century Gothic"/>
                <a:ea typeface="Times New Roman" pitchFamily="34" charset="0"/>
                <a:cs typeface="Century Gothic"/>
              </a:rPr>
              <a:t>Libaries</a:t>
            </a:r>
            <a:r>
              <a:rPr lang="en-GB" sz="2000" dirty="0" smtClean="0">
                <a:latin typeface="Century Gothic"/>
                <a:ea typeface="Times New Roman" pitchFamily="34" charset="0"/>
                <a:cs typeface="Century Gothic"/>
              </a:rPr>
              <a:t> and Informatio</a:t>
            </a:r>
            <a:r>
              <a:rPr lang="en-GB" sz="2000" dirty="0" smtClean="0">
                <a:latin typeface="Century Gothic"/>
                <a:ea typeface="Times New Roman" pitchFamily="34" charset="0"/>
                <a:cs typeface="Century Gothic"/>
              </a:rPr>
              <a:t>n Science</a:t>
            </a:r>
            <a:r>
              <a:rPr lang="en-GB" sz="2000" dirty="0" smtClean="0">
                <a:latin typeface="Century Gothic"/>
                <a:ea typeface="Times New Roman" pitchFamily="34" charset="0"/>
                <a:cs typeface="Century Gothic"/>
              </a:rPr>
              <a:t>.   </a:t>
            </a:r>
            <a:r>
              <a:rPr lang="en-GB" sz="2000" dirty="0" err="1" smtClean="0">
                <a:latin typeface="Century Gothic"/>
                <a:ea typeface="Times New Roman" pitchFamily="34" charset="0"/>
                <a:cs typeface="Century Gothic"/>
              </a:rPr>
              <a:t>Zurowski</a:t>
            </a:r>
            <a:r>
              <a:rPr lang="en-GB" sz="2000" dirty="0" smtClean="0">
                <a:latin typeface="Century Gothic"/>
                <a:ea typeface="Times New Roman" pitchFamily="34" charset="0"/>
                <a:cs typeface="Century Gothic"/>
              </a:rPr>
              <a:t> </a:t>
            </a:r>
            <a:r>
              <a:rPr lang="en-GB" sz="2000" dirty="0" smtClean="0">
                <a:latin typeface="Century Gothic"/>
                <a:ea typeface="Times New Roman" pitchFamily="34" charset="0"/>
                <a:cs typeface="Century Gothic"/>
              </a:rPr>
              <a:t>documents the shift from teaching library instruction that emphasised </a:t>
            </a:r>
            <a:r>
              <a:rPr lang="en-GB" sz="2000" i="1" dirty="0" smtClean="0">
                <a:latin typeface="Century Gothic"/>
                <a:ea typeface="Times New Roman" pitchFamily="34" charset="0"/>
                <a:cs typeface="Century Gothic"/>
              </a:rPr>
              <a:t>the acquisition of mechanical searching skills to a more conceptual approach to information use</a:t>
            </a:r>
            <a:r>
              <a:rPr lang="en-GB" sz="2000" dirty="0" smtClean="0">
                <a:latin typeface="Century Gothic"/>
                <a:ea typeface="Times New Roman" pitchFamily="34" charset="0"/>
                <a:cs typeface="Century Gothic"/>
              </a:rPr>
              <a:t>. </a:t>
            </a:r>
            <a:endParaRPr lang="en-GB" dirty="0" smtClean="0">
              <a:latin typeface="Century Gothic"/>
              <a:ea typeface="Times New Roman" pitchFamily="34" charset="0"/>
              <a:cs typeface="Century Gothic"/>
            </a:endParaRP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normAutofit/>
          </a:bodyPr>
          <a:lstStyle/>
          <a:p>
            <a:r>
              <a:rPr lang="en-US" dirty="0" smtClean="0">
                <a:latin typeface="Century Gothic"/>
                <a:cs typeface="Century Gothic"/>
              </a:rPr>
              <a:t>Paul G. </a:t>
            </a:r>
            <a:r>
              <a:rPr lang="en-US" dirty="0" err="1" smtClean="0">
                <a:latin typeface="Century Gothic"/>
                <a:cs typeface="Century Gothic"/>
              </a:rPr>
              <a:t>Zurkowski</a:t>
            </a:r>
            <a:r>
              <a:rPr lang="en-US" dirty="0" smtClean="0">
                <a:latin typeface="Century Gothic"/>
                <a:cs typeface="Century Gothic"/>
              </a:rPr>
              <a:t> (1974) used the phrase 'information literacy'  to describe the "techniques and skills" known by the information literate "for utilizing the wide range of information tools as well as primary sources in molding information solutions information solutions to their problems”.</a:t>
            </a:r>
            <a:endParaRPr lang="en-GB" dirty="0" smtClean="0">
              <a:latin typeface="Century Gothic"/>
              <a:cs typeface="Century Gothic"/>
            </a:endParaRPr>
          </a:p>
          <a:p>
            <a:pPr>
              <a:buNone/>
            </a:pPr>
            <a:r>
              <a:rPr lang="en-US" sz="2162" dirty="0" smtClean="0">
                <a:solidFill>
                  <a:schemeClr val="accent1">
                    <a:lumMod val="75000"/>
                  </a:schemeClr>
                </a:solidFill>
                <a:latin typeface="Century Gothic"/>
                <a:cs typeface="Century Gothic"/>
              </a:rPr>
              <a:t>15 years later, in 1989, the ALA defined IL thus:</a:t>
            </a:r>
          </a:p>
          <a:p>
            <a:r>
              <a:rPr lang="en-US" sz="2162" dirty="0" smtClean="0">
                <a:latin typeface="Century Gothic"/>
                <a:cs typeface="Century Gothic"/>
              </a:rPr>
              <a:t>”to recognizes when information is needed and have the ability to locate, evaluate and use effectively the needed information”</a:t>
            </a:r>
            <a:endParaRPr lang="en-GB" sz="2162" dirty="0" smtClean="0">
              <a:latin typeface="Century Gothic"/>
              <a:cs typeface="Century Gothic"/>
            </a:endParaRPr>
          </a:p>
          <a:p>
            <a:endParaRPr lang="en-GB" dirty="0" smtClean="0">
              <a:latin typeface="Calibri"/>
              <a:cs typeface="Calibri"/>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19200"/>
            <a:ext cx="6508377" cy="4906963"/>
          </a:xfrm>
        </p:spPr>
        <p:txBody>
          <a:bodyPr>
            <a:normAutofit/>
          </a:bodyPr>
          <a:lstStyle/>
          <a:p>
            <a:pPr>
              <a:buNone/>
            </a:pPr>
            <a:r>
              <a:rPr lang="en-US" dirty="0" smtClean="0">
                <a:solidFill>
                  <a:srgbClr val="730000"/>
                </a:solidFill>
                <a:latin typeface="Century Gothic"/>
                <a:cs typeface="Century Gothic"/>
              </a:rPr>
              <a:t>10 years later, in 1999, SCONUL, published the</a:t>
            </a:r>
          </a:p>
          <a:p>
            <a:r>
              <a:rPr lang="en-US" dirty="0" smtClean="0">
                <a:latin typeface="Century Gothic"/>
                <a:cs typeface="Century Gothic"/>
              </a:rPr>
              <a:t>"Seven Pillars of Information Literacy" which is mainly concerned with the development of students' skills in Higher Education Institutions.</a:t>
            </a:r>
          </a:p>
          <a:p>
            <a:pPr>
              <a:buNone/>
            </a:pPr>
            <a:r>
              <a:rPr lang="en-US" dirty="0" smtClean="0">
                <a:solidFill>
                  <a:srgbClr val="730000"/>
                </a:solidFill>
                <a:latin typeface="Century Gothic"/>
                <a:cs typeface="Century Gothic"/>
              </a:rPr>
              <a:t>4 years later, the Prague Declaration (2003)described IL as:</a:t>
            </a:r>
            <a:endParaRPr lang="en-GB" dirty="0" smtClean="0">
              <a:latin typeface="Century Gothic"/>
              <a:cs typeface="Century Gothic"/>
            </a:endParaRPr>
          </a:p>
          <a:p>
            <a:r>
              <a:rPr lang="en-US" dirty="0" smtClean="0">
                <a:latin typeface="Century Gothic"/>
                <a:cs typeface="Century Gothic"/>
              </a:rPr>
              <a:t>”a key to social, cultural and economic development of nations and communities, institutions and individuals in the 21st century . . . </a:t>
            </a:r>
          </a:p>
          <a:p>
            <a:pPr>
              <a:buNone/>
            </a:pPr>
            <a:r>
              <a:rPr lang="en-US" dirty="0" smtClean="0">
                <a:solidFill>
                  <a:schemeClr val="accent1"/>
                </a:solidFill>
                <a:latin typeface="Century Gothic"/>
                <a:cs typeface="Century Gothic"/>
              </a:rPr>
              <a:t>and declared it's acquisition as:</a:t>
            </a:r>
          </a:p>
          <a:p>
            <a:pPr>
              <a:buNone/>
            </a:pPr>
            <a:r>
              <a:rPr lang="en-US" dirty="0" smtClean="0">
                <a:latin typeface="Century Gothic"/>
                <a:cs typeface="Century Gothic"/>
              </a:rPr>
              <a:t> "part of the basic human right of life long learning".</a:t>
            </a:r>
          </a:p>
          <a:p>
            <a:pPr>
              <a:buNone/>
            </a:pPr>
            <a:endParaRPr lang="en-GB" dirty="0" smtClean="0">
              <a:solidFill>
                <a:srgbClr val="730000"/>
              </a:solidFill>
              <a:latin typeface="Calibri"/>
              <a:cs typeface="Calibri"/>
            </a:endParaRPr>
          </a:p>
          <a:p>
            <a:endParaRPr lang="en-US" dirty="0" smtClean="0">
              <a:latin typeface="Calibri"/>
              <a:cs typeface="Calibri"/>
            </a:endParaRPr>
          </a:p>
          <a:p>
            <a:endParaRPr lang="en-GB" dirty="0" smtClean="0">
              <a:latin typeface="Calibri"/>
              <a:cs typeface="Calibri"/>
            </a:endParaRP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914400"/>
            <a:ext cx="6508377" cy="5727700"/>
          </a:xfrm>
        </p:spPr>
        <p:txBody>
          <a:bodyPr>
            <a:normAutofit fontScale="25000" lnSpcReduction="20000"/>
          </a:bodyPr>
          <a:lstStyle/>
          <a:p>
            <a:pPr>
              <a:lnSpc>
                <a:spcPct val="120000"/>
              </a:lnSpc>
              <a:spcBef>
                <a:spcPts val="0"/>
              </a:spcBef>
            </a:pPr>
            <a:r>
              <a:rPr lang="en-GB" sz="8000" dirty="0" smtClean="0">
                <a:latin typeface="Century Gothic"/>
                <a:cs typeface="Century Gothic"/>
              </a:rPr>
              <a:t>In the same year, 2003, CILIP </a:t>
            </a:r>
            <a:r>
              <a:rPr lang="en-US" sz="8000" dirty="0" smtClean="0">
                <a:latin typeface="Century Gothic"/>
                <a:cs typeface="Century Gothic"/>
              </a:rPr>
              <a:t>defined Information Literacy thus:</a:t>
            </a:r>
            <a:endParaRPr lang="en-GB" sz="8000" dirty="0" smtClean="0">
              <a:latin typeface="Century Gothic"/>
              <a:cs typeface="Century Gothic"/>
            </a:endParaRPr>
          </a:p>
          <a:p>
            <a:pPr>
              <a:lnSpc>
                <a:spcPct val="120000"/>
              </a:lnSpc>
              <a:spcBef>
                <a:spcPts val="0"/>
              </a:spcBef>
              <a:buNone/>
            </a:pPr>
            <a:endParaRPr lang="en-US" sz="3200" dirty="0" smtClean="0">
              <a:latin typeface="Century Gothic"/>
              <a:cs typeface="Century Gothic"/>
            </a:endParaRPr>
          </a:p>
          <a:p>
            <a:pPr>
              <a:lnSpc>
                <a:spcPct val="120000"/>
              </a:lnSpc>
              <a:spcBef>
                <a:spcPts val="0"/>
              </a:spcBef>
              <a:buNone/>
            </a:pPr>
            <a:r>
              <a:rPr lang="en-US" sz="8000" dirty="0" smtClean="0">
                <a:latin typeface="Century Gothic"/>
                <a:cs typeface="Century Gothic"/>
              </a:rPr>
              <a:t>   “Information literacy is knowing when and why you need information, where to find it, and how to evaluate, use and communicate it in an ethical manner.”</a:t>
            </a:r>
          </a:p>
          <a:p>
            <a:pPr>
              <a:lnSpc>
                <a:spcPct val="120000"/>
              </a:lnSpc>
              <a:spcBef>
                <a:spcPts val="0"/>
              </a:spcBef>
              <a:buNone/>
            </a:pPr>
            <a:endParaRPr lang="en-GB" sz="3200" dirty="0" smtClean="0">
              <a:latin typeface="Century Gothic"/>
              <a:cs typeface="Century Gothic"/>
            </a:endParaRPr>
          </a:p>
          <a:p>
            <a:pPr>
              <a:lnSpc>
                <a:spcPct val="120000"/>
              </a:lnSpc>
              <a:spcBef>
                <a:spcPts val="0"/>
              </a:spcBef>
            </a:pPr>
            <a:r>
              <a:rPr lang="en-US" sz="8000" dirty="0" smtClean="0">
                <a:latin typeface="Century Gothic"/>
                <a:cs typeface="Century Gothic"/>
              </a:rPr>
              <a:t>This definition implies several skills. We believe that the skills (or competencies) that are required to be information literate require an understanding of:	</a:t>
            </a:r>
          </a:p>
          <a:p>
            <a:pPr>
              <a:lnSpc>
                <a:spcPct val="120000"/>
              </a:lnSpc>
              <a:spcBef>
                <a:spcPts val="0"/>
              </a:spcBef>
              <a:buNone/>
            </a:pPr>
            <a:endParaRPr lang="en-GB" sz="3200" dirty="0" smtClean="0">
              <a:latin typeface="Century Gothic"/>
              <a:cs typeface="Century Gothic"/>
            </a:endParaRPr>
          </a:p>
          <a:p>
            <a:pPr lvl="2">
              <a:lnSpc>
                <a:spcPct val="120000"/>
              </a:lnSpc>
              <a:spcBef>
                <a:spcPts val="0"/>
              </a:spcBef>
            </a:pPr>
            <a:r>
              <a:rPr lang="en-US" sz="7200" dirty="0" smtClean="0">
                <a:latin typeface="Century Gothic"/>
                <a:cs typeface="Century Gothic"/>
              </a:rPr>
              <a:t>A need for information</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The resources available</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How to find information</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The need to evaluate results</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How to work with or exploit results</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Ethics and responsibility of use</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How to communicate or share your findings</a:t>
            </a:r>
            <a:endParaRPr lang="en-GB" sz="7200" dirty="0" smtClean="0">
              <a:latin typeface="Century Gothic"/>
              <a:cs typeface="Century Gothic"/>
            </a:endParaRPr>
          </a:p>
          <a:p>
            <a:pPr lvl="2">
              <a:lnSpc>
                <a:spcPct val="120000"/>
              </a:lnSpc>
              <a:spcBef>
                <a:spcPts val="0"/>
              </a:spcBef>
            </a:pPr>
            <a:r>
              <a:rPr lang="en-US" sz="7200" dirty="0" smtClean="0">
                <a:latin typeface="Century Gothic"/>
                <a:cs typeface="Century Gothic"/>
              </a:rPr>
              <a:t>How to manage</a:t>
            </a:r>
            <a:endParaRPr lang="en-GB" sz="7200" dirty="0" smtClean="0">
              <a:latin typeface="Century Gothic"/>
              <a:cs typeface="Century Gothic"/>
            </a:endParaRPr>
          </a:p>
          <a:p>
            <a:pPr>
              <a:buNone/>
            </a:pPr>
            <a:endParaRPr lang="en-GB" dirty="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sz="2400" dirty="0" smtClean="0">
                <a:solidFill>
                  <a:srgbClr val="730000"/>
                </a:solidFill>
                <a:latin typeface="Century Gothic"/>
                <a:cs typeface="Century Gothic"/>
              </a:rPr>
              <a:t>2 years later, UNESCO, in the Alexandria Proclamation of 2005 defines IL as:</a:t>
            </a:r>
          </a:p>
          <a:p>
            <a:pPr>
              <a:buNone/>
            </a:pPr>
            <a:r>
              <a:rPr lang="en-US" sz="2400" dirty="0" smtClean="0">
                <a:latin typeface="Century Gothic"/>
                <a:cs typeface="Century Gothic"/>
              </a:rPr>
              <a:t>	“Information Literacy means to empower people in all walks of life to seek, evaluate, use and create information effectively to achieve their personal, social, occupational and educational goals.</a:t>
            </a:r>
            <a:r>
              <a:rPr lang="en-US" sz="2400" b="1" dirty="0" smtClean="0">
                <a:latin typeface="Century Gothic"/>
                <a:cs typeface="Century Gothic"/>
              </a:rPr>
              <a:t>”</a:t>
            </a:r>
            <a:endParaRPr lang="en-US" b="1" dirty="0" smtClean="0">
              <a:latin typeface="Century Gothic"/>
              <a:cs typeface="Century Gothic"/>
            </a:endParaRPr>
          </a:p>
          <a:p>
            <a:pPr marL="457200" indent="-457200">
              <a:buNone/>
            </a:pPr>
            <a:r>
              <a:rPr lang="en-US" dirty="0" smtClean="0">
                <a:latin typeface="Century Gothic"/>
                <a:cs typeface="Century Gothic"/>
              </a:rPr>
              <a:t>And finally . .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09700"/>
            <a:ext cx="7315201" cy="4716463"/>
          </a:xfrm>
        </p:spPr>
        <p:txBody>
          <a:bodyPr>
            <a:noAutofit/>
          </a:bodyPr>
          <a:lstStyle/>
          <a:p>
            <a:pPr>
              <a:buNone/>
            </a:pPr>
            <a:r>
              <a:rPr lang="en-US" sz="1800" dirty="0" smtClean="0">
                <a:solidFill>
                  <a:srgbClr val="990000"/>
                </a:solidFill>
              </a:rPr>
              <a:t>In 2009, President Obama declared October 2009 “</a:t>
            </a:r>
            <a:r>
              <a:rPr lang="en-US" sz="1800" b="1" dirty="0" smtClean="0">
                <a:solidFill>
                  <a:srgbClr val="990000"/>
                </a:solidFill>
              </a:rPr>
              <a:t>National Information Literacy Awareness Month</a:t>
            </a:r>
            <a:r>
              <a:rPr lang="en-US" sz="1800" dirty="0" smtClean="0">
                <a:solidFill>
                  <a:srgbClr val="990000"/>
                </a:solidFill>
              </a:rPr>
              <a:t>”:</a:t>
            </a:r>
            <a:endParaRPr lang="en-GB" sz="1800" dirty="0" smtClean="0">
              <a:solidFill>
                <a:srgbClr val="990000"/>
              </a:solidFill>
            </a:endParaRPr>
          </a:p>
          <a:p>
            <a:pPr>
              <a:buNone/>
            </a:pPr>
            <a:r>
              <a:rPr lang="en-US" sz="1800" dirty="0" smtClean="0"/>
              <a:t>    "Rather than merely possessing  data, we must also learn the skills necessary to acquire, collate, and evaluate information for any situation . . . Though we may know how to find the information we need, we must also know how to evaluate it. Over the past decade, we have seen a crisis of authenticity emerge. We now live in a world where anyone can publish an opinion or perspective, whether true or not, and have the opinion amplified within the information marketplace. At the same time, Americans have unprecedented access to the diverse and independent sources of information, as well as institutions such as libraries and universities, that can help separate truth from fiction and signal from noise.”</a:t>
            </a:r>
            <a:endParaRPr lang="en-GB"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82700"/>
            <a:ext cx="6508377" cy="50546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NOW, THEREFORE, I, BARACK OBAMA, President of the United States of America . . .  do hereby proclaim October 2009 as National Literacy Awareness Month. I call upon the people of the United States </a:t>
            </a:r>
            <a:r>
              <a:rPr lang="en-US" b="1" dirty="0" smtClean="0"/>
              <a:t>to recognize the important role information plays in our daily lives, and appreciate the need for a greater understanding of it's impact.</a:t>
            </a:r>
            <a:r>
              <a:rPr lang="en-US" dirty="0" smtClean="0"/>
              <a:t>"</a:t>
            </a:r>
            <a:endParaRPr lang="en-GB" dirty="0"/>
          </a:p>
        </p:txBody>
      </p:sp>
      <p:pic>
        <p:nvPicPr>
          <p:cNvPr id="4" name="Picture 3" descr="Obama.jpg"/>
          <p:cNvPicPr>
            <a:picLocks noChangeAspect="1"/>
          </p:cNvPicPr>
          <p:nvPr/>
        </p:nvPicPr>
        <p:blipFill>
          <a:blip r:embed="rId3"/>
          <a:stretch>
            <a:fillRect/>
          </a:stretch>
        </p:blipFill>
        <p:spPr>
          <a:xfrm>
            <a:off x="2260600" y="825500"/>
            <a:ext cx="3683000" cy="2209800"/>
          </a:xfrm>
          <a:prstGeom prst="rect">
            <a:avLst/>
          </a:prstGeom>
        </p:spPr>
      </p:pic>
    </p:spTree>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15103</TotalTime>
  <Words>2876</Words>
  <Application>Microsoft Macintosh PowerPoint</Application>
  <PresentationFormat>On-screen Show (4:3)</PresentationFormat>
  <Paragraphs>186</Paragraphs>
  <Slides>24</Slides>
  <Notes>23</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Plaza</vt:lpstr>
      <vt:lpstr>Slide 1</vt:lpstr>
      <vt:lpstr>What is “Information Literacy”?</vt:lpstr>
      <vt:lpstr>The History</vt:lpstr>
      <vt:lpstr>Definitions</vt:lpstr>
      <vt:lpstr>Slide 5</vt:lpstr>
      <vt:lpstr>Slide 6</vt:lpstr>
      <vt:lpstr>Slide 7</vt:lpstr>
      <vt:lpstr>Slide 8</vt:lpstr>
      <vt:lpstr>Slide 9</vt:lpstr>
      <vt:lpstr>What is “Information Literacy”?</vt:lpstr>
      <vt:lpstr>How does this coincide with the development of the Internet?</vt:lpstr>
      <vt:lpstr>Reality</vt:lpstr>
      <vt:lpstr>Core Mission Statement for HEIs</vt:lpstr>
      <vt:lpstr>Skills</vt:lpstr>
      <vt:lpstr>Competencies/Skills</vt:lpstr>
      <vt:lpstr>Information Literacy Models</vt:lpstr>
      <vt:lpstr>SCONUL (1999)</vt:lpstr>
      <vt:lpstr>The Big6 (Eisenberg &amp; Berkowitz (1988, 2000)</vt:lpstr>
      <vt:lpstr>LLiDA recommendations</vt:lpstr>
      <vt:lpstr>SCONUL (2011)</vt:lpstr>
      <vt:lpstr>Core Competencies</vt:lpstr>
      <vt:lpstr>SCONUL Researcher Lens</vt:lpstr>
      <vt:lpstr> Bloom’s cognitive levels in the information seeking process </vt:lpstr>
      <vt:lpstr>The Learning Pyramid</vt:lpstr>
    </vt:vector>
  </TitlesOfParts>
  <Company>Middlesex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Nazlin Bhimani</dc:creator>
  <cp:lastModifiedBy>Nazlin Bhimani</cp:lastModifiedBy>
  <cp:revision>196</cp:revision>
  <dcterms:created xsi:type="dcterms:W3CDTF">2011-07-12T17:37:26Z</dcterms:created>
  <dcterms:modified xsi:type="dcterms:W3CDTF">2011-07-13T13:26:51Z</dcterms:modified>
</cp:coreProperties>
</file>