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8" d="100"/>
          <a:sy n="58" d="100"/>
        </p:scale>
        <p:origin x="-147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BEF7BF-4187-C142-8BE3-3E4EC5B1C846}" type="datetimeFigureOut">
              <a:rPr lang="en-US" smtClean="0"/>
              <a:t>11/10/13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FE4597-17EB-1C43-89ED-03884E8D5A67}" type="slidenum">
              <a:rPr lang="en-US" smtClean="0"/>
              <a:t>‹#›</a:t>
            </a:fld>
            <a:endParaRPr lang="en-US"/>
          </a:p>
        </p:txBody>
      </p:sp>
    </p:spTree>
    <p:extLst>
      <p:ext uri="{BB962C8B-B14F-4D97-AF65-F5344CB8AC3E}">
        <p14:creationId xmlns:p14="http://schemas.microsoft.com/office/powerpoint/2010/main" val="23420121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B7416D-A456-474E-8521-F5A87D757D27}" type="datetimeFigureOut">
              <a:rPr lang="en-US" smtClean="0"/>
              <a:t>11/10/13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7E7F53-8FE1-7E4C-8CC7-584C823FB84D}" type="slidenum">
              <a:rPr lang="en-US" smtClean="0"/>
              <a:t>‹#›</a:t>
            </a:fld>
            <a:endParaRPr lang="en-US"/>
          </a:p>
        </p:txBody>
      </p:sp>
    </p:spTree>
    <p:extLst>
      <p:ext uri="{BB962C8B-B14F-4D97-AF65-F5344CB8AC3E}">
        <p14:creationId xmlns:p14="http://schemas.microsoft.com/office/powerpoint/2010/main" val="24530804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1" Type="http://schemas.openxmlformats.org/officeDocument/2006/relationships/hyperlink" Target="http://www.amazon.com/gp/product/0446392383?ie=UTF8&amp;tag=slatmaga-20&amp;linkCode=xm2&amp;camp=1789&amp;creativeASIN=0446392383" TargetMode="External"/><Relationship Id="rId12" Type="http://schemas.openxmlformats.org/officeDocument/2006/relationships/hyperlink" Target="http://www.amazon.com/gp/product/0670030228?ie=UTF8&amp;tag=slatmaga-20&amp;linkCode=xm2&amp;camp=1789&amp;creativeASIN=0670030228" TargetMode="External"/><Relationship Id="rId1" Type="http://schemas.openxmlformats.org/officeDocument/2006/relationships/notesMaster" Target="../notesMasters/notesMaster1.xml"/><Relationship Id="rId2" Type="http://schemas.openxmlformats.org/officeDocument/2006/relationships/slide" Target="../slides/slide23.xml"/><Relationship Id="rId3" Type="http://schemas.openxmlformats.org/officeDocument/2006/relationships/hyperlink" Target="http://www.washingtonpost.com/john-kelly/2011/03/02/AB3gs5M_page.html" TargetMode="External"/><Relationship Id="rId4" Type="http://schemas.openxmlformats.org/officeDocument/2006/relationships/hyperlink" Target="http://www.amazon.com/gp/product/1400049520?ie=UTF8&amp;tag=slatmaga-20&amp;linkCode=xm2&amp;camp=1789&amp;creativeASIN=1400049520" TargetMode="External"/><Relationship Id="rId5" Type="http://schemas.openxmlformats.org/officeDocument/2006/relationships/hyperlink" Target="http://www.amazon.com/gp/product/0060988312?ie=UTF8&amp;tag=slatmaga-20&amp;linkCode=xm2&amp;camp=1789&amp;creativeASIN=0060988312" TargetMode="External"/><Relationship Id="rId6" Type="http://schemas.openxmlformats.org/officeDocument/2006/relationships/hyperlink" Target="http://www.amazon.com/gp/product/1400077303?ie=UTF8&amp;tag=slatmaga-20&amp;linkCode=xm2&amp;camp=1789&amp;creativeASIN=1400077303" TargetMode="External"/><Relationship Id="rId7" Type="http://schemas.openxmlformats.org/officeDocument/2006/relationships/hyperlink" Target="http://www.booknotes.org/default.aspx" TargetMode="External"/><Relationship Id="rId8" Type="http://schemas.openxmlformats.org/officeDocument/2006/relationships/hyperlink" Target="http://www.amazon.com/gp/product/0679643613?ie=UTF8&amp;tag=slatmaga-20&amp;linkCode=xm2&amp;camp=1789&amp;creativeASIN=0679643613" TargetMode="External"/><Relationship Id="rId9" Type="http://schemas.openxmlformats.org/officeDocument/2006/relationships/hyperlink" Target="http://www.amazon.com/gp/product/B001G8WBSE?ie=UTF8&amp;tag=slatmaga-20&amp;linkCode=xm2&amp;camp=1789&amp;creativeASIN=B001G8WBSE" TargetMode="External"/><Relationship Id="rId10" Type="http://schemas.openxmlformats.org/officeDocument/2006/relationships/hyperlink" Target="http://www.amazon.com/gp/product/0743299590?ie=UTF8&amp;tag=slatmaga-20&amp;linkCode=xm2&amp;camp=1789&amp;creativeASIN=0743299590"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BE38F52-42EF-454E-9BFE-9B35851A14E6}" type="slidenum">
              <a:rPr lang="ru-RU"/>
              <a:pPr eaLnBrk="1" hangingPunct="1"/>
              <a:t>3</a:t>
            </a:fld>
            <a:endParaRPr lang="ru-RU"/>
          </a:p>
        </p:txBody>
      </p:sp>
      <p:sp>
        <p:nvSpPr>
          <p:cNvPr id="175107" name="Slide Image Placeholder 1"/>
          <p:cNvSpPr>
            <a:spLocks noGrp="1" noRot="1" noChangeAspect="1" noTextEdit="1"/>
          </p:cNvSpPr>
          <p:nvPr>
            <p:ph type="sldImg"/>
          </p:nvPr>
        </p:nvSpPr>
        <p:spPr>
          <a:xfrm>
            <a:off x="1144588" y="685800"/>
            <a:ext cx="4572000" cy="3429000"/>
          </a:xfrm>
          <a:ln/>
        </p:spPr>
      </p:sp>
      <p:sp>
        <p:nvSpPr>
          <p:cNvPr id="175108"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424" tIns="45712" rIns="91424" bIns="45712"/>
          <a:lstStyle/>
          <a:p>
            <a:pPr eaLnBrk="1" hangingPunct="1"/>
            <a:endParaRPr lang="ar-sa">
              <a:latin typeface="Arial" charset="0"/>
              <a:cs typeface="Arial" charset="0"/>
            </a:endParaRPr>
          </a:p>
        </p:txBody>
      </p:sp>
      <p:sp>
        <p:nvSpPr>
          <p:cNvPr id="17510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06463" eaLnBrk="0" hangingPunct="0">
              <a:defRPr>
                <a:solidFill>
                  <a:schemeClr val="tx1"/>
                </a:solidFill>
                <a:latin typeface="Arial" charset="0"/>
                <a:ea typeface="ＭＳ Ｐゴシック" charset="0"/>
                <a:cs typeface="Arial" charset="0"/>
              </a:defRPr>
            </a:lvl1pPr>
            <a:lvl2pPr marL="742950" indent="-285750" defTabSz="906463" eaLnBrk="0" hangingPunct="0">
              <a:defRPr>
                <a:solidFill>
                  <a:schemeClr val="tx1"/>
                </a:solidFill>
                <a:latin typeface="Arial" charset="0"/>
                <a:ea typeface="Arial" charset="0"/>
                <a:cs typeface="Arial" charset="0"/>
              </a:defRPr>
            </a:lvl2pPr>
            <a:lvl3pPr marL="1143000" indent="-228600" defTabSz="906463" eaLnBrk="0" hangingPunct="0">
              <a:defRPr>
                <a:solidFill>
                  <a:schemeClr val="tx1"/>
                </a:solidFill>
                <a:latin typeface="Arial" charset="0"/>
                <a:ea typeface="Arial" charset="0"/>
                <a:cs typeface="Arial" charset="0"/>
              </a:defRPr>
            </a:lvl3pPr>
            <a:lvl4pPr marL="1600200" indent="-228600" defTabSz="906463" eaLnBrk="0" hangingPunct="0">
              <a:defRPr>
                <a:solidFill>
                  <a:schemeClr val="tx1"/>
                </a:solidFill>
                <a:latin typeface="Arial" charset="0"/>
                <a:ea typeface="Arial" charset="0"/>
                <a:cs typeface="Arial" charset="0"/>
              </a:defRPr>
            </a:lvl4pPr>
            <a:lvl5pPr marL="2057400" indent="-228600" defTabSz="906463" eaLnBrk="0" hangingPunct="0">
              <a:defRPr>
                <a:solidFill>
                  <a:schemeClr val="tx1"/>
                </a:solidFill>
                <a:latin typeface="Arial" charset="0"/>
                <a:ea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B788666-D4DE-3342-8CE8-1F2F954CABAD}" type="slidenum">
              <a:rPr lang="en-US" sz="1200"/>
              <a:pPr algn="r" eaLnBrk="1" hangingPunct="1"/>
              <a:t>3</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C747CEE-5665-914C-9D0E-7130A34D3CBB}" type="slidenum">
              <a:rPr lang="ru-RU"/>
              <a:pPr eaLnBrk="1" hangingPunct="1"/>
              <a:t>27</a:t>
            </a:fld>
            <a:endParaRPr lang="ru-RU"/>
          </a:p>
        </p:txBody>
      </p:sp>
      <p:sp>
        <p:nvSpPr>
          <p:cNvPr id="1853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12F4768-F360-B844-B0D0-A70AFF05ABAC}" type="slidenum">
              <a:rPr lang="en-US" sz="1200"/>
              <a:pPr algn="r" eaLnBrk="1" hangingPunct="1"/>
              <a:t>27</a:t>
            </a:fld>
            <a:endParaRPr lang="en-US" sz="1200"/>
          </a:p>
        </p:txBody>
      </p:sp>
      <p:sp>
        <p:nvSpPr>
          <p:cNvPr id="185348" name="Rectangle 2"/>
          <p:cNvSpPr>
            <a:spLocks noRot="1" noChangeArrowheads="1" noTextEdit="1"/>
          </p:cNvSpPr>
          <p:nvPr>
            <p:ph type="sldImg"/>
          </p:nvPr>
        </p:nvSpPr>
        <p:spPr>
          <a:xfrm>
            <a:off x="1144588" y="685800"/>
            <a:ext cx="4572000" cy="3429000"/>
          </a:xfrm>
          <a:ln/>
        </p:spPr>
      </p:sp>
      <p:sp>
        <p:nvSpPr>
          <p:cNvPr id="18534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p>
            <a:pPr eaLnBrk="1" hangingPunct="1"/>
            <a:r>
              <a:rPr lang="en-US">
                <a:latin typeface="Calibri" charset="0"/>
                <a:ea typeface="MS PGothic" charset="0"/>
                <a:cs typeface="MS PGothic" charset="0"/>
              </a:rPr>
              <a:t>(Animation: titles appear on mouse click, answers at end)</a:t>
            </a:r>
          </a:p>
          <a:p>
            <a:pPr eaLnBrk="1" hangingPunct="1"/>
            <a:r>
              <a:rPr lang="en-US">
                <a:latin typeface="Calibri" charset="0"/>
                <a:ea typeface="MS PGothic" charset="0"/>
                <a:cs typeface="MS PGothic" charset="0"/>
              </a:rPr>
              <a:t>Each of the choices is a FRBR entity. We will come back to them after we look at some of the other attributes of these entities later in the presentation. For this question, the Expression attribute Language of Expression (introduced on the previous slide) identifies the French translation, and Medium of Performance (Musical Notation or Recorded Sound) (also introduced on the previous slide) identifies the London Symphony Orchestra 2005 performance.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8CCE87F-C4D1-B64F-9AB4-D0C4B2C6FB20}" type="slidenum">
              <a:rPr lang="ru-RU"/>
              <a:pPr eaLnBrk="1" hangingPunct="1"/>
              <a:t>28</a:t>
            </a:fld>
            <a:endParaRPr lang="ru-RU"/>
          </a:p>
        </p:txBody>
      </p:sp>
      <p:sp>
        <p:nvSpPr>
          <p:cNvPr id="186371" name="Rectangle 1"/>
          <p:cNvSpPr>
            <a:spLocks noChangeArrowheads="1" noTextEdit="1"/>
          </p:cNvSpPr>
          <p:nvPr>
            <p:ph type="sldImg"/>
          </p:nvPr>
        </p:nvSpPr>
        <p:spPr>
          <a:xfrm>
            <a:off x="804863" y="842963"/>
            <a:ext cx="4464050" cy="3348037"/>
          </a:xfrm>
          <a:ln/>
        </p:spPr>
      </p:sp>
      <p:sp>
        <p:nvSpPr>
          <p:cNvPr id="186372" name="Rectangle 2"/>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nchor="ctr"/>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Each “book” in the multiple choice options is a FRBR entity. </a:t>
            </a:r>
          </a:p>
          <a:p>
            <a:pPr eaLnBrk="1" hangingPunct="1"/>
            <a:r>
              <a:rPr lang="en-US">
                <a:latin typeface="Calibri" charset="0"/>
                <a:ea typeface="MS PGothic" charset="0"/>
                <a:cs typeface="MS PGothic" charset="0"/>
              </a:rPr>
              <a:t> Publisher/Distributor and Date of Publication/Distribution </a:t>
            </a:r>
          </a:p>
          <a:p>
            <a:pPr eaLnBrk="1" hangingPunct="1"/>
            <a:r>
              <a:rPr lang="en-US">
                <a:latin typeface="Calibri" charset="0"/>
                <a:ea typeface="MS PGothic" charset="0"/>
                <a:cs typeface="MS PGothic" charset="0"/>
              </a:rPr>
              <a:t>(both introduced on Slide 19), as well as other Manifestation attributes, </a:t>
            </a:r>
          </a:p>
          <a:p>
            <a:pPr eaLnBrk="1" hangingPunct="1"/>
            <a:r>
              <a:rPr lang="en-US">
                <a:latin typeface="Calibri" charset="0"/>
                <a:ea typeface="MS PGothic" charset="0"/>
                <a:cs typeface="MS PGothic" charset="0"/>
              </a:rPr>
              <a:t>would identify this “book.”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B859F9A-7953-E648-BA5F-71162428959C}" type="slidenum">
              <a:rPr lang="ru-RU"/>
              <a:pPr eaLnBrk="1" hangingPunct="1"/>
              <a:t>29</a:t>
            </a:fld>
            <a:endParaRPr lang="ru-RU"/>
          </a:p>
        </p:txBody>
      </p:sp>
      <p:sp>
        <p:nvSpPr>
          <p:cNvPr id="1873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9867AE46-9462-404C-AC3C-080E12AAA18F}" type="slidenum">
              <a:rPr lang="en-US" sz="1200"/>
              <a:pPr algn="r" eaLnBrk="1" hangingPunct="1"/>
              <a:t>29</a:t>
            </a:fld>
            <a:endParaRPr lang="en-US" sz="1200"/>
          </a:p>
        </p:txBody>
      </p:sp>
      <p:sp>
        <p:nvSpPr>
          <p:cNvPr id="187396" name="Rectangle 2"/>
          <p:cNvSpPr>
            <a:spLocks noRot="1" noChangeArrowheads="1" noTextEdit="1"/>
          </p:cNvSpPr>
          <p:nvPr>
            <p:ph type="sldImg"/>
          </p:nvPr>
        </p:nvSpPr>
        <p:spPr>
          <a:xfrm>
            <a:off x="1144588" y="685800"/>
            <a:ext cx="4572000" cy="3429000"/>
          </a:xfrm>
          <a:ln/>
        </p:spPr>
      </p:sp>
      <p:sp>
        <p:nvSpPr>
          <p:cNvPr id="18739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Each of the choices is a FRBR entity. You should feel more comfortable with these entities by now. But we will come back to them again later in the presentation. For this question, the Work attributes Title of the Work and Form of Work (both introduced on the previous slide) identify the play Hamlet.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79DCFF3-6504-8441-9303-E95D7C910DB9}" type="slidenum">
              <a:rPr lang="ru-RU"/>
              <a:pPr eaLnBrk="1" hangingPunct="1"/>
              <a:t>30</a:t>
            </a:fld>
            <a:endParaRPr lang="ru-RU"/>
          </a:p>
        </p:txBody>
      </p:sp>
      <p:sp>
        <p:nvSpPr>
          <p:cNvPr id="188419" name="Rectangle 1"/>
          <p:cNvSpPr>
            <a:spLocks noChangeArrowheads="1" noTextEdit="1"/>
          </p:cNvSpPr>
          <p:nvPr>
            <p:ph type="sldImg"/>
          </p:nvPr>
        </p:nvSpPr>
        <p:spPr>
          <a:xfrm>
            <a:off x="804863" y="842963"/>
            <a:ext cx="4464050" cy="3348037"/>
          </a:xfrm>
          <a:ln/>
        </p:spPr>
      </p:sp>
      <p:sp>
        <p:nvSpPr>
          <p:cNvPr id="188420" name="Rectangle 2"/>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nchor="ctr"/>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Each “book” in the multiple choice options is a FRBR entity. </a:t>
            </a:r>
          </a:p>
          <a:p>
            <a:pPr eaLnBrk="1" hangingPunct="1"/>
            <a:r>
              <a:rPr lang="en-US">
                <a:latin typeface="Calibri" charset="0"/>
                <a:ea typeface="MS PGothic" charset="0"/>
                <a:cs typeface="MS PGothic" charset="0"/>
              </a:rPr>
              <a:t> Publisher/Distributor and Date of Publication/Distribution </a:t>
            </a:r>
          </a:p>
          <a:p>
            <a:pPr eaLnBrk="1" hangingPunct="1"/>
            <a:r>
              <a:rPr lang="en-US">
                <a:latin typeface="Calibri" charset="0"/>
                <a:ea typeface="MS PGothic" charset="0"/>
                <a:cs typeface="MS PGothic" charset="0"/>
              </a:rPr>
              <a:t>(both introduced on Slide 19), as well as other Manifestation attributes, </a:t>
            </a:r>
          </a:p>
          <a:p>
            <a:pPr eaLnBrk="1" hangingPunct="1"/>
            <a:r>
              <a:rPr lang="en-US">
                <a:latin typeface="Calibri" charset="0"/>
                <a:ea typeface="MS PGothic" charset="0"/>
                <a:cs typeface="MS PGothic" charset="0"/>
              </a:rPr>
              <a:t>would identify this “book.”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561D7F4-7472-014A-9721-C0E00DE1E00F}" type="slidenum">
              <a:rPr lang="ru-RU"/>
              <a:pPr eaLnBrk="1" hangingPunct="1"/>
              <a:t>5</a:t>
            </a:fld>
            <a:endParaRPr lang="ru-RU"/>
          </a:p>
        </p:txBody>
      </p:sp>
      <p:sp>
        <p:nvSpPr>
          <p:cNvPr id="176131" name="Rectangle 2"/>
          <p:cNvSpPr>
            <a:spLocks noRot="1" noChangeArrowheads="1" noTextEdit="1"/>
          </p:cNvSpPr>
          <p:nvPr>
            <p:ph type="sldImg"/>
          </p:nvPr>
        </p:nvSpPr>
        <p:spPr>
          <a:xfrm>
            <a:off x="1144588" y="685800"/>
            <a:ext cx="4572000" cy="3429000"/>
          </a:xfrm>
          <a:ln/>
        </p:spPr>
      </p:sp>
      <p:sp>
        <p:nvSpPr>
          <p:cNvPr id="1761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spcBef>
                <a:spcPct val="0"/>
              </a:spcBef>
            </a:pPr>
            <a:r>
              <a:rPr lang="en-US">
                <a:solidFill>
                  <a:srgbClr val="000000"/>
                </a:solidFill>
                <a:latin typeface="Calibri" charset="0"/>
                <a:cs typeface="Arial" charset="0"/>
              </a:rPr>
              <a:t>FRBR attempts to present a way of interpreting the model in order to organize the display of bibliographic information into hierarchical groups and help us build better catalogs.  It helps us focus on what each part of a bibliographic record is there for. </a:t>
            </a:r>
          </a:p>
          <a:p>
            <a:pPr eaLnBrk="1" hangingPunct="1">
              <a:spcBef>
                <a:spcPct val="0"/>
              </a:spcBef>
            </a:pPr>
            <a:r>
              <a:rPr lang="en-US">
                <a:solidFill>
                  <a:srgbClr val="000000"/>
                </a:solidFill>
                <a:latin typeface="Calibri" charset="0"/>
                <a:cs typeface="Arial" charset="0"/>
              </a:rPr>
              <a:t>It should assist the catalog user in identifying relevant relationships, holdings, and characteristics of editions. In the end, it will hopefully make the catalog more useful to the user.  </a:t>
            </a:r>
          </a:p>
          <a:p>
            <a:pPr eaLnBrk="1" hangingPunct="1">
              <a:spcBef>
                <a:spcPct val="0"/>
              </a:spcBef>
            </a:pPr>
            <a:endParaRPr lang="en-US">
              <a:solidFill>
                <a:srgbClr val="000000"/>
              </a:solidFill>
              <a:latin typeface="Calibri" charset="0"/>
              <a:cs typeface="Arial" charset="0"/>
            </a:endParaRPr>
          </a:p>
          <a:p>
            <a:pPr eaLnBrk="1" hangingPunct="1">
              <a:spcBef>
                <a:spcPct val="0"/>
              </a:spcBef>
            </a:pPr>
            <a:r>
              <a:rPr lang="en-US">
                <a:solidFill>
                  <a:srgbClr val="000000"/>
                </a:solidFill>
                <a:latin typeface="Calibri" charset="0"/>
                <a:cs typeface="Arial" charset="0"/>
              </a:rPr>
              <a:t>So, the Functional part of the name is really going at what the model attempts to address – the tasks, the uses, the functions that the data in bibliographic records needs to support.</a:t>
            </a:r>
          </a:p>
          <a:p>
            <a:pPr eaLnBrk="1" hangingPunct="1">
              <a:spcBef>
                <a:spcPct val="0"/>
              </a:spcBef>
            </a:pPr>
            <a:endParaRPr lang="en-US">
              <a:latin typeface="Calibri"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147619F-8B93-0542-B6DA-820BF1035162}" type="slidenum">
              <a:rPr lang="ru-RU"/>
              <a:pPr eaLnBrk="1" hangingPunct="1"/>
              <a:t>10</a:t>
            </a:fld>
            <a:endParaRPr lang="ru-RU"/>
          </a:p>
        </p:txBody>
      </p:sp>
      <p:sp>
        <p:nvSpPr>
          <p:cNvPr id="177155" name="Rectangle 2"/>
          <p:cNvSpPr>
            <a:spLocks noRot="1" noChangeArrowheads="1" noTextEdit="1"/>
          </p:cNvSpPr>
          <p:nvPr>
            <p:ph type="sldImg"/>
          </p:nvPr>
        </p:nvSpPr>
        <p:spPr>
          <a:xfrm>
            <a:off x="1144588" y="685800"/>
            <a:ext cx="4572000" cy="3429000"/>
          </a:xfrm>
          <a:ln/>
        </p:spPr>
      </p:sp>
      <p:sp>
        <p:nvSpPr>
          <p:cNvPr id="177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r>
              <a:rPr lang="en-US">
                <a:latin typeface="Calibri" charset="0"/>
                <a:cs typeface="Arial" charset="0"/>
              </a:rPr>
              <a:t>Talk about vocabulary and what is meant by Entities, Relationships, and Attributes. Talk about Attributes as a FRBR term that can be used interchangeably with the phrase “identifying characteristics” and is called “elements” in RDA.</a:t>
            </a:r>
          </a:p>
          <a:p>
            <a:pPr eaLnBrk="1" hangingPunct="1"/>
            <a:endParaRPr lang="en-US">
              <a:latin typeface="Calibri" charset="0"/>
              <a:cs typeface="Arial" charset="0"/>
            </a:endParaRPr>
          </a:p>
          <a:p>
            <a:pPr eaLnBrk="1" hangingPunct="1"/>
            <a:r>
              <a:rPr lang="en-US">
                <a:latin typeface="Calibri" charset="0"/>
                <a:cs typeface="Arial" charset="0"/>
              </a:rPr>
              <a:t>A loose grammar comparison would be that entities are nouns, relationships are verbs, and attributes are adjectives. This is NOT an exact comparison, however, as many attributes are properties/”things” as well, so be clear if you use this analogy that it is a very loose analogy and should not be followed too far.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1564741-B890-9845-86E9-F5E9A0796F7C}" type="slidenum">
              <a:rPr lang="ru-RU"/>
              <a:pPr eaLnBrk="1" hangingPunct="1"/>
              <a:t>19</a:t>
            </a:fld>
            <a:endParaRPr lang="ru-RU"/>
          </a:p>
        </p:txBody>
      </p:sp>
      <p:sp>
        <p:nvSpPr>
          <p:cNvPr id="1781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F61238F-572D-0F4C-ACA9-FC017226B0C6}" type="slidenum">
              <a:rPr lang="en-US" sz="1200"/>
              <a:pPr algn="r" eaLnBrk="1" hangingPunct="1"/>
              <a:t>19</a:t>
            </a:fld>
            <a:endParaRPr lang="en-US" sz="1200"/>
          </a:p>
        </p:txBody>
      </p:sp>
      <p:sp>
        <p:nvSpPr>
          <p:cNvPr id="178180"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556E383-2843-5842-A65A-1FEC5B36816F}" type="slidenum">
              <a:rPr lang="en-US" sz="1200"/>
              <a:pPr algn="r" eaLnBrk="1" hangingPunct="1"/>
              <a:t>19</a:t>
            </a:fld>
            <a:endParaRPr lang="en-US" sz="1200"/>
          </a:p>
        </p:txBody>
      </p:sp>
      <p:sp>
        <p:nvSpPr>
          <p:cNvPr id="178181"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701" rIns="91397" bIns="45701"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2BACD8C6-E72C-334F-ACA5-CD790A628EFE}" type="slidenum">
              <a:rPr lang="en-US" sz="1200"/>
              <a:pPr algn="r" eaLnBrk="1" hangingPunct="1"/>
              <a:t>19</a:t>
            </a:fld>
            <a:endParaRPr lang="en-US" sz="1200"/>
          </a:p>
        </p:txBody>
      </p:sp>
      <p:sp>
        <p:nvSpPr>
          <p:cNvPr id="178182" name="Rectangle 2"/>
          <p:cNvSpPr>
            <a:spLocks noGrp="1" noRot="1" noChangeAspect="1" noChangeArrowheads="1" noTextEdit="1"/>
          </p:cNvSpPr>
          <p:nvPr>
            <p:ph type="sldImg"/>
          </p:nvPr>
        </p:nvSpPr>
        <p:spPr>
          <a:xfrm>
            <a:off x="1144588" y="685800"/>
            <a:ext cx="4572000" cy="3429000"/>
          </a:xfrm>
          <a:ln/>
        </p:spPr>
      </p:sp>
      <p:sp>
        <p:nvSpPr>
          <p:cNvPr id="178183" name="Rectangle 3"/>
          <p:cNvSpPr>
            <a:spLocks noGrp="1" noChangeArrowheads="1"/>
          </p:cNvSpPr>
          <p:nvPr>
            <p:ph type="body" idx="1"/>
          </p:nvPr>
        </p:nvSpPr>
        <p:spPr>
          <a:xfrm>
            <a:off x="531813" y="4343400"/>
            <a:ext cx="57150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701" rIns="91397" bIns="45701"/>
          <a:lstStyle/>
          <a:p>
            <a:pPr eaLnBrk="1" hangingPunct="1"/>
            <a:r>
              <a:rPr lang="en-US">
                <a:latin typeface="Calibri" charset="0"/>
                <a:ea typeface="MS PGothic" charset="0"/>
                <a:cs typeface="MS PGothic" charset="0"/>
              </a:rPr>
              <a:t>(Animation: elements appear on mouse clicks)</a:t>
            </a:r>
          </a:p>
          <a:p>
            <a:pPr eaLnBrk="1" hangingPunct="1"/>
            <a:r>
              <a:rPr lang="en-US">
                <a:latin typeface="Calibri" charset="0"/>
                <a:ea typeface="MS PGothic" charset="0"/>
                <a:cs typeface="MS PGothic" charset="0"/>
              </a:rPr>
              <a:t>The vocabulary is really very important.  Here is an analogy from Patrick LeBoeuf, who was formerly the chair of the IFLA FRBR Review Group.  Our English language, like most languages, can be very fuzzy. A single word may mean many things.  For example:</a:t>
            </a:r>
          </a:p>
          <a:p>
            <a:pPr eaLnBrk="1" hangingPunct="1">
              <a:buFontTx/>
              <a:buChar char="•"/>
            </a:pPr>
            <a:r>
              <a:rPr lang="en-US">
                <a:latin typeface="Calibri" charset="0"/>
                <a:ea typeface="MS PGothic" charset="0"/>
                <a:cs typeface="MS PGothic" charset="0"/>
              </a:rPr>
              <a:t>When we say ‘book,’ what we have in mind may be a distinct, physical object that consists of paper and a binding and can &lt;click&gt; sometimes serve to prop open a door or hold up a table leg – FRBR calls this &lt;click&gt; an </a:t>
            </a:r>
            <a:r>
              <a:rPr lang="en-US" u="sng">
                <a:latin typeface="Calibri" charset="0"/>
                <a:ea typeface="MS PGothic" charset="0"/>
                <a:cs typeface="MS PGothic" charset="0"/>
              </a:rPr>
              <a:t>item</a:t>
            </a:r>
            <a:r>
              <a:rPr lang="en-US">
                <a:latin typeface="Calibri" charset="0"/>
                <a:ea typeface="MS PGothic" charset="0"/>
                <a:cs typeface="MS PGothic" charset="0"/>
              </a:rPr>
              <a:t>.</a:t>
            </a:r>
          </a:p>
          <a:p>
            <a:pPr eaLnBrk="1" hangingPunct="1"/>
            <a:endParaRPr lang="en-US">
              <a:latin typeface="Calibri" charset="0"/>
              <a:ea typeface="MS PGothic" charset="0"/>
              <a:cs typeface="MS PGothic" charset="0"/>
            </a:endParaRPr>
          </a:p>
          <a:p>
            <a:pPr eaLnBrk="1" hangingPunct="1">
              <a:buFontTx/>
              <a:buChar char="•"/>
            </a:pPr>
            <a:r>
              <a:rPr lang="en-US">
                <a:latin typeface="Calibri" charset="0"/>
                <a:ea typeface="MS PGothic" charset="0"/>
                <a:cs typeface="MS PGothic" charset="0"/>
              </a:rPr>
              <a:t>When we say ‘book’ we also may mean &lt;click&gt; “publication” as when we go to a bookstore to ask for a book identified by an ISBN – the particular copy does not usually matter to us, provided it has the content we want in a form we want and no pages are missing – FRBR calls this &lt;click&gt;</a:t>
            </a:r>
            <a:r>
              <a:rPr lang="en-US" u="sng">
                <a:latin typeface="Calibri" charset="0"/>
                <a:ea typeface="MS PGothic" charset="0"/>
                <a:cs typeface="MS PGothic" charset="0"/>
              </a:rPr>
              <a:t>manifestation</a:t>
            </a:r>
            <a:r>
              <a:rPr lang="en-US">
                <a:latin typeface="Calibri" charset="0"/>
                <a:ea typeface="MS PGothic" charset="0"/>
                <a:cs typeface="MS PGothic" charset="0"/>
              </a:rPr>
              <a:t>.</a:t>
            </a:r>
          </a:p>
          <a:p>
            <a:pPr eaLnBrk="1" hangingPunct="1"/>
            <a:endParaRPr lang="en-US">
              <a:latin typeface="Calibri" charset="0"/>
              <a:ea typeface="MS PGothic" charset="0"/>
              <a:cs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5376317D-7397-C143-BCE0-B08C35E8B5BE}" type="slidenum">
              <a:rPr lang="ru-RU"/>
              <a:pPr eaLnBrk="1" hangingPunct="1"/>
              <a:t>20</a:t>
            </a:fld>
            <a:endParaRPr lang="ru-RU"/>
          </a:p>
        </p:txBody>
      </p:sp>
      <p:sp>
        <p:nvSpPr>
          <p:cNvPr id="1792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46EFBB23-EB66-1840-9F65-45F8948D931A}" type="slidenum">
              <a:rPr lang="en-US" sz="1200"/>
              <a:pPr algn="r" eaLnBrk="1" hangingPunct="1"/>
              <a:t>20</a:t>
            </a:fld>
            <a:endParaRPr lang="en-US" sz="1200"/>
          </a:p>
        </p:txBody>
      </p:sp>
      <p:sp>
        <p:nvSpPr>
          <p:cNvPr id="179204"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3BCED1EC-3F38-C64A-BD47-6E2C75186AEE}" type="slidenum">
              <a:rPr lang="en-US" sz="1200"/>
              <a:pPr algn="r" eaLnBrk="1" hangingPunct="1"/>
              <a:t>20</a:t>
            </a:fld>
            <a:endParaRPr lang="en-US" sz="1200"/>
          </a:p>
        </p:txBody>
      </p:sp>
      <p:sp>
        <p:nvSpPr>
          <p:cNvPr id="179205"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701" rIns="91397" bIns="45701"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4F9B067-6A69-704E-BE38-A83DC9632C5B}" type="slidenum">
              <a:rPr lang="en-US" sz="1200"/>
              <a:pPr algn="r" eaLnBrk="1" hangingPunct="1"/>
              <a:t>20</a:t>
            </a:fld>
            <a:endParaRPr lang="en-US" sz="1200"/>
          </a:p>
        </p:txBody>
      </p:sp>
      <p:sp>
        <p:nvSpPr>
          <p:cNvPr id="179206" name="Rectangle 2"/>
          <p:cNvSpPr>
            <a:spLocks noGrp="1" noRot="1" noChangeAspect="1" noChangeArrowheads="1" noTextEdit="1"/>
          </p:cNvSpPr>
          <p:nvPr>
            <p:ph type="sldImg"/>
          </p:nvPr>
        </p:nvSpPr>
        <p:spPr>
          <a:xfrm>
            <a:off x="1144588" y="685800"/>
            <a:ext cx="4572000" cy="3429000"/>
          </a:xfrm>
          <a:ln/>
        </p:spPr>
      </p:sp>
      <p:sp>
        <p:nvSpPr>
          <p:cNvPr id="179207" name="Rectangle 3"/>
          <p:cNvSpPr>
            <a:spLocks noGrp="1" noChangeArrowheads="1"/>
          </p:cNvSpPr>
          <p:nvPr>
            <p:ph type="body" idx="1"/>
          </p:nvPr>
        </p:nvSpPr>
        <p:spPr>
          <a:xfrm>
            <a:off x="531813" y="4343400"/>
            <a:ext cx="5794375"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701" rIns="91397" bIns="45701"/>
          <a:lstStyle/>
          <a:p>
            <a:pPr eaLnBrk="1" hangingPunct="1"/>
            <a:r>
              <a:rPr lang="en-US">
                <a:latin typeface="Calibri" charset="0"/>
                <a:ea typeface="MS PGothic" charset="0"/>
                <a:cs typeface="MS PGothic" charset="0"/>
              </a:rPr>
              <a:t>(Animation: elements appear on mouse clicks)</a:t>
            </a:r>
          </a:p>
          <a:p>
            <a:pPr eaLnBrk="1" hangingPunct="1"/>
            <a:r>
              <a:rPr lang="en-US">
                <a:latin typeface="Calibri" charset="0"/>
                <a:ea typeface="MS PGothic" charset="0"/>
                <a:cs typeface="MS PGothic" charset="0"/>
              </a:rPr>
              <a:t>When we say ‘book’ as in &lt;click&gt; “who translated that book?”  or “who illustrated that book?”– we may have a specific text in mind in a specific language or a translation – FRBR calls this &lt;click&gt;</a:t>
            </a:r>
            <a:r>
              <a:rPr lang="en-US" u="sng">
                <a:latin typeface="Calibri" charset="0"/>
                <a:ea typeface="MS PGothic" charset="0"/>
                <a:cs typeface="MS PGothic" charset="0"/>
              </a:rPr>
              <a:t>expression</a:t>
            </a:r>
            <a:r>
              <a:rPr lang="en-US">
                <a:latin typeface="Calibri" charset="0"/>
                <a:ea typeface="MS PGothic" charset="0"/>
                <a:cs typeface="MS PGothic" charset="0"/>
              </a:rPr>
              <a:t>.</a:t>
            </a:r>
          </a:p>
          <a:p>
            <a:pPr eaLnBrk="1" hangingPunct="1"/>
            <a:endParaRPr lang="en-US">
              <a:latin typeface="Calibri" charset="0"/>
              <a:ea typeface="MS PGothic" charset="0"/>
              <a:cs typeface="MS PGothic" charset="0"/>
            </a:endParaRPr>
          </a:p>
          <a:p>
            <a:pPr eaLnBrk="1" hangingPunct="1"/>
            <a:r>
              <a:rPr lang="en-US">
                <a:latin typeface="Calibri" charset="0"/>
                <a:ea typeface="MS PGothic" charset="0"/>
                <a:cs typeface="MS PGothic" charset="0"/>
              </a:rPr>
              <a:t>*When we say ‘book’ as in &lt;click&gt; “who wrote that book?” - we could also mean a higher level of abstraction, the conceptual (intellectual or artistic) content that underlies all of the linguistic versions, the basic story being told in the book, the ideas in a person’s head for a book – FRBR calls this &lt;click&gt;</a:t>
            </a:r>
            <a:r>
              <a:rPr lang="en-US" u="sng">
                <a:latin typeface="Calibri" charset="0"/>
                <a:ea typeface="MS PGothic" charset="0"/>
                <a:cs typeface="MS PGothic" charset="0"/>
              </a:rPr>
              <a:t>work</a:t>
            </a:r>
            <a:r>
              <a:rPr lang="en-US">
                <a:latin typeface="Calibri" charset="0"/>
                <a:ea typeface="MS PGothic" charset="0"/>
                <a:cs typeface="MS PGothic" charset="0"/>
              </a:rPr>
              <a:t>.</a:t>
            </a:r>
          </a:p>
          <a:p>
            <a:pPr eaLnBrk="1" hangingPunct="1"/>
            <a:endParaRPr lang="en-US">
              <a:latin typeface="Calibri" charset="0"/>
              <a:ea typeface="MS PGothic" charset="0"/>
              <a:cs typeface="MS PGothic" charset="0"/>
            </a:endParaRPr>
          </a:p>
          <a:p>
            <a:pPr eaLnBrk="1" hangingPunct="1"/>
            <a:r>
              <a:rPr lang="en-US">
                <a:latin typeface="Calibri" charset="0"/>
                <a:ea typeface="MS PGothic" charset="0"/>
                <a:cs typeface="MS PGothic" charset="0"/>
              </a:rPr>
              <a:t>We want our language to be more precise to help future catalogers and future systems designers speak the same language.</a:t>
            </a:r>
          </a:p>
          <a:p>
            <a:pPr eaLnBrk="1" hangingPunct="1"/>
            <a:endParaRPr lang="en-US">
              <a:latin typeface="Calibri" charset="0"/>
              <a:ea typeface="MS PGothic" charset="0"/>
              <a:cs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3C28D26-BCD0-1C49-8AEC-37CB7A05A1AD}" type="slidenum">
              <a:rPr lang="ru-RU"/>
              <a:pPr eaLnBrk="1" hangingPunct="1"/>
              <a:t>21</a:t>
            </a:fld>
            <a:endParaRPr lang="ru-RU"/>
          </a:p>
        </p:txBody>
      </p:sp>
      <p:sp>
        <p:nvSpPr>
          <p:cNvPr id="180227" name="Rectangle 2"/>
          <p:cNvSpPr>
            <a:spLocks noRot="1" noChangeArrowheads="1" noTextEdit="1"/>
          </p:cNvSpPr>
          <p:nvPr>
            <p:ph type="sldImg"/>
          </p:nvPr>
        </p:nvSpPr>
        <p:spPr>
          <a:xfrm>
            <a:off x="1144588" y="685800"/>
            <a:ext cx="4572000" cy="3429000"/>
          </a:xfrm>
          <a:ln/>
        </p:spPr>
      </p:sp>
      <p:sp>
        <p:nvSpPr>
          <p:cNvPr id="180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r>
              <a:rPr lang="en-US">
                <a:latin typeface="Calibri" charset="0"/>
                <a:cs typeface="Arial" charset="0"/>
              </a:rPr>
              <a:t>Emphasize that the </a:t>
            </a:r>
            <a:r>
              <a:rPr lang="en-US" i="1">
                <a:latin typeface="Calibri" charset="0"/>
                <a:cs typeface="Arial" charset="0"/>
              </a:rPr>
              <a:t>Item </a:t>
            </a:r>
            <a:r>
              <a:rPr lang="en-US">
                <a:latin typeface="Calibri" charset="0"/>
                <a:cs typeface="Arial" charset="0"/>
              </a:rPr>
              <a:t>has the identifying characteristics needed to describe the contained work/expression and manifestation -- those entities are merely ways of looking at that item – from what the contents are or the physical presentation (the carrier).</a:t>
            </a:r>
            <a:endParaRPr lang="en-US" sz="1400" i="1">
              <a:latin typeface="Calibri"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B624339-2CEA-3940-A41F-B045E35F63A4}" type="slidenum">
              <a:rPr lang="ru-RU"/>
              <a:pPr eaLnBrk="1" hangingPunct="1"/>
              <a:t>23</a:t>
            </a:fld>
            <a:endParaRPr lang="ru-RU"/>
          </a:p>
        </p:txBody>
      </p:sp>
      <p:sp>
        <p:nvSpPr>
          <p:cNvPr id="1822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681CAE7-637F-9D4E-A47F-FF35A438742E}" type="slidenum">
              <a:rPr lang="en-US" sz="1200"/>
              <a:pPr algn="r" eaLnBrk="1" hangingPunct="1"/>
              <a:t>23</a:t>
            </a:fld>
            <a:endParaRPr lang="en-US" sz="1200"/>
          </a:p>
        </p:txBody>
      </p:sp>
      <p:sp>
        <p:nvSpPr>
          <p:cNvPr id="182276" name="Rectangle 2"/>
          <p:cNvSpPr>
            <a:spLocks noRot="1" noChangeArrowheads="1" noTextEdit="1"/>
          </p:cNvSpPr>
          <p:nvPr>
            <p:ph type="sldImg"/>
          </p:nvPr>
        </p:nvSpPr>
        <p:spPr>
          <a:xfrm>
            <a:off x="1144588" y="685800"/>
            <a:ext cx="4572000" cy="3429000"/>
          </a:xfrm>
          <a:ln/>
        </p:spPr>
      </p:sp>
      <p:sp>
        <p:nvSpPr>
          <p:cNvPr id="18227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Point out that each of the choices is a FRBR entity. Although they have not been discussed at this point in the presentation, we will come back to them after we look at some of the other attributes of these entities. For this first quiz, the Item attribute Item identifier (introduced on the previous slide) would identify this FRBR Item.  </a:t>
            </a:r>
          </a:p>
          <a:p>
            <a:pPr eaLnBrk="1" hangingPunct="1"/>
            <a:endParaRPr lang="en-US">
              <a:latin typeface="Calibri" charset="0"/>
              <a:ea typeface="MS PGothic" charset="0"/>
              <a:cs typeface="MS PGothic" charset="0"/>
            </a:endParaRPr>
          </a:p>
          <a:p>
            <a:pPr eaLnBrk="1" hangingPunct="1"/>
            <a:r>
              <a:rPr lang="en-US" sz="1000">
                <a:latin typeface="Calibri" charset="0"/>
                <a:ea typeface="MS PGothic" charset="0"/>
                <a:cs typeface="MS PGothic" charset="0"/>
              </a:rPr>
              <a:t>Interesting related story: Washington Post, Sept, 21, 2011 article:</a:t>
            </a:r>
          </a:p>
          <a:p>
            <a:pPr eaLnBrk="1" hangingPunct="1"/>
            <a:r>
              <a:rPr lang="en-US" sz="1000">
                <a:latin typeface="Calibri" charset="0"/>
                <a:cs typeface="Arial" charset="0"/>
              </a:rPr>
              <a:t>In Brian Lamb’s ‘Booknotes’ marginalia, a record of our time’s serious thoughts By </a:t>
            </a:r>
            <a:r>
              <a:rPr lang="en-US" sz="1000">
                <a:latin typeface="Calibri" charset="0"/>
                <a:cs typeface="Arial" charset="0"/>
                <a:hlinkClick r:id="rId3"/>
              </a:rPr>
              <a:t>John Kelly</a:t>
            </a:r>
            <a:endParaRPr lang="en-US" sz="1000">
              <a:latin typeface="Calibri" charset="0"/>
              <a:cs typeface="Arial" charset="0"/>
            </a:endParaRPr>
          </a:p>
          <a:p>
            <a:pPr eaLnBrk="1" hangingPunct="1"/>
            <a:r>
              <a:rPr lang="en-US" sz="1000">
                <a:latin typeface="Calibri" charset="0"/>
                <a:cs typeface="Arial" charset="0"/>
              </a:rPr>
              <a:t> In 2002, while he was reading Ann Coulter’s book “</a:t>
            </a:r>
            <a:r>
              <a:rPr lang="en-US" sz="1000">
                <a:latin typeface="Calibri" charset="0"/>
                <a:cs typeface="Arial" charset="0"/>
                <a:hlinkClick r:id="rId4"/>
              </a:rPr>
              <a:t>Slander: Liberal Lies About the American Right</a:t>
            </a:r>
            <a:r>
              <a:rPr lang="en-US" sz="1000">
                <a:latin typeface="Calibri" charset="0"/>
                <a:cs typeface="Arial" charset="0"/>
              </a:rPr>
              <a:t>,” C-SPAN’s Brian Lamb scribbled the words “dog food” on Page 91.</a:t>
            </a:r>
          </a:p>
          <a:p>
            <a:pPr eaLnBrk="1" hangingPunct="1"/>
            <a:r>
              <a:rPr lang="en-US" sz="1000">
                <a:latin typeface="Calibri" charset="0"/>
                <a:cs typeface="Arial" charset="0"/>
              </a:rPr>
              <a:t>In 2000, when he was reading Arianna Huffington’s “</a:t>
            </a:r>
            <a:r>
              <a:rPr lang="en-US" sz="1000">
                <a:latin typeface="Calibri" charset="0"/>
                <a:cs typeface="Arial" charset="0"/>
                <a:hlinkClick r:id="rId5"/>
              </a:rPr>
              <a:t>How to Overthrow the Government</a:t>
            </a:r>
            <a:r>
              <a:rPr lang="en-US" sz="1000">
                <a:latin typeface="Calibri" charset="0"/>
                <a:cs typeface="Arial" charset="0"/>
              </a:rPr>
              <a:t>,” he circled the word “V-chip” on Page 77. </a:t>
            </a:r>
          </a:p>
          <a:p>
            <a:pPr eaLnBrk="1" hangingPunct="1"/>
            <a:r>
              <a:rPr lang="en-US" sz="1000">
                <a:latin typeface="Calibri" charset="0"/>
                <a:cs typeface="Arial" charset="0"/>
              </a:rPr>
              <a:t>In 1998, when he was reading Ron Chernow’s “Titan: </a:t>
            </a:r>
            <a:r>
              <a:rPr lang="en-US" sz="1000">
                <a:latin typeface="Calibri" charset="0"/>
                <a:cs typeface="Arial" charset="0"/>
                <a:hlinkClick r:id="rId6"/>
              </a:rPr>
              <a:t>The Life of John D. Rockefeller, Sr.</a:t>
            </a:r>
            <a:r>
              <a:rPr lang="en-US" sz="1000">
                <a:latin typeface="Calibri" charset="0"/>
                <a:cs typeface="Arial" charset="0"/>
              </a:rPr>
              <a:t> ,” he underlined the phrases “after she developed a chronic cough” and “a dark spot on Edith’s lower ribs” on Page 666.</a:t>
            </a:r>
            <a:endParaRPr lang="en-US" sz="1000" i="1">
              <a:latin typeface="Calibri" charset="0"/>
              <a:cs typeface="Arial" charset="0"/>
            </a:endParaRPr>
          </a:p>
          <a:p>
            <a:pPr eaLnBrk="1" hangingPunct="1"/>
            <a:r>
              <a:rPr lang="en-US" sz="1000" i="1">
                <a:latin typeface="Calibri" charset="0"/>
                <a:cs typeface="Arial" charset="0"/>
              </a:rPr>
              <a:t>Dog food. V-chip. Lower ribs</a:t>
            </a:r>
            <a:r>
              <a:rPr lang="en-US" sz="1000">
                <a:latin typeface="Calibri" charset="0"/>
                <a:cs typeface="Arial" charset="0"/>
              </a:rPr>
              <a:t>. As for why Brian Lamb was moved to do this, that’s for future scholars to puzzle out. </a:t>
            </a:r>
          </a:p>
          <a:p>
            <a:pPr eaLnBrk="1" hangingPunct="1"/>
            <a:r>
              <a:rPr lang="en-US" sz="1000">
                <a:latin typeface="Calibri" charset="0"/>
                <a:cs typeface="Arial" charset="0"/>
              </a:rPr>
              <a:t>And now they can, because earlier this week George Mason University took delivery of all 801 books that Brian read for the “</a:t>
            </a:r>
            <a:r>
              <a:rPr lang="en-US" sz="1000">
                <a:latin typeface="Calibri" charset="0"/>
                <a:cs typeface="Arial" charset="0"/>
                <a:hlinkClick r:id="rId7"/>
              </a:rPr>
              <a:t>Booknotes</a:t>
            </a:r>
            <a:r>
              <a:rPr lang="en-US" sz="1000">
                <a:latin typeface="Calibri" charset="0"/>
                <a:cs typeface="Arial" charset="0"/>
              </a:rPr>
              <a:t>” author-interview program he hosted for 15 years on the cable channel he founded. The tomes take up five and a half bookcases in the university’s rare book collection. Most of the books are filled with marginalia in his neat cursive.</a:t>
            </a:r>
          </a:p>
          <a:p>
            <a:pPr eaLnBrk="1" hangingPunct="1"/>
            <a:r>
              <a:rPr lang="en-US" sz="1000">
                <a:latin typeface="Calibri" charset="0"/>
                <a:cs typeface="Arial" charset="0"/>
              </a:rPr>
              <a:t>“Once Brian announced on air the program was coming to an end, I immediately resolved . . . that the next day I would get on it,” said John Zenelis, the university librarian. </a:t>
            </a:r>
          </a:p>
          <a:p>
            <a:pPr eaLnBrk="1" hangingPunct="1"/>
            <a:r>
              <a:rPr lang="en-US" sz="1000">
                <a:latin typeface="Calibri" charset="0"/>
                <a:cs typeface="Arial" charset="0"/>
              </a:rPr>
              <a:t>That was in 2004. It took a while for Brian to be convinced there was any educational value to the books and his notes. The books aren’t rare, after all. </a:t>
            </a:r>
          </a:p>
          <a:p>
            <a:pPr eaLnBrk="1" hangingPunct="1"/>
            <a:r>
              <a:rPr lang="en-US" sz="1000">
                <a:latin typeface="Calibri" charset="0"/>
                <a:cs typeface="Arial" charset="0"/>
              </a:rPr>
              <a:t>“This collection . . . is a snapshot of the intellectual fervor of the late 20th and early 21st century,” John said. “The ‘Booknotes’ collection itself is a very visible effort to elevate the public discourse in this country.”</a:t>
            </a:r>
          </a:p>
          <a:p>
            <a:pPr eaLnBrk="1" hangingPunct="1"/>
            <a:r>
              <a:rPr lang="en-US" sz="1000">
                <a:latin typeface="Calibri" charset="0"/>
                <a:cs typeface="Arial" charset="0"/>
              </a:rPr>
              <a:t>The program, John said, gave viewers “a sense of who the important people were during this time in the United States, what they were thinking about, what their causes were, how this affected politics and public policy, and a whole range of issues.”</a:t>
            </a:r>
          </a:p>
          <a:p>
            <a:pPr eaLnBrk="1" hangingPunct="1"/>
            <a:r>
              <a:rPr lang="en-US" sz="1000">
                <a:latin typeface="Calibri" charset="0"/>
                <a:cs typeface="Arial" charset="0"/>
              </a:rPr>
              <a:t>The irony is that Brian Lamb wasn’t much of a reader growing up. Neither of his parents had much time for books, he said when we talked on the phone. But he saw that books fit perfectly into C-SPAN’s mission, and so he embarked on a reading marathon, from the very first book — Neil Sheehan’s Vietnam War classic, “</a:t>
            </a:r>
            <a:r>
              <a:rPr lang="en-US" sz="1000">
                <a:latin typeface="Calibri" charset="0"/>
                <a:cs typeface="Arial" charset="0"/>
                <a:hlinkClick r:id="rId8"/>
              </a:rPr>
              <a:t>A Bright Shining Lie</a:t>
            </a:r>
            <a:r>
              <a:rPr lang="en-US" sz="1000">
                <a:latin typeface="Calibri" charset="0"/>
                <a:cs typeface="Arial" charset="0"/>
              </a:rPr>
              <a:t>,” to the very last: Mark Edmundson’s “</a:t>
            </a:r>
            <a:r>
              <a:rPr lang="en-US" sz="1000">
                <a:latin typeface="Calibri" charset="0"/>
                <a:cs typeface="Arial" charset="0"/>
                <a:hlinkClick r:id="rId9"/>
              </a:rPr>
              <a:t>Why Read?</a:t>
            </a:r>
            <a:r>
              <a:rPr lang="en-US" sz="1000">
                <a:latin typeface="Calibri" charset="0"/>
                <a:cs typeface="Arial" charset="0"/>
              </a:rPr>
              <a:t>”</a:t>
            </a:r>
          </a:p>
          <a:p>
            <a:pPr eaLnBrk="1" hangingPunct="1"/>
            <a:r>
              <a:rPr lang="en-US" sz="1000">
                <a:latin typeface="Calibri" charset="0"/>
                <a:cs typeface="Arial" charset="0"/>
              </a:rPr>
              <a:t>“I had a chair in my bedroom in my townhouse in Arlington,” Brian said. “I was single at the time, and it was just a place I could go and keep my books. I would often read early in the morning. I’d get up at 3 a.m. and start reading till 6 or 7.”</a:t>
            </a:r>
          </a:p>
          <a:p>
            <a:pPr eaLnBrk="1" hangingPunct="1"/>
            <a:r>
              <a:rPr lang="en-US" sz="1000">
                <a:latin typeface="Calibri" charset="0"/>
                <a:cs typeface="Arial" charset="0"/>
              </a:rPr>
              <a:t>He had a lot of words to plow through, and if the scribblings in the books I looked at are any indication: He really read them. There are as many notes on the final pages as on the opening ones. </a:t>
            </a:r>
          </a:p>
          <a:p>
            <a:pPr eaLnBrk="1" hangingPunct="1"/>
            <a:r>
              <a:rPr lang="en-US" sz="1000">
                <a:latin typeface="Calibri" charset="0"/>
                <a:cs typeface="Arial" charset="0"/>
              </a:rPr>
              <a:t>And that probably explains why he ended the program. “I hit the wall,” Brian said. “Reading a book a week was a tough slog.”</a:t>
            </a:r>
          </a:p>
          <a:p>
            <a:pPr eaLnBrk="1" hangingPunct="1"/>
            <a:r>
              <a:rPr lang="en-US" sz="1000">
                <a:latin typeface="Calibri" charset="0"/>
                <a:cs typeface="Arial" charset="0"/>
              </a:rPr>
              <a:t>He didn’t want to write inside Maya Lin’s “</a:t>
            </a:r>
            <a:r>
              <a:rPr lang="en-US" sz="1000">
                <a:latin typeface="Calibri" charset="0"/>
                <a:cs typeface="Arial" charset="0"/>
                <a:hlinkClick r:id="rId10"/>
              </a:rPr>
              <a:t>Boundaries</a:t>
            </a:r>
            <a:r>
              <a:rPr lang="en-US" sz="1000">
                <a:latin typeface="Calibri" charset="0"/>
                <a:cs typeface="Arial" charset="0"/>
              </a:rPr>
              <a:t>” — it was too nice — so he jotted notes down on the envelope his Verizon bill came in (“hair down to my knees,” “geode,” as well as a phone number for “Henry in Naples”). Lin’s book, the envelope and two loose-leaf pages of notes are in the university collection. So are the liner notes from a John Coltrane CD Brian consulted during his interview with Cornel West. </a:t>
            </a:r>
          </a:p>
          <a:p>
            <a:pPr eaLnBrk="1" hangingPunct="1"/>
            <a:r>
              <a:rPr lang="en-US" sz="1000">
                <a:latin typeface="Calibri" charset="0"/>
                <a:cs typeface="Arial" charset="0"/>
              </a:rPr>
              <a:t>Anything embarrassing scribbled in the books?, I asked. Did he scrawl “Awk!” next to a passage in Caspar Weinberger’s “</a:t>
            </a:r>
            <a:r>
              <a:rPr lang="en-US" sz="1000">
                <a:latin typeface="Calibri" charset="0"/>
                <a:cs typeface="Arial" charset="0"/>
                <a:hlinkClick r:id="rId11"/>
              </a:rPr>
              <a:t>Fighting for Peace: Seven Critical Years in the Pentagon</a:t>
            </a:r>
            <a:r>
              <a:rPr lang="en-US" sz="1000">
                <a:latin typeface="Calibri" charset="0"/>
                <a:cs typeface="Arial" charset="0"/>
              </a:rPr>
              <a:t>”? Jot “You’ve lost me” in Robert Skidelsky’s “</a:t>
            </a:r>
            <a:r>
              <a:rPr lang="en-US" sz="1000">
                <a:latin typeface="Calibri" charset="0"/>
                <a:cs typeface="Arial" charset="0"/>
                <a:hlinkClick r:id="rId12"/>
              </a:rPr>
              <a:t> John Maynard Keynes, Vol. 3: Fighting for Freedom, 1937-1946</a:t>
            </a:r>
            <a:r>
              <a:rPr lang="en-US" sz="1000">
                <a:latin typeface="Calibri" charset="0"/>
                <a:cs typeface="Arial" charset="0"/>
              </a:rPr>
              <a:t>”?</a:t>
            </a:r>
          </a:p>
          <a:p>
            <a:pPr eaLnBrk="1" hangingPunct="1"/>
            <a:r>
              <a:rPr lang="en-US" sz="1000">
                <a:latin typeface="Calibri" charset="0"/>
                <a:cs typeface="Arial" charset="0"/>
              </a:rPr>
              <a:t>No, Brian said. Like C-SPAN itself, his comments were bipartisan and nonconfrontational, designed merely to jog his memory during the interviews. </a:t>
            </a:r>
          </a:p>
          <a:p>
            <a:pPr eaLnBrk="1" hangingPunct="1"/>
            <a:r>
              <a:rPr lang="en-US" sz="1000">
                <a:latin typeface="Calibri" charset="0"/>
                <a:cs typeface="Arial" charset="0"/>
              </a:rPr>
              <a:t>The books are arranged at GMU just as they were in Lamb’s Capitol Hill office: not according to subject matter or author, but in the order the shows aired. Thus, Maureen Dowd is sandwiched between John McCain and Dennis Hastert. The author interviews — videos and transcripts — </a:t>
            </a:r>
            <a:r>
              <a:rPr lang="en-US" sz="1000">
                <a:latin typeface="Calibri" charset="0"/>
                <a:cs typeface="Arial" charset="0"/>
                <a:hlinkClick r:id="rId7"/>
              </a:rPr>
              <a:t>are online</a:t>
            </a:r>
            <a:r>
              <a:rPr lang="en-US" sz="1000">
                <a:latin typeface="Calibri" charset="0"/>
                <a:cs typeface="Arial" charset="0"/>
              </a:rPr>
              <a:t>. Now, with a grant from C-SPAN’s foundation, the books are being catalogued, the marginalia scrutinized and annotated. </a:t>
            </a:r>
          </a:p>
          <a:p>
            <a:pPr eaLnBrk="1" hangingPunct="1"/>
            <a:r>
              <a:rPr lang="en-US" sz="1000">
                <a:latin typeface="Calibri" charset="0"/>
                <a:cs typeface="Arial" charset="0"/>
              </a:rPr>
              <a:t>“Who knows,” John said. “Maybe a few enterprising PhD students could also do dissertations, given the primary resources that exist here.”</a:t>
            </a:r>
          </a:p>
          <a:p>
            <a:pPr eaLnBrk="1" hangingPunct="1"/>
            <a:r>
              <a:rPr lang="en-US" sz="1000">
                <a:latin typeface="Calibri" charset="0"/>
                <a:cs typeface="Arial" charset="0"/>
              </a:rPr>
              <a:t>Just try doing that with a Kindle. </a:t>
            </a:r>
            <a:r>
              <a:rPr lang="en-US" sz="1000">
                <a:latin typeface="Calibri" charset="0"/>
                <a:ea typeface="MS PGothic" charset="0"/>
                <a:cs typeface="MS PGothic" charset="0"/>
              </a:rPr>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1A70978F-76A7-4C43-BA34-ED4667387E93}" type="slidenum">
              <a:rPr lang="ru-RU"/>
              <a:pPr eaLnBrk="1" hangingPunct="1"/>
              <a:t>25</a:t>
            </a:fld>
            <a:endParaRPr lang="ru-RU"/>
          </a:p>
        </p:txBody>
      </p:sp>
      <p:sp>
        <p:nvSpPr>
          <p:cNvPr id="1832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defTabSz="911225" eaLnBrk="0" hangingPunct="0">
              <a:defRPr>
                <a:solidFill>
                  <a:schemeClr val="tx1"/>
                </a:solidFill>
                <a:latin typeface="Arial" charset="0"/>
                <a:ea typeface="ＭＳ Ｐゴシック" charset="0"/>
                <a:cs typeface="Arial" charset="0"/>
              </a:defRPr>
            </a:lvl1pPr>
            <a:lvl2pPr marL="742950" indent="-285750" defTabSz="911225" eaLnBrk="0" hangingPunct="0">
              <a:defRPr>
                <a:solidFill>
                  <a:schemeClr val="tx1"/>
                </a:solidFill>
                <a:latin typeface="Arial" charset="0"/>
                <a:ea typeface="Arial" charset="0"/>
                <a:cs typeface="Arial" charset="0"/>
              </a:defRPr>
            </a:lvl2pPr>
            <a:lvl3pPr marL="1143000" indent="-228600" defTabSz="911225" eaLnBrk="0" hangingPunct="0">
              <a:defRPr>
                <a:solidFill>
                  <a:schemeClr val="tx1"/>
                </a:solidFill>
                <a:latin typeface="Arial" charset="0"/>
                <a:ea typeface="Arial" charset="0"/>
                <a:cs typeface="Arial" charset="0"/>
              </a:defRPr>
            </a:lvl3pPr>
            <a:lvl4pPr marL="1600200" indent="-228600" defTabSz="911225" eaLnBrk="0" hangingPunct="0">
              <a:defRPr>
                <a:solidFill>
                  <a:schemeClr val="tx1"/>
                </a:solidFill>
                <a:latin typeface="Arial" charset="0"/>
                <a:ea typeface="Arial" charset="0"/>
                <a:cs typeface="Arial" charset="0"/>
              </a:defRPr>
            </a:lvl4pPr>
            <a:lvl5pPr marL="2057400" indent="-228600" defTabSz="911225" eaLnBrk="0" hangingPunct="0">
              <a:defRPr>
                <a:solidFill>
                  <a:schemeClr val="tx1"/>
                </a:solidFill>
                <a:latin typeface="Arial" charset="0"/>
                <a:ea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B6ACC2DD-A55E-9441-96F9-F68C3806DFBE}" type="slidenum">
              <a:rPr lang="en-US" sz="1200"/>
              <a:pPr algn="r" eaLnBrk="1" hangingPunct="1"/>
              <a:t>25</a:t>
            </a:fld>
            <a:endParaRPr lang="en-US" sz="1200"/>
          </a:p>
        </p:txBody>
      </p:sp>
      <p:sp>
        <p:nvSpPr>
          <p:cNvPr id="183300" name="Rectangle 2"/>
          <p:cNvSpPr>
            <a:spLocks noRot="1" noChangeArrowheads="1" noTextEdit="1"/>
          </p:cNvSpPr>
          <p:nvPr>
            <p:ph type="sldImg"/>
          </p:nvPr>
        </p:nvSpPr>
        <p:spPr>
          <a:xfrm>
            <a:off x="1144588" y="685800"/>
            <a:ext cx="4572000" cy="3429000"/>
          </a:xfrm>
          <a:ln/>
        </p:spPr>
      </p:sp>
      <p:sp>
        <p:nvSpPr>
          <p:cNvPr id="18330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Point out again that each of the choices is a FRBR entity. Although they have not been discussed fully at this point in the presentation, we will come back to them. For this question, the Manifestation attributes </a:t>
            </a:r>
            <a:r>
              <a:rPr lang="en-US">
                <a:latin typeface="Calibri" charset="0"/>
                <a:cs typeface="Arial" charset="0"/>
              </a:rPr>
              <a:t>Publisher/Distributor, Date of Publication/Distribution, and Capture mode </a:t>
            </a:r>
            <a:r>
              <a:rPr lang="en-US">
                <a:latin typeface="Calibri" charset="0"/>
                <a:ea typeface="MS PGothic" charset="0"/>
                <a:cs typeface="MS PGothic" charset="0"/>
              </a:rPr>
              <a:t>(all introduced on the previous slide) would identify this FRBR Manifestation.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0B22A3C-2420-9545-A096-C5C8119BC498}" type="slidenum">
              <a:rPr lang="ru-RU"/>
              <a:pPr eaLnBrk="1" hangingPunct="1"/>
              <a:t>26</a:t>
            </a:fld>
            <a:endParaRPr lang="ru-RU"/>
          </a:p>
        </p:txBody>
      </p:sp>
      <p:sp>
        <p:nvSpPr>
          <p:cNvPr id="184323" name="Rectangle 1"/>
          <p:cNvSpPr>
            <a:spLocks noChangeArrowheads="1" noTextEdit="1"/>
          </p:cNvSpPr>
          <p:nvPr>
            <p:ph type="sldImg"/>
          </p:nvPr>
        </p:nvSpPr>
        <p:spPr>
          <a:xfrm>
            <a:off x="804863" y="842963"/>
            <a:ext cx="4464050" cy="3348037"/>
          </a:xfrm>
          <a:ln/>
        </p:spPr>
      </p:sp>
      <p:sp>
        <p:nvSpPr>
          <p:cNvPr id="184324" name="Rectangle 2"/>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nchor="ctr"/>
          <a:lstStyle/>
          <a:p>
            <a:pPr eaLnBrk="1" hangingPunct="1"/>
            <a:r>
              <a:rPr lang="en-US">
                <a:latin typeface="Calibri" charset="0"/>
                <a:ea typeface="MS PGothic" charset="0"/>
                <a:cs typeface="MS PGothic" charset="0"/>
              </a:rPr>
              <a:t>(Animation: titles appear on mouse click, answer at end)</a:t>
            </a:r>
          </a:p>
          <a:p>
            <a:pPr eaLnBrk="1" hangingPunct="1"/>
            <a:r>
              <a:rPr lang="en-US">
                <a:latin typeface="Calibri" charset="0"/>
                <a:ea typeface="MS PGothic" charset="0"/>
                <a:cs typeface="MS PGothic" charset="0"/>
              </a:rPr>
              <a:t>Each “book” in the multiple choice options is a FRBR entity. </a:t>
            </a:r>
          </a:p>
          <a:p>
            <a:pPr eaLnBrk="1" hangingPunct="1"/>
            <a:r>
              <a:rPr lang="en-US">
                <a:latin typeface="Calibri" charset="0"/>
                <a:ea typeface="MS PGothic" charset="0"/>
                <a:cs typeface="MS PGothic" charset="0"/>
              </a:rPr>
              <a:t> Publisher/Distributor and Date of Publication/Distribution </a:t>
            </a:r>
          </a:p>
          <a:p>
            <a:pPr eaLnBrk="1" hangingPunct="1"/>
            <a:r>
              <a:rPr lang="en-US">
                <a:latin typeface="Calibri" charset="0"/>
                <a:ea typeface="MS PGothic" charset="0"/>
                <a:cs typeface="MS PGothic" charset="0"/>
              </a:rPr>
              <a:t>(both introduced on Slide 19), as well as other Manifestation attributes, </a:t>
            </a:r>
          </a:p>
          <a:p>
            <a:pPr eaLnBrk="1" hangingPunct="1"/>
            <a:r>
              <a:rPr lang="en-US">
                <a:latin typeface="Calibri" charset="0"/>
                <a:ea typeface="MS PGothic" charset="0"/>
                <a:cs typeface="MS PGothic" charset="0"/>
              </a:rPr>
              <a:t>would identify this “book.” </a:t>
            </a:r>
          </a:p>
          <a:p>
            <a:pPr eaLnBrk="1" hangingPunct="1"/>
            <a:endParaRPr lang="en-US">
              <a:latin typeface="Calibri" charset="0"/>
              <a:ea typeface="MS PGothic" charset="0"/>
              <a:cs typeface="MS PGothic" charset="0"/>
            </a:endParaRPr>
          </a:p>
          <a:p>
            <a:pPr eaLnBrk="1" hangingPunct="1"/>
            <a:endParaRPr lang="en-US">
              <a:latin typeface="Calibri" charset="0"/>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AF4318ED-433A-3443-892C-5E47510C9B0A}"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3577928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0AEF98B-7E18-8A46-836B-8835BA4E314A}"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362750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FCD14799-AEE3-884E-82A0-B296C2D902A5}"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673024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x-none"/>
          </a:p>
        </p:txBody>
      </p:sp>
      <p:sp>
        <p:nvSpPr>
          <p:cNvPr id="3" name="Table Placeholder 2"/>
          <p:cNvSpPr>
            <a:spLocks noGrp="1"/>
          </p:cNvSpPr>
          <p:nvPr>
            <p:ph type="tbl" idx="1"/>
          </p:nvPr>
        </p:nvSpPr>
        <p:spPr>
          <a:xfrm>
            <a:off x="457200" y="1981200"/>
            <a:ext cx="8229600" cy="3886200"/>
          </a:xfrm>
        </p:spPr>
        <p:txBody>
          <a:bodyPr/>
          <a:lstStyle/>
          <a:p>
            <a:pPr lvl="0"/>
            <a:endParaRPr lang="x-none" noProof="0" smtClean="0"/>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x-none" smtClean="0"/>
              <a:t>Innovative Systems Management</a:t>
            </a:r>
            <a:endParaRPr lang="ru-RU" altLang="x-none"/>
          </a:p>
        </p:txBody>
      </p:sp>
      <p:sp>
        <p:nvSpPr>
          <p:cNvPr id="5" name="Rectangle 3"/>
          <p:cNvSpPr>
            <a:spLocks noGrp="1" noChangeArrowheads="1"/>
          </p:cNvSpPr>
          <p:nvPr>
            <p:ph type="sldNum" sz="quarter" idx="11"/>
          </p:nvPr>
        </p:nvSpPr>
        <p:spPr>
          <a:ln/>
        </p:spPr>
        <p:txBody>
          <a:bodyPr/>
          <a:lstStyle>
            <a:lvl1pPr>
              <a:defRPr/>
            </a:lvl1pPr>
          </a:lstStyle>
          <a:p>
            <a:fld id="{71B69A2A-A9F3-C449-863B-6C63D84A8C82}" type="slidenum">
              <a:rPr lang="ru-RU"/>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D27F6401-F7AF-8246-BEDB-253CC8EB63DD}" type="datetime1">
              <a:rPr lang="en-US" altLang="x-none" smtClean="0"/>
              <a:t>11/10/13</a:t>
            </a:fld>
            <a:endParaRPr lang="ru-RU" altLang="x-none"/>
          </a:p>
        </p:txBody>
      </p:sp>
    </p:spTree>
    <p:extLst>
      <p:ext uri="{BB962C8B-B14F-4D97-AF65-F5344CB8AC3E}">
        <p14:creationId xmlns:p14="http://schemas.microsoft.com/office/powerpoint/2010/main" val="400157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4D2710C0-657C-6E4F-9D98-48E6B3DAAA00}"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75764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5671E3F1-C66A-5440-86D3-616F9606F48C}"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
        <p:nvSpPr>
          <p:cNvPr id="6" name="Slide Number Placeholder 5"/>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5317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08B731A4-8339-CF44-B3AF-21683B908351}"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199057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F3468A22-4001-3846-A21E-97C380052AA2}" type="datetime1">
              <a:rPr lang="en-US" smtClean="0"/>
              <a:t>11/10/13</a:t>
            </a:fld>
            <a:endParaRPr lang="en-US"/>
          </a:p>
        </p:txBody>
      </p:sp>
      <p:sp>
        <p:nvSpPr>
          <p:cNvPr id="8" name="Footer Placeholder 7"/>
          <p:cNvSpPr>
            <a:spLocks noGrp="1"/>
          </p:cNvSpPr>
          <p:nvPr>
            <p:ph type="ftr" sz="quarter" idx="11"/>
          </p:nvPr>
        </p:nvSpPr>
        <p:spPr/>
        <p:txBody>
          <a:bodyPr/>
          <a:lstStyle/>
          <a:p>
            <a:r>
              <a:rPr lang="en-US" smtClean="0"/>
              <a:t>Innovative Systems Management</a:t>
            </a:r>
            <a:endParaRPr lang="en-US"/>
          </a:p>
        </p:txBody>
      </p:sp>
      <p:sp>
        <p:nvSpPr>
          <p:cNvPr id="9" name="Slide Number Placeholder 8"/>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228492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7747BC94-6D2F-5640-AA52-1D699A64FFBC}" type="datetime1">
              <a:rPr lang="en-US" smtClean="0"/>
              <a:t>11/10/13</a:t>
            </a:fld>
            <a:endParaRPr lang="en-US"/>
          </a:p>
        </p:txBody>
      </p:sp>
      <p:sp>
        <p:nvSpPr>
          <p:cNvPr id="4" name="Footer Placeholder 3"/>
          <p:cNvSpPr>
            <a:spLocks noGrp="1"/>
          </p:cNvSpPr>
          <p:nvPr>
            <p:ph type="ftr" sz="quarter" idx="11"/>
          </p:nvPr>
        </p:nvSpPr>
        <p:spPr/>
        <p:txBody>
          <a:bodyPr/>
          <a:lstStyle/>
          <a:p>
            <a:r>
              <a:rPr lang="en-US" smtClean="0"/>
              <a:t>Innovative Systems Management</a:t>
            </a:r>
            <a:endParaRPr lang="en-US"/>
          </a:p>
        </p:txBody>
      </p:sp>
      <p:sp>
        <p:nvSpPr>
          <p:cNvPr id="5" name="Slide Number Placeholder 4"/>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74560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ED3EF-3404-FB44-AB68-92001E4B0E4E}"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
        <p:nvSpPr>
          <p:cNvPr id="4" name="Slide Number Placeholder 3"/>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12374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FDA7EAA-29A6-E541-8323-DEA9B2121245}"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1925738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748306E9-DB73-B24E-ACA6-78A991101DEB}" type="datetime1">
              <a:rPr lang="en-US" smtClean="0"/>
              <a:t>11/10/13</a:t>
            </a:fld>
            <a:endParaRPr lang="en-US"/>
          </a:p>
        </p:txBody>
      </p:sp>
      <p:sp>
        <p:nvSpPr>
          <p:cNvPr id="6" name="Footer Placeholder 5"/>
          <p:cNvSpPr>
            <a:spLocks noGrp="1"/>
          </p:cNvSpPr>
          <p:nvPr>
            <p:ph type="ftr" sz="quarter" idx="11"/>
          </p:nvPr>
        </p:nvSpPr>
        <p:spPr/>
        <p:txBody>
          <a:bodyPr/>
          <a:lstStyle/>
          <a:p>
            <a:r>
              <a:rPr lang="en-US" smtClean="0"/>
              <a:t>Innovative Systems Management</a:t>
            </a:r>
            <a:endParaRPr lang="en-US"/>
          </a:p>
        </p:txBody>
      </p:sp>
      <p:sp>
        <p:nvSpPr>
          <p:cNvPr id="7" name="Slide Number Placeholder 6"/>
          <p:cNvSpPr>
            <a:spLocks noGrp="1"/>
          </p:cNvSpPr>
          <p:nvPr>
            <p:ph type="sldNum" sz="quarter" idx="12"/>
          </p:nvPr>
        </p:nvSpPr>
        <p:spPr/>
        <p:txBody>
          <a:bodyPr/>
          <a:lstStyle/>
          <a:p>
            <a:fld id="{3249B191-BA10-9749-B17D-62BCF7424A32}" type="slidenum">
              <a:rPr lang="en-US" smtClean="0"/>
              <a:t>‹#›</a:t>
            </a:fld>
            <a:endParaRPr lang="en-US"/>
          </a:p>
        </p:txBody>
      </p:sp>
    </p:spTree>
    <p:extLst>
      <p:ext uri="{BB962C8B-B14F-4D97-AF65-F5344CB8AC3E}">
        <p14:creationId xmlns:p14="http://schemas.microsoft.com/office/powerpoint/2010/main" val="37234751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9CACE-0471-754E-9842-C913CC121573}" type="datetime1">
              <a:rPr lang="en-US" smtClean="0"/>
              <a:t>11/10/13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Innovative Systems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9B191-BA10-9749-B17D-62BCF7424A32}" type="slidenum">
              <a:rPr lang="en-US" smtClean="0"/>
              <a:t>‹#›</a:t>
            </a:fld>
            <a:endParaRPr lang="en-US"/>
          </a:p>
        </p:txBody>
      </p:sp>
    </p:spTree>
    <p:extLst>
      <p:ext uri="{BB962C8B-B14F-4D97-AF65-F5344CB8AC3E}">
        <p14:creationId xmlns:p14="http://schemas.microsoft.com/office/powerpoint/2010/main" val="3422512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4.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charset="0"/>
                <a:cs typeface="Arial" charset="0"/>
              </a:rPr>
              <a:t>FRBR</a:t>
            </a:r>
            <a:r>
              <a:rPr lang="ka-GE" dirty="0" smtClean="0">
                <a:latin typeface="Arial" charset="0"/>
                <a:cs typeface="Arial" charset="0"/>
              </a:rPr>
              <a:t> / FRAD</a:t>
            </a:r>
            <a:endParaRPr lang="en-US" dirty="0"/>
          </a:p>
        </p:txBody>
      </p:sp>
      <p:sp>
        <p:nvSpPr>
          <p:cNvPr id="3" name="Subtitle 2"/>
          <p:cNvSpPr>
            <a:spLocks noGrp="1"/>
          </p:cNvSpPr>
          <p:nvPr>
            <p:ph type="subTitle" idx="1"/>
          </p:nvPr>
        </p:nvSpPr>
        <p:spPr/>
        <p:txBody>
          <a:bodyPr/>
          <a:lstStyle/>
          <a:p>
            <a:endParaRPr lang="en-US" dirty="0" smtClean="0"/>
          </a:p>
          <a:p>
            <a:r>
              <a:rPr lang="en-US" dirty="0" smtClean="0"/>
              <a:t>Innovative Systems Management</a:t>
            </a:r>
            <a:endParaRPr lang="en-US" dirty="0"/>
          </a:p>
        </p:txBody>
      </p:sp>
      <p:sp>
        <p:nvSpPr>
          <p:cNvPr id="4" name="Date Placeholder 3"/>
          <p:cNvSpPr>
            <a:spLocks noGrp="1"/>
          </p:cNvSpPr>
          <p:nvPr>
            <p:ph type="dt" sz="half" idx="10"/>
          </p:nvPr>
        </p:nvSpPr>
        <p:spPr/>
        <p:txBody>
          <a:bodyPr/>
          <a:lstStyle/>
          <a:p>
            <a:fld id="{DF480661-A32E-F24D-8B13-E01D900867B8}" type="datetime1">
              <a:rPr lang="en-US" smtClean="0"/>
              <a:t>11/10/13</a:t>
            </a:fld>
            <a:endParaRPr lang="en-US"/>
          </a:p>
        </p:txBody>
      </p:sp>
      <p:sp>
        <p:nvSpPr>
          <p:cNvPr id="5" name="Footer Placeholder 4"/>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97207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E89FF5DA-F012-1142-AA17-1A0F7A5C3E9D}" type="slidenum">
              <a:rPr lang="en-US" sz="1400">
                <a:latin typeface="Calibri" charset="0"/>
              </a:rPr>
              <a:pPr algn="r" eaLnBrk="1" hangingPunct="1"/>
              <a:t>10</a:t>
            </a:fld>
            <a:endParaRPr lang="en-US" sz="1400">
              <a:latin typeface="Calibri" charset="0"/>
            </a:endParaRPr>
          </a:p>
        </p:txBody>
      </p:sp>
      <p:sp>
        <p:nvSpPr>
          <p:cNvPr id="24579" name="Rectangle 2"/>
          <p:cNvSpPr>
            <a:spLocks noGrp="1" noChangeArrowheads="1"/>
          </p:cNvSpPr>
          <p:nvPr>
            <p:ph type="title" idx="4294967295"/>
          </p:nvPr>
        </p:nvSpPr>
        <p:spPr>
          <a:xfrm>
            <a:off x="0" y="457200"/>
            <a:ext cx="8229600" cy="884238"/>
          </a:xfrm>
        </p:spPr>
        <p:txBody>
          <a:bodyPr anchor="b"/>
          <a:lstStyle/>
          <a:p>
            <a:pPr eaLnBrk="1" hangingPunct="1"/>
            <a:r>
              <a:rPr lang="en-US">
                <a:latin typeface="Arial" charset="0"/>
                <a:cs typeface="Arial" charset="0"/>
              </a:rPr>
              <a:t>FRBR</a:t>
            </a:r>
            <a:r>
              <a:rPr lang="ka-GE">
                <a:latin typeface="Arial" charset="0"/>
                <a:cs typeface="Arial" charset="0"/>
              </a:rPr>
              <a:t>:</a:t>
            </a:r>
            <a:endParaRPr lang="en-US">
              <a:latin typeface="Arial" charset="0"/>
              <a:cs typeface="Arial" charset="0"/>
            </a:endParaRPr>
          </a:p>
        </p:txBody>
      </p:sp>
      <p:sp>
        <p:nvSpPr>
          <p:cNvPr id="24580" name="Rectangle 3"/>
          <p:cNvSpPr>
            <a:spLocks noGrp="1" noChangeArrowheads="1"/>
          </p:cNvSpPr>
          <p:nvPr>
            <p:ph type="body" idx="4294967295"/>
          </p:nvPr>
        </p:nvSpPr>
        <p:spPr>
          <a:xfrm>
            <a:off x="1357313" y="1484313"/>
            <a:ext cx="7786687" cy="4968875"/>
          </a:xfrm>
        </p:spPr>
        <p:txBody>
          <a:bodyPr/>
          <a:lstStyle/>
          <a:p>
            <a:pPr eaLnBrk="1" hangingPunct="1"/>
            <a:r>
              <a:rPr lang="ka-GE">
                <a:latin typeface="Arial" charset="0"/>
                <a:cs typeface="Arial" charset="0"/>
              </a:rPr>
              <a:t> ერთეულები (საგნების რიგი/კლასი)</a:t>
            </a:r>
          </a:p>
          <a:p>
            <a:pPr eaLnBrk="1" hangingPunct="1"/>
            <a:endParaRPr lang="ka-GE">
              <a:latin typeface="Arial" charset="0"/>
              <a:cs typeface="Arial" charset="0"/>
            </a:endParaRPr>
          </a:p>
          <a:p>
            <a:pPr eaLnBrk="1" hangingPunct="1"/>
            <a:r>
              <a:rPr lang="ka-GE">
                <a:latin typeface="Arial" charset="0"/>
                <a:cs typeface="Arial" charset="0"/>
              </a:rPr>
              <a:t> კავშირები  (ერთეულებს შორის ასოციაციები)</a:t>
            </a:r>
          </a:p>
          <a:p>
            <a:pPr eaLnBrk="1" hangingPunct="1"/>
            <a:endParaRPr lang="ka-GE">
              <a:latin typeface="Arial" charset="0"/>
              <a:cs typeface="Arial" charset="0"/>
            </a:endParaRPr>
          </a:p>
          <a:p>
            <a:pPr eaLnBrk="1" hangingPunct="1"/>
            <a:r>
              <a:rPr lang="ka-GE">
                <a:latin typeface="Arial" charset="0"/>
                <a:cs typeface="Arial" charset="0"/>
              </a:rPr>
              <a:t> ატრიბუტები (ერთეულების მახასიათებლები) [RDA მათ  “ელემენტებს” უწოდებს]</a:t>
            </a:r>
          </a:p>
        </p:txBody>
      </p:sp>
      <p:sp>
        <p:nvSpPr>
          <p:cNvPr id="2" name="Date Placeholder 1"/>
          <p:cNvSpPr>
            <a:spLocks noGrp="1"/>
          </p:cNvSpPr>
          <p:nvPr>
            <p:ph type="dt" sz="half" idx="10"/>
          </p:nvPr>
        </p:nvSpPr>
        <p:spPr/>
        <p:txBody>
          <a:bodyPr/>
          <a:lstStyle/>
          <a:p>
            <a:fld id="{CF9F1D05-4E5E-F740-8520-21C48B5296E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1012071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218488" cy="1100138"/>
          </a:xfrm>
        </p:spPr>
        <p:txBody>
          <a:bodyPr>
            <a:normAutofit fontScale="90000"/>
          </a:bodyPr>
          <a:lstStyle/>
          <a:p>
            <a:pPr eaLnBrk="1" hangingPunct="1"/>
            <a:r>
              <a:rPr lang="ka-GE" sz="3900">
                <a:latin typeface="Arial" charset="0"/>
                <a:cs typeface="Arial" charset="0"/>
              </a:rPr>
              <a:t>FRBR გამოყოფს ერთეულების სამ ჯგუფს:</a:t>
            </a:r>
            <a:endParaRPr lang="ru-RU" sz="3900">
              <a:latin typeface="Arial" charset="0"/>
              <a:cs typeface="Arial" charset="0"/>
            </a:endParaRPr>
          </a:p>
        </p:txBody>
      </p:sp>
      <p:sp>
        <p:nvSpPr>
          <p:cNvPr id="25603" name="Rectangle 3"/>
          <p:cNvSpPr>
            <a:spLocks noGrp="1" noChangeArrowheads="1"/>
          </p:cNvSpPr>
          <p:nvPr>
            <p:ph idx="1"/>
          </p:nvPr>
        </p:nvSpPr>
        <p:spPr>
          <a:xfrm>
            <a:off x="457200" y="1844675"/>
            <a:ext cx="8362950" cy="4464050"/>
          </a:xfrm>
        </p:spPr>
        <p:txBody>
          <a:bodyPr>
            <a:normAutofit lnSpcReduction="10000"/>
          </a:bodyPr>
          <a:lstStyle/>
          <a:p>
            <a:pPr eaLnBrk="1" hangingPunct="1">
              <a:lnSpc>
                <a:spcPct val="110000"/>
              </a:lnSpc>
            </a:pPr>
            <a:r>
              <a:rPr lang="ka-GE" sz="2800">
                <a:latin typeface="Arial" charset="0"/>
                <a:cs typeface="Arial" charset="0"/>
              </a:rPr>
              <a:t>1 ჯგუფი/ძირითადი:  ინტელექტუალური ან შემოქმედებითი ძალისხმევის პროდუქტი.</a:t>
            </a:r>
          </a:p>
          <a:p>
            <a:pPr eaLnBrk="1" hangingPunct="1">
              <a:lnSpc>
                <a:spcPct val="110000"/>
              </a:lnSpc>
            </a:pPr>
            <a:endParaRPr lang="ka-GE" sz="2800">
              <a:latin typeface="Arial" charset="0"/>
              <a:cs typeface="Arial" charset="0"/>
            </a:endParaRPr>
          </a:p>
          <a:p>
            <a:pPr eaLnBrk="1" hangingPunct="1">
              <a:lnSpc>
                <a:spcPct val="110000"/>
              </a:lnSpc>
            </a:pPr>
            <a:r>
              <a:rPr lang="ka-GE" sz="2800">
                <a:latin typeface="Arial" charset="0"/>
                <a:cs typeface="Arial" charset="0"/>
              </a:rPr>
              <a:t>2 ჯგუფი: ისინი ვინც პასუხისმგებელნი არიან ჯგუფი 1-ის ერთეულების შექმნაზე.  </a:t>
            </a:r>
          </a:p>
          <a:p>
            <a:pPr eaLnBrk="1" hangingPunct="1">
              <a:lnSpc>
                <a:spcPct val="110000"/>
              </a:lnSpc>
              <a:buFont typeface="Wingdings" charset="0"/>
              <a:buNone/>
            </a:pPr>
            <a:endParaRPr lang="ka-GE" sz="2800">
              <a:latin typeface="Arial" charset="0"/>
              <a:cs typeface="Arial" charset="0"/>
            </a:endParaRPr>
          </a:p>
          <a:p>
            <a:pPr eaLnBrk="1" hangingPunct="1">
              <a:lnSpc>
                <a:spcPct val="110000"/>
              </a:lnSpc>
            </a:pPr>
            <a:r>
              <a:rPr lang="ka-GE" sz="2800">
                <a:latin typeface="Arial" charset="0"/>
                <a:cs typeface="Arial" charset="0"/>
              </a:rPr>
              <a:t>3 ჯგუფი: ინტელექტუალური ან შემოქმედებითი ძალისხმევის თემები. </a:t>
            </a:r>
          </a:p>
        </p:txBody>
      </p:sp>
      <p:sp>
        <p:nvSpPr>
          <p:cNvPr id="2" name="Date Placeholder 1"/>
          <p:cNvSpPr>
            <a:spLocks noGrp="1"/>
          </p:cNvSpPr>
          <p:nvPr>
            <p:ph type="dt" sz="half" idx="10"/>
          </p:nvPr>
        </p:nvSpPr>
        <p:spPr/>
        <p:txBody>
          <a:bodyPr/>
          <a:lstStyle/>
          <a:p>
            <a:fld id="{9C5BA252-F8EF-4E42-8758-F05E35356E2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0668844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457200" y="836613"/>
            <a:ext cx="8229600" cy="5688012"/>
          </a:xfrm>
        </p:spPr>
        <p:txBody>
          <a:bodyPr>
            <a:normAutofit/>
          </a:bodyPr>
          <a:lstStyle/>
          <a:p>
            <a:pPr eaLnBrk="1" hangingPunct="1"/>
            <a:r>
              <a:rPr lang="ka-GE" sz="2800">
                <a:latin typeface="Arial" charset="0"/>
                <a:cs typeface="Arial" charset="0"/>
              </a:rPr>
              <a:t>ჯგუფი 1-ის  ერთეულები წარმოადგენს იმ რესურსებს, რომელსაც ორგანიზაციები აღწერენ კატალოგებში და ხელმისაწვდომს ხდიან მომხმარებლისთვის. </a:t>
            </a:r>
          </a:p>
          <a:p>
            <a:pPr eaLnBrk="1" hangingPunct="1"/>
            <a:endParaRPr lang="ka-GE" sz="2800">
              <a:latin typeface="Arial" charset="0"/>
              <a:cs typeface="Arial" charset="0"/>
            </a:endParaRPr>
          </a:p>
          <a:p>
            <a:pPr eaLnBrk="1" hangingPunct="1"/>
            <a:r>
              <a:rPr lang="ka-GE" sz="2800">
                <a:latin typeface="Arial" charset="0"/>
                <a:cs typeface="Arial" charset="0"/>
              </a:rPr>
              <a:t>ჯგუფი 2-ის ერთეულები წარმოადგენენ იმათ, ვინც მონაწილეობა მიიღო ჯგუფი 1-ის ერთეულების შექმნაში ან წარმოებაში.</a:t>
            </a:r>
          </a:p>
          <a:p>
            <a:pPr eaLnBrk="1" hangingPunct="1"/>
            <a:endParaRPr lang="ka-GE" sz="2800">
              <a:latin typeface="Arial" charset="0"/>
              <a:cs typeface="Arial" charset="0"/>
            </a:endParaRPr>
          </a:p>
          <a:p>
            <a:pPr eaLnBrk="1" hangingPunct="1"/>
            <a:r>
              <a:rPr lang="ka-GE" sz="2800">
                <a:latin typeface="Arial" charset="0"/>
                <a:cs typeface="Arial" charset="0"/>
              </a:rPr>
              <a:t>ჯგუფი 3-ის ერთეულები წარმოადგენს თემატურ ანალიზს ერთეულზე წვდომის უზრუნველსაყოფად.</a:t>
            </a:r>
            <a:endParaRPr lang="ru-RU" sz="2800">
              <a:latin typeface="Arial" charset="0"/>
              <a:cs typeface="Arial" charset="0"/>
            </a:endParaRPr>
          </a:p>
        </p:txBody>
      </p:sp>
      <p:sp>
        <p:nvSpPr>
          <p:cNvPr id="2" name="Date Placeholder 1"/>
          <p:cNvSpPr>
            <a:spLocks noGrp="1"/>
          </p:cNvSpPr>
          <p:nvPr>
            <p:ph type="dt" sz="half" idx="10"/>
          </p:nvPr>
        </p:nvSpPr>
        <p:spPr/>
        <p:txBody>
          <a:bodyPr/>
          <a:lstStyle/>
          <a:p>
            <a:fld id="{00B04D74-22FF-0240-A1E6-B5211222347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296951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57200"/>
            <a:ext cx="8229600" cy="846138"/>
          </a:xfrm>
        </p:spPr>
        <p:txBody>
          <a:bodyPr/>
          <a:lstStyle/>
          <a:p>
            <a:pPr eaLnBrk="1" hangingPunct="1"/>
            <a:r>
              <a:rPr lang="ka-GE">
                <a:latin typeface="Arial" charset="0"/>
                <a:cs typeface="Arial" charset="0"/>
              </a:rPr>
              <a:t>ჯგუფი 1-ის ერთეულები</a:t>
            </a:r>
            <a:endParaRPr lang="ru-RU">
              <a:latin typeface="Arial" charset="0"/>
              <a:cs typeface="Arial" charset="0"/>
            </a:endParaRPr>
          </a:p>
        </p:txBody>
      </p:sp>
      <p:sp>
        <p:nvSpPr>
          <p:cNvPr id="27651" name="Rectangle 3"/>
          <p:cNvSpPr>
            <a:spLocks noGrp="1" noChangeArrowheads="1"/>
          </p:cNvSpPr>
          <p:nvPr>
            <p:ph idx="1"/>
          </p:nvPr>
        </p:nvSpPr>
        <p:spPr>
          <a:xfrm>
            <a:off x="457200" y="1341438"/>
            <a:ext cx="8229600" cy="4784725"/>
          </a:xfrm>
        </p:spPr>
        <p:txBody>
          <a:bodyPr/>
          <a:lstStyle/>
          <a:p>
            <a:pPr eaLnBrk="1" hangingPunct="1">
              <a:buFont typeface="Wingdings" charset="0"/>
              <a:buNone/>
            </a:pPr>
            <a:r>
              <a:rPr lang="ka-GE">
                <a:latin typeface="Arial" charset="0"/>
                <a:cs typeface="Arial" charset="0"/>
              </a:rPr>
              <a:t>სწორედ აქ არის ძირითადი ცვლილება ბიბლიოგრაფიული რესურსების და მათი აღწერილობის გააზრებაში.</a:t>
            </a:r>
          </a:p>
          <a:p>
            <a:pPr eaLnBrk="1" hangingPunct="1"/>
            <a:endParaRPr lang="ka-GE">
              <a:latin typeface="Arial" charset="0"/>
              <a:cs typeface="Arial" charset="0"/>
            </a:endParaRPr>
          </a:p>
          <a:p>
            <a:pPr eaLnBrk="1" hangingPunct="1"/>
            <a:r>
              <a:rPr lang="ka-GE">
                <a:latin typeface="Arial" charset="0"/>
                <a:cs typeface="Arial" charset="0"/>
              </a:rPr>
              <a:t>ნაშრომი / Work</a:t>
            </a:r>
          </a:p>
          <a:p>
            <a:pPr eaLnBrk="1" hangingPunct="1"/>
            <a:r>
              <a:rPr lang="ka-GE">
                <a:latin typeface="Arial" charset="0"/>
                <a:cs typeface="Arial" charset="0"/>
              </a:rPr>
              <a:t>ექსპრესია / Expression</a:t>
            </a:r>
          </a:p>
          <a:p>
            <a:pPr eaLnBrk="1" hangingPunct="1"/>
            <a:r>
              <a:rPr lang="ka-GE">
                <a:latin typeface="Arial" charset="0"/>
                <a:cs typeface="Arial" charset="0"/>
              </a:rPr>
              <a:t>მანიფესტაცია / Manifestation</a:t>
            </a:r>
          </a:p>
          <a:p>
            <a:pPr eaLnBrk="1" hangingPunct="1"/>
            <a:r>
              <a:rPr lang="ka-GE">
                <a:latin typeface="Arial" charset="0"/>
                <a:cs typeface="Arial" charset="0"/>
              </a:rPr>
              <a:t>ეგზემპლარი / Item</a:t>
            </a:r>
            <a:endParaRPr lang="ru-RU">
              <a:latin typeface="Arial" charset="0"/>
              <a:cs typeface="Arial" charset="0"/>
            </a:endParaRPr>
          </a:p>
        </p:txBody>
      </p:sp>
      <p:sp>
        <p:nvSpPr>
          <p:cNvPr id="2" name="Date Placeholder 1"/>
          <p:cNvSpPr>
            <a:spLocks noGrp="1"/>
          </p:cNvSpPr>
          <p:nvPr>
            <p:ph type="dt" sz="half" idx="10"/>
          </p:nvPr>
        </p:nvSpPr>
        <p:spPr/>
        <p:txBody>
          <a:bodyPr/>
          <a:lstStyle/>
          <a:p>
            <a:fld id="{6C01EA4A-66E9-A249-9D9D-6D320A246E21}"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0075011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8229600" cy="757238"/>
          </a:xfrm>
        </p:spPr>
        <p:txBody>
          <a:bodyPr/>
          <a:lstStyle/>
          <a:p>
            <a:pPr eaLnBrk="1" hangingPunct="1"/>
            <a:r>
              <a:rPr lang="ka-GE" sz="4000" b="1">
                <a:solidFill>
                  <a:srgbClr val="0000FF"/>
                </a:solidFill>
                <a:latin typeface="Arial" charset="0"/>
                <a:cs typeface="Arial" charset="0"/>
              </a:rPr>
              <a:t>ნაშრომი / Work</a:t>
            </a:r>
            <a:endParaRPr lang="ru-RU" sz="4000" b="1">
              <a:solidFill>
                <a:srgbClr val="0000FF"/>
              </a:solidFill>
              <a:latin typeface="Arial" charset="0"/>
              <a:cs typeface="Arial" charset="0"/>
            </a:endParaRPr>
          </a:p>
        </p:txBody>
      </p:sp>
      <p:sp>
        <p:nvSpPr>
          <p:cNvPr id="28675" name="Rectangle 3"/>
          <p:cNvSpPr>
            <a:spLocks noGrp="1" noChangeArrowheads="1"/>
          </p:cNvSpPr>
          <p:nvPr>
            <p:ph idx="1"/>
          </p:nvPr>
        </p:nvSpPr>
        <p:spPr>
          <a:xfrm>
            <a:off x="457200" y="1484313"/>
            <a:ext cx="8229600" cy="4383087"/>
          </a:xfrm>
        </p:spPr>
        <p:txBody>
          <a:bodyPr>
            <a:normAutofit fontScale="92500"/>
          </a:bodyPr>
          <a:lstStyle/>
          <a:p>
            <a:pPr eaLnBrk="1" hangingPunct="1"/>
            <a:r>
              <a:rPr lang="ka-GE" sz="2800">
                <a:latin typeface="Arial" charset="0"/>
                <a:cs typeface="Arial" charset="0"/>
              </a:rPr>
              <a:t>საწყისი/პირველი ბიბლიოგრაფიული დონე.</a:t>
            </a:r>
          </a:p>
          <a:p>
            <a:pPr eaLnBrk="1" hangingPunct="1">
              <a:buFont typeface="Wingdings" charset="0"/>
              <a:buNone/>
            </a:pPr>
            <a:endParaRPr lang="ka-GE" sz="2800">
              <a:latin typeface="Arial" charset="0"/>
              <a:cs typeface="Arial" charset="0"/>
            </a:endParaRPr>
          </a:p>
          <a:p>
            <a:pPr eaLnBrk="1" hangingPunct="1"/>
            <a:r>
              <a:rPr lang="ka-GE" sz="2800">
                <a:latin typeface="Arial" charset="0"/>
                <a:cs typeface="Arial" charset="0"/>
              </a:rPr>
              <a:t>ინტელექტუალური ან შემოქმედებითი ქმნილება, აბსტრაქტული ნააზრევი, ინტელექტუალური კონტენტი, იდეა, რაც ქმნის ნაშრომს. </a:t>
            </a:r>
          </a:p>
          <a:p>
            <a:pPr eaLnBrk="1" hangingPunct="1">
              <a:buFont typeface="Wingdings" charset="0"/>
              <a:buNone/>
            </a:pPr>
            <a:endParaRPr lang="ka-GE" sz="2800">
              <a:latin typeface="Arial" charset="0"/>
              <a:cs typeface="Arial" charset="0"/>
            </a:endParaRPr>
          </a:p>
          <a:p>
            <a:pPr eaLnBrk="1" hangingPunct="1"/>
            <a:r>
              <a:rPr lang="ka-GE" sz="2800">
                <a:latin typeface="Arial" charset="0"/>
                <a:cs typeface="Arial" charset="0"/>
              </a:rPr>
              <a:t>ნაშრომის ატრიბუტებია: სათაური, ავტორი, თარიღი, შეიძლება სამიზნე აუდიტორიაც. </a:t>
            </a:r>
          </a:p>
        </p:txBody>
      </p:sp>
      <p:sp>
        <p:nvSpPr>
          <p:cNvPr id="2" name="Date Placeholder 1"/>
          <p:cNvSpPr>
            <a:spLocks noGrp="1"/>
          </p:cNvSpPr>
          <p:nvPr>
            <p:ph type="dt" sz="half" idx="10"/>
          </p:nvPr>
        </p:nvSpPr>
        <p:spPr/>
        <p:txBody>
          <a:bodyPr/>
          <a:lstStyle/>
          <a:p>
            <a:fld id="{D9846F6A-4490-DC44-A6FC-61D2575CDFD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9867764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739775"/>
          </a:xfrm>
        </p:spPr>
        <p:txBody>
          <a:bodyPr/>
          <a:lstStyle/>
          <a:p>
            <a:pPr eaLnBrk="1" hangingPunct="1"/>
            <a:r>
              <a:rPr lang="ka-GE" sz="4000" b="1">
                <a:solidFill>
                  <a:srgbClr val="33CC33"/>
                </a:solidFill>
                <a:latin typeface="Arial" charset="0"/>
                <a:cs typeface="Arial" charset="0"/>
              </a:rPr>
              <a:t>ექსპრესია / Expression</a:t>
            </a:r>
            <a:endParaRPr lang="ru-RU" sz="4000" b="1">
              <a:solidFill>
                <a:srgbClr val="33CC33"/>
              </a:solidFill>
              <a:latin typeface="Arial" charset="0"/>
              <a:cs typeface="Arial" charset="0"/>
            </a:endParaRPr>
          </a:p>
        </p:txBody>
      </p:sp>
      <p:sp>
        <p:nvSpPr>
          <p:cNvPr id="29699" name="Rectangle 3"/>
          <p:cNvSpPr>
            <a:spLocks noGrp="1" noChangeArrowheads="1"/>
          </p:cNvSpPr>
          <p:nvPr>
            <p:ph idx="1"/>
          </p:nvPr>
        </p:nvSpPr>
        <p:spPr>
          <a:xfrm>
            <a:off x="457200" y="1268413"/>
            <a:ext cx="8229600" cy="5113337"/>
          </a:xfrm>
        </p:spPr>
        <p:txBody>
          <a:bodyPr>
            <a:normAutofit/>
          </a:bodyPr>
          <a:lstStyle/>
          <a:p>
            <a:pPr eaLnBrk="1" hangingPunct="1">
              <a:lnSpc>
                <a:spcPct val="80000"/>
              </a:lnSpc>
            </a:pPr>
            <a:r>
              <a:rPr lang="ka-GE" sz="2300">
                <a:latin typeface="Arial" charset="0"/>
                <a:cs typeface="Arial" charset="0"/>
              </a:rPr>
              <a:t>მეორე დონე</a:t>
            </a:r>
          </a:p>
          <a:p>
            <a:pPr eaLnBrk="1" hangingPunct="1">
              <a:lnSpc>
                <a:spcPct val="80000"/>
              </a:lnSpc>
              <a:buFont typeface="Wingdings" charset="0"/>
              <a:buNone/>
            </a:pPr>
            <a:endParaRPr lang="ka-GE" sz="2300">
              <a:latin typeface="Arial" charset="0"/>
              <a:cs typeface="Arial" charset="0"/>
            </a:endParaRPr>
          </a:p>
          <a:p>
            <a:pPr eaLnBrk="1" hangingPunct="1">
              <a:lnSpc>
                <a:spcPct val="80000"/>
              </a:lnSpc>
            </a:pPr>
            <a:r>
              <a:rPr lang="ka-GE" sz="2300">
                <a:latin typeface="Arial" charset="0"/>
                <a:cs typeface="Arial" charset="0"/>
              </a:rPr>
              <a:t>ნაშრომის ინტელექტუალური ან შემოქმედებითი რეალიზაცია ანბანურ-ციფრულ, მუსიკალურ, ბგერით, ვიზუალურ  და ა.შ. ფორმაში ან ამ ფორმების ნებისმიერ კომბინაციაში. </a:t>
            </a:r>
          </a:p>
          <a:p>
            <a:pPr eaLnBrk="1" hangingPunct="1">
              <a:lnSpc>
                <a:spcPct val="80000"/>
              </a:lnSpc>
            </a:pPr>
            <a:endParaRPr lang="ka-GE" sz="2300">
              <a:latin typeface="Arial" charset="0"/>
              <a:cs typeface="Arial" charset="0"/>
            </a:endParaRPr>
          </a:p>
          <a:p>
            <a:pPr eaLnBrk="1" hangingPunct="1">
              <a:lnSpc>
                <a:spcPct val="80000"/>
              </a:lnSpc>
            </a:pPr>
            <a:r>
              <a:rPr lang="ka-GE" sz="2300">
                <a:latin typeface="Arial" charset="0"/>
                <a:cs typeface="Arial" charset="0"/>
              </a:rPr>
              <a:t>უფრო აბსტრაქტული ცნებაა, ვიდრე ფიზიკური ნივთი. მაგ.: რომელიმე ნაშრომის ინგლისური ტექსტი და მისი ესპანური თარგმანი ან მისი წაკითხული ფორმა.</a:t>
            </a:r>
          </a:p>
          <a:p>
            <a:pPr eaLnBrk="1" hangingPunct="1">
              <a:lnSpc>
                <a:spcPct val="80000"/>
              </a:lnSpc>
            </a:pPr>
            <a:endParaRPr lang="ka-GE" sz="2300">
              <a:latin typeface="Arial" charset="0"/>
              <a:cs typeface="Arial" charset="0"/>
            </a:endParaRPr>
          </a:p>
          <a:p>
            <a:pPr eaLnBrk="1" hangingPunct="1">
              <a:lnSpc>
                <a:spcPct val="80000"/>
              </a:lnSpc>
            </a:pPr>
            <a:r>
              <a:rPr lang="ka-GE" sz="2300">
                <a:latin typeface="Arial" charset="0"/>
                <a:cs typeface="Arial" charset="0"/>
              </a:rPr>
              <a:t>ექსპრესიის ატრიბუტებია: სათაური (შეიძლება განსხვავებული იყოს ნაშრომის დონეზე არსებული სათაურისგან ), ენა, ფორმა (ნაწერი, ნახატი, ხმოვანი ტექსტი და ა.შ.)</a:t>
            </a:r>
            <a:endParaRPr lang="ru-RU" sz="2300">
              <a:latin typeface="Arial" charset="0"/>
              <a:cs typeface="Arial" charset="0"/>
            </a:endParaRPr>
          </a:p>
        </p:txBody>
      </p:sp>
      <p:sp>
        <p:nvSpPr>
          <p:cNvPr id="2" name="Date Placeholder 1"/>
          <p:cNvSpPr>
            <a:spLocks noGrp="1"/>
          </p:cNvSpPr>
          <p:nvPr>
            <p:ph type="dt" sz="half" idx="10"/>
          </p:nvPr>
        </p:nvSpPr>
        <p:spPr/>
        <p:txBody>
          <a:bodyPr/>
          <a:lstStyle/>
          <a:p>
            <a:fld id="{16F1E181-DCB1-1F4B-BD3B-0FD646DEA4D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1387450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595313"/>
          </a:xfrm>
        </p:spPr>
        <p:txBody>
          <a:bodyPr>
            <a:normAutofit fontScale="90000"/>
          </a:bodyPr>
          <a:lstStyle/>
          <a:p>
            <a:pPr eaLnBrk="1" hangingPunct="1"/>
            <a:r>
              <a:rPr lang="ka-GE" sz="4000" b="1">
                <a:solidFill>
                  <a:srgbClr val="FF9900"/>
                </a:solidFill>
                <a:latin typeface="Arial" charset="0"/>
                <a:cs typeface="Arial" charset="0"/>
              </a:rPr>
              <a:t>მანიფესტაცია / Manifestation</a:t>
            </a:r>
            <a:endParaRPr lang="ru-RU" sz="4000" b="1">
              <a:solidFill>
                <a:srgbClr val="FF9900"/>
              </a:solidFill>
              <a:latin typeface="Arial" charset="0"/>
              <a:cs typeface="Arial" charset="0"/>
            </a:endParaRPr>
          </a:p>
        </p:txBody>
      </p:sp>
      <p:sp>
        <p:nvSpPr>
          <p:cNvPr id="30723" name="Rectangle 3"/>
          <p:cNvSpPr>
            <a:spLocks noGrp="1" noChangeArrowheads="1"/>
          </p:cNvSpPr>
          <p:nvPr>
            <p:ph idx="1"/>
          </p:nvPr>
        </p:nvSpPr>
        <p:spPr>
          <a:xfrm>
            <a:off x="457200" y="1341438"/>
            <a:ext cx="8362950" cy="5256212"/>
          </a:xfrm>
        </p:spPr>
        <p:txBody>
          <a:bodyPr>
            <a:normAutofit/>
          </a:bodyPr>
          <a:lstStyle/>
          <a:p>
            <a:pPr eaLnBrk="1" hangingPunct="1">
              <a:lnSpc>
                <a:spcPct val="90000"/>
              </a:lnSpc>
            </a:pPr>
            <a:r>
              <a:rPr lang="ka-GE" sz="2600">
                <a:latin typeface="Arial" charset="0"/>
                <a:cs typeface="Arial" charset="0"/>
              </a:rPr>
              <a:t>მესამე დონის ერთეული. </a:t>
            </a:r>
          </a:p>
          <a:p>
            <a:pPr eaLnBrk="1" hangingPunct="1">
              <a:lnSpc>
                <a:spcPct val="90000"/>
              </a:lnSpc>
            </a:pPr>
            <a:endParaRPr lang="ka-GE" sz="2600">
              <a:latin typeface="Arial" charset="0"/>
              <a:cs typeface="Arial" charset="0"/>
            </a:endParaRPr>
          </a:p>
          <a:p>
            <a:pPr eaLnBrk="1" hangingPunct="1">
              <a:lnSpc>
                <a:spcPct val="90000"/>
              </a:lnSpc>
            </a:pPr>
            <a:r>
              <a:rPr lang="ka-GE" sz="2600">
                <a:latin typeface="Arial" charset="0"/>
                <a:cs typeface="Arial" charset="0"/>
              </a:rPr>
              <a:t>ნაშრომის ექსპრესიის ფიზიკური განხორციელებაა და წარმოადგენს იმ ფიზიკურ საგნებს, რომლებსაც ერთი და იგივე მახასიათებლები აქვთ როგორც ინტელექტუალური კონტენტის, ისე ფიზიკური ფორმის თვალსაზრისით. </a:t>
            </a:r>
          </a:p>
          <a:p>
            <a:pPr eaLnBrk="1" hangingPunct="1">
              <a:lnSpc>
                <a:spcPct val="90000"/>
              </a:lnSpc>
            </a:pPr>
            <a:endParaRPr lang="ka-GE" sz="2600">
              <a:latin typeface="Arial" charset="0"/>
              <a:cs typeface="Arial" charset="0"/>
            </a:endParaRPr>
          </a:p>
          <a:p>
            <a:pPr eaLnBrk="1" hangingPunct="1">
              <a:lnSpc>
                <a:spcPct val="90000"/>
              </a:lnSpc>
            </a:pPr>
            <a:r>
              <a:rPr lang="ka-GE" sz="2600">
                <a:latin typeface="Arial" charset="0"/>
                <a:cs typeface="Arial" charset="0"/>
              </a:rPr>
              <a:t>მაგ.:  წიგნის რომელიმე კონკრეტული გამოცემა, ან </a:t>
            </a:r>
            <a:r>
              <a:rPr lang="en-US" sz="2600">
                <a:latin typeface="Arial" charset="0"/>
                <a:cs typeface="Arial" charset="0"/>
              </a:rPr>
              <a:t>CD</a:t>
            </a:r>
            <a:r>
              <a:rPr lang="ka-GE" sz="2600">
                <a:latin typeface="Arial" charset="0"/>
                <a:cs typeface="Arial" charset="0"/>
              </a:rPr>
              <a:t>-ზე  ჩაწერილი წაკითხული ვერსია. </a:t>
            </a:r>
          </a:p>
        </p:txBody>
      </p:sp>
      <p:sp>
        <p:nvSpPr>
          <p:cNvPr id="2" name="Date Placeholder 1"/>
          <p:cNvSpPr>
            <a:spLocks noGrp="1"/>
          </p:cNvSpPr>
          <p:nvPr>
            <p:ph type="dt" sz="half" idx="10"/>
          </p:nvPr>
        </p:nvSpPr>
        <p:spPr/>
        <p:txBody>
          <a:bodyPr/>
          <a:lstStyle/>
          <a:p>
            <a:fld id="{AA5B4EEE-411B-214F-8C5E-433492552B2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323869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457200"/>
            <a:ext cx="8229600" cy="595313"/>
          </a:xfrm>
        </p:spPr>
        <p:txBody>
          <a:bodyPr>
            <a:normAutofit fontScale="90000"/>
          </a:bodyPr>
          <a:lstStyle/>
          <a:p>
            <a:pPr eaLnBrk="1" hangingPunct="1"/>
            <a:r>
              <a:rPr lang="ka-GE" sz="4000" b="1">
                <a:solidFill>
                  <a:srgbClr val="FF9900"/>
                </a:solidFill>
                <a:latin typeface="Arial" charset="0"/>
                <a:cs typeface="Arial" charset="0"/>
              </a:rPr>
              <a:t>მანიფესტაცია / Manifestation</a:t>
            </a:r>
            <a:endParaRPr lang="ru-RU" sz="4000" b="1">
              <a:solidFill>
                <a:srgbClr val="FF9900"/>
              </a:solidFill>
              <a:latin typeface="Arial" charset="0"/>
              <a:cs typeface="Arial" charset="0"/>
            </a:endParaRPr>
          </a:p>
        </p:txBody>
      </p:sp>
      <p:sp>
        <p:nvSpPr>
          <p:cNvPr id="31747" name="Rectangle 3"/>
          <p:cNvSpPr>
            <a:spLocks noGrp="1" noChangeArrowheads="1"/>
          </p:cNvSpPr>
          <p:nvPr>
            <p:ph idx="1"/>
          </p:nvPr>
        </p:nvSpPr>
        <p:spPr>
          <a:xfrm>
            <a:off x="457200" y="1341438"/>
            <a:ext cx="8362950" cy="5256212"/>
          </a:xfrm>
        </p:spPr>
        <p:txBody>
          <a:bodyPr>
            <a:normAutofit/>
          </a:bodyPr>
          <a:lstStyle/>
          <a:p>
            <a:pPr eaLnBrk="1" hangingPunct="1">
              <a:lnSpc>
                <a:spcPct val="90000"/>
              </a:lnSpc>
              <a:buFont typeface="Wingdings" charset="0"/>
              <a:buNone/>
            </a:pPr>
            <a:r>
              <a:rPr lang="ka-GE" sz="2600">
                <a:latin typeface="Arial" charset="0"/>
                <a:cs typeface="Arial" charset="0"/>
              </a:rPr>
              <a:t>მანიფესტაციის ატრიბუტებია ფიზიკური ერთეულის მახასიათებლები:</a:t>
            </a:r>
          </a:p>
          <a:p>
            <a:pPr eaLnBrk="1" hangingPunct="1">
              <a:lnSpc>
                <a:spcPct val="90000"/>
              </a:lnSpc>
              <a:buFont typeface="Wingdings" charset="0"/>
              <a:buNone/>
            </a:pPr>
            <a:endParaRPr lang="ka-GE" sz="2600">
              <a:latin typeface="Arial" charset="0"/>
              <a:cs typeface="Arial" charset="0"/>
            </a:endParaRPr>
          </a:p>
          <a:p>
            <a:pPr eaLnBrk="1" hangingPunct="1">
              <a:lnSpc>
                <a:spcPct val="90000"/>
              </a:lnSpc>
              <a:buFont typeface="Wingdings" charset="0"/>
              <a:buNone/>
            </a:pPr>
            <a:r>
              <a:rPr lang="ka-GE" sz="2600">
                <a:latin typeface="Arial" charset="0"/>
                <a:cs typeface="Arial" charset="0"/>
              </a:rPr>
              <a:t> - გამოცემა/რედაქცია, </a:t>
            </a:r>
          </a:p>
          <a:p>
            <a:pPr eaLnBrk="1" hangingPunct="1">
              <a:lnSpc>
                <a:spcPct val="90000"/>
              </a:lnSpc>
              <a:buFontTx/>
              <a:buChar char="-"/>
            </a:pPr>
            <a:r>
              <a:rPr lang="ka-GE" sz="2600">
                <a:latin typeface="Arial" charset="0"/>
                <a:cs typeface="Arial" charset="0"/>
              </a:rPr>
              <a:t>გამომცემელი ან მწარმოებელი, </a:t>
            </a:r>
          </a:p>
          <a:p>
            <a:pPr eaLnBrk="1" hangingPunct="1">
              <a:lnSpc>
                <a:spcPct val="90000"/>
              </a:lnSpc>
              <a:buFontTx/>
              <a:buChar char="-"/>
            </a:pPr>
            <a:r>
              <a:rPr lang="ka-GE" sz="2600">
                <a:latin typeface="Arial" charset="0"/>
                <a:cs typeface="Arial" charset="0"/>
              </a:rPr>
              <a:t>გამოცემის ან დამზადების ადგილი, </a:t>
            </a:r>
          </a:p>
          <a:p>
            <a:pPr eaLnBrk="1" hangingPunct="1">
              <a:lnSpc>
                <a:spcPct val="90000"/>
              </a:lnSpc>
              <a:buFontTx/>
              <a:buChar char="-"/>
            </a:pPr>
            <a:r>
              <a:rPr lang="ka-GE" sz="2600">
                <a:latin typeface="Arial" charset="0"/>
                <a:cs typeface="Arial" charset="0"/>
              </a:rPr>
              <a:t>ინფორმაციის მატარებლის ფორმა (კასეტა, დისკი, ტომი და ა.შ.) და </a:t>
            </a:r>
          </a:p>
          <a:p>
            <a:pPr eaLnBrk="1" hangingPunct="1">
              <a:lnSpc>
                <a:spcPct val="90000"/>
              </a:lnSpc>
              <a:buFontTx/>
              <a:buChar char="-"/>
            </a:pPr>
            <a:r>
              <a:rPr lang="ka-GE" sz="2600">
                <a:latin typeface="Arial" charset="0"/>
                <a:cs typeface="Arial" charset="0"/>
              </a:rPr>
              <a:t>მათი შესაბამისი ფიზიკური მახასიათებლები (ზომა, ტიპი, დაკვრის სიჩქარე, ფორმატი, წასაკითხად საჭირო მოთხოვნა სისტემისგან და ა.შ.). </a:t>
            </a:r>
            <a:endParaRPr lang="ru-RU" sz="2600">
              <a:latin typeface="Arial" charset="0"/>
              <a:cs typeface="Arial" charset="0"/>
            </a:endParaRPr>
          </a:p>
        </p:txBody>
      </p:sp>
      <p:sp>
        <p:nvSpPr>
          <p:cNvPr id="2" name="Date Placeholder 1"/>
          <p:cNvSpPr>
            <a:spLocks noGrp="1"/>
          </p:cNvSpPr>
          <p:nvPr>
            <p:ph type="dt" sz="half" idx="10"/>
          </p:nvPr>
        </p:nvSpPr>
        <p:spPr/>
        <p:txBody>
          <a:bodyPr/>
          <a:lstStyle/>
          <a:p>
            <a:fld id="{88ED00AF-10BE-F846-9A38-8921848F8803}"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7466067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668338"/>
          </a:xfrm>
        </p:spPr>
        <p:txBody>
          <a:bodyPr>
            <a:normAutofit fontScale="90000"/>
          </a:bodyPr>
          <a:lstStyle/>
          <a:p>
            <a:pPr eaLnBrk="1" hangingPunct="1"/>
            <a:r>
              <a:rPr lang="ka-GE" sz="4000" b="1">
                <a:solidFill>
                  <a:srgbClr val="FF0000"/>
                </a:solidFill>
                <a:latin typeface="Arial" charset="0"/>
                <a:cs typeface="Arial" charset="0"/>
              </a:rPr>
              <a:t>ეგზემპლარი / Item</a:t>
            </a:r>
            <a:endParaRPr lang="ru-RU" sz="4000">
              <a:latin typeface="Arial" charset="0"/>
              <a:cs typeface="Arial" charset="0"/>
            </a:endParaRPr>
          </a:p>
        </p:txBody>
      </p:sp>
      <p:sp>
        <p:nvSpPr>
          <p:cNvPr id="32771" name="Rectangle 3"/>
          <p:cNvSpPr>
            <a:spLocks noGrp="1" noChangeArrowheads="1"/>
          </p:cNvSpPr>
          <p:nvPr>
            <p:ph idx="1"/>
          </p:nvPr>
        </p:nvSpPr>
        <p:spPr>
          <a:xfrm>
            <a:off x="457200" y="1341438"/>
            <a:ext cx="8229600" cy="5183187"/>
          </a:xfrm>
        </p:spPr>
        <p:txBody>
          <a:bodyPr>
            <a:normAutofit/>
          </a:bodyPr>
          <a:lstStyle/>
          <a:p>
            <a:pPr eaLnBrk="1" hangingPunct="1"/>
            <a:r>
              <a:rPr lang="ka-GE" sz="2800">
                <a:latin typeface="Arial" charset="0"/>
                <a:cs typeface="Arial" charset="0"/>
              </a:rPr>
              <a:t>ბოლო დონის ერთეული </a:t>
            </a:r>
          </a:p>
          <a:p>
            <a:pPr eaLnBrk="1" hangingPunct="1"/>
            <a:endParaRPr lang="ka-GE" sz="2800">
              <a:latin typeface="Arial" charset="0"/>
              <a:cs typeface="Arial" charset="0"/>
            </a:endParaRPr>
          </a:p>
          <a:p>
            <a:pPr eaLnBrk="1" hangingPunct="1"/>
            <a:r>
              <a:rPr lang="ka-GE" sz="2800">
                <a:latin typeface="Arial" charset="0"/>
                <a:cs typeface="Arial" charset="0"/>
              </a:rPr>
              <a:t>კონკრეტული მანიფესტაციის ერთი ეგზემპლარი.</a:t>
            </a:r>
          </a:p>
          <a:p>
            <a:pPr eaLnBrk="1" hangingPunct="1"/>
            <a:endParaRPr lang="ka-GE" sz="2800">
              <a:latin typeface="Arial" charset="0"/>
              <a:cs typeface="Arial" charset="0"/>
            </a:endParaRPr>
          </a:p>
          <a:p>
            <a:pPr eaLnBrk="1" hangingPunct="1"/>
            <a:r>
              <a:rPr lang="ka-GE" sz="2800">
                <a:latin typeface="Arial" charset="0"/>
                <a:cs typeface="Arial" charset="0"/>
              </a:rPr>
              <a:t>ეგზემპლარის ატრიბუტებია: მაიდენტიფიცირებელი ნომერი/ნომრები (ბარკოდი) და ერთეულის მდგომარეობა (დაკარგული გვერდები, დაზიანება, მინაწერი ან ავტოგრაფი და ა.შ.)</a:t>
            </a:r>
            <a:endParaRPr lang="ru-RU" sz="2800">
              <a:latin typeface="Arial" charset="0"/>
              <a:cs typeface="Arial" charset="0"/>
            </a:endParaRPr>
          </a:p>
        </p:txBody>
      </p:sp>
      <p:sp>
        <p:nvSpPr>
          <p:cNvPr id="2" name="Date Placeholder 1"/>
          <p:cNvSpPr>
            <a:spLocks noGrp="1"/>
          </p:cNvSpPr>
          <p:nvPr>
            <p:ph type="dt" sz="half" idx="10"/>
          </p:nvPr>
        </p:nvSpPr>
        <p:spPr/>
        <p:txBody>
          <a:bodyPr/>
          <a:lstStyle/>
          <a:p>
            <a:fld id="{B6EADA5C-8DA2-C141-91DA-DB05B570615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3592664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B7CD52C-BB2B-4641-9A98-3816D048BC81}" type="slidenum">
              <a:rPr lang="en-US" sz="1400">
                <a:latin typeface="Calibri" charset="0"/>
              </a:rPr>
              <a:pPr algn="r" eaLnBrk="1" hangingPunct="1"/>
              <a:t>19</a:t>
            </a:fld>
            <a:endParaRPr lang="en-US" sz="1400">
              <a:latin typeface="Calibri" charset="0"/>
            </a:endParaRPr>
          </a:p>
        </p:txBody>
      </p:sp>
      <p:sp>
        <p:nvSpPr>
          <p:cNvPr id="16386"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8C222EB6-C8E6-A044-A953-FD4870E4111D}" type="slidenum">
              <a:rPr lang="en-US" sz="1400">
                <a:solidFill>
                  <a:srgbClr val="FFFFFF"/>
                </a:solidFill>
              </a:rPr>
              <a:pPr algn="ctr"/>
              <a:t>19</a:t>
            </a:fld>
            <a:endParaRPr lang="en-US" sz="1400">
              <a:solidFill>
                <a:srgbClr val="FFFFFF"/>
              </a:solidFill>
            </a:endParaRPr>
          </a:p>
        </p:txBody>
      </p:sp>
      <p:sp>
        <p:nvSpPr>
          <p:cNvPr id="33796" name="Rectangle 3"/>
          <p:cNvSpPr>
            <a:spLocks noGrp="1" noChangeArrowheads="1"/>
          </p:cNvSpPr>
          <p:nvPr>
            <p:ph type="body" sz="half" idx="4294967295"/>
          </p:nvPr>
        </p:nvSpPr>
        <p:spPr>
          <a:xfrm>
            <a:off x="5257800" y="1844675"/>
            <a:ext cx="3886200" cy="755650"/>
          </a:xfrm>
        </p:spPr>
        <p:txBody>
          <a:bodyPr>
            <a:normAutofit fontScale="85000" lnSpcReduction="10000"/>
          </a:bodyPr>
          <a:lstStyle/>
          <a:p>
            <a:pPr marL="273050" indent="-273050" eaLnBrk="1" hangingPunct="1">
              <a:lnSpc>
                <a:spcPct val="90000"/>
              </a:lnSpc>
              <a:buFont typeface="Wingdings" charset="0"/>
              <a:buNone/>
            </a:pPr>
            <a:r>
              <a:rPr lang="en-US" sz="3000">
                <a:latin typeface="Arial" charset="0"/>
                <a:cs typeface="Arial" charset="0"/>
              </a:rPr>
              <a:t>“</a:t>
            </a:r>
            <a:r>
              <a:rPr lang="ka-GE" sz="3000">
                <a:latin typeface="Arial" charset="0"/>
                <a:cs typeface="Arial" charset="0"/>
              </a:rPr>
              <a:t>ერთი კონკრეტული წიგნი</a:t>
            </a:r>
            <a:r>
              <a:rPr lang="en-US" sz="3000">
                <a:latin typeface="Arial" charset="0"/>
                <a:cs typeface="Arial" charset="0"/>
              </a:rPr>
              <a:t>”</a:t>
            </a:r>
          </a:p>
        </p:txBody>
      </p:sp>
      <p:sp>
        <p:nvSpPr>
          <p:cNvPr id="1021958" name="Text Box 6"/>
          <p:cNvSpPr txBox="1">
            <a:spLocks noChangeArrowheads="1"/>
          </p:cNvSpPr>
          <p:nvPr/>
        </p:nvSpPr>
        <p:spPr bwMode="auto">
          <a:xfrm>
            <a:off x="5715000" y="2781300"/>
            <a:ext cx="2986088"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90000"/>
              </a:lnSpc>
              <a:spcBef>
                <a:spcPct val="20000"/>
              </a:spcBef>
              <a:buClr>
                <a:schemeClr val="tx2"/>
              </a:buClr>
            </a:pPr>
            <a:r>
              <a:rPr lang="en-US" sz="3400">
                <a:solidFill>
                  <a:schemeClr val="tx2"/>
                </a:solidFill>
                <a:latin typeface="Calibri" charset="0"/>
              </a:rPr>
              <a:t>(</a:t>
            </a:r>
            <a:r>
              <a:rPr lang="ka-GE" sz="3400">
                <a:solidFill>
                  <a:srgbClr val="FF0000"/>
                </a:solidFill>
                <a:latin typeface="Calibri" charset="0"/>
              </a:rPr>
              <a:t>ეგზემპლარი</a:t>
            </a:r>
            <a:r>
              <a:rPr lang="en-US" sz="3400">
                <a:solidFill>
                  <a:schemeClr val="tx2"/>
                </a:solidFill>
                <a:latin typeface="Calibri" charset="0"/>
              </a:rPr>
              <a:t>)</a:t>
            </a:r>
          </a:p>
        </p:txBody>
      </p:sp>
      <p:sp>
        <p:nvSpPr>
          <p:cNvPr id="1021959" name="Text Box 7"/>
          <p:cNvSpPr txBox="1">
            <a:spLocks noChangeArrowheads="1"/>
          </p:cNvSpPr>
          <p:nvPr/>
        </p:nvSpPr>
        <p:spPr bwMode="auto">
          <a:xfrm>
            <a:off x="4643438" y="3505200"/>
            <a:ext cx="4500562"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lnSpc>
                <a:spcPct val="80000"/>
              </a:lnSpc>
              <a:spcBef>
                <a:spcPct val="20000"/>
              </a:spcBef>
              <a:buClr>
                <a:schemeClr val="tx2"/>
              </a:buClr>
            </a:pPr>
            <a:r>
              <a:rPr lang="ka-GE" sz="3400">
                <a:latin typeface="Calibri" charset="0"/>
                <a:ea typeface="ＭＳ Ｐゴシック" charset="0"/>
              </a:rPr>
              <a:t>“</a:t>
            </a:r>
            <a:r>
              <a:rPr lang="ka-GE" sz="3000">
                <a:latin typeface="Calibri" charset="0"/>
                <a:ea typeface="ＭＳ Ｐゴシック" charset="0"/>
              </a:rPr>
              <a:t>გამოცემის” </a:t>
            </a:r>
          </a:p>
          <a:p>
            <a:pPr lvl="1" eaLnBrk="1" hangingPunct="1">
              <a:lnSpc>
                <a:spcPct val="80000"/>
              </a:lnSpc>
              <a:spcBef>
                <a:spcPct val="20000"/>
              </a:spcBef>
              <a:buClr>
                <a:schemeClr val="tx2"/>
              </a:buClr>
            </a:pPr>
            <a:r>
              <a:rPr lang="ka-GE" sz="3000">
                <a:latin typeface="Calibri" charset="0"/>
                <a:ea typeface="ＭＳ Ｐゴシック" charset="0"/>
              </a:rPr>
              <a:t>   ნებისმიერი ან ყველა ეგზემპლარი</a:t>
            </a:r>
          </a:p>
        </p:txBody>
      </p:sp>
      <p:sp>
        <p:nvSpPr>
          <p:cNvPr id="1021960" name="Text Box 8"/>
          <p:cNvSpPr txBox="1">
            <a:spLocks noChangeArrowheads="1"/>
          </p:cNvSpPr>
          <p:nvPr/>
        </p:nvSpPr>
        <p:spPr bwMode="auto">
          <a:xfrm>
            <a:off x="4876800" y="5029200"/>
            <a:ext cx="3884613"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lnSpc>
                <a:spcPct val="90000"/>
              </a:lnSpc>
              <a:spcBef>
                <a:spcPct val="20000"/>
              </a:spcBef>
              <a:buClr>
                <a:schemeClr val="tx2"/>
              </a:buClr>
            </a:pPr>
            <a:r>
              <a:rPr lang="ka-GE" sz="3400">
                <a:solidFill>
                  <a:schemeClr val="tx2"/>
                </a:solidFill>
                <a:latin typeface="Calibri" charset="0"/>
                <a:ea typeface="ＭＳ Ｐゴシック" charset="0"/>
              </a:rPr>
              <a:t>(</a:t>
            </a:r>
            <a:r>
              <a:rPr lang="ka-GE" sz="3400">
                <a:solidFill>
                  <a:srgbClr val="FF9900"/>
                </a:solidFill>
                <a:latin typeface="Calibri" charset="0"/>
                <a:ea typeface="ＭＳ Ｐゴシック" charset="0"/>
              </a:rPr>
              <a:t>მანიფესტაცია</a:t>
            </a:r>
            <a:r>
              <a:rPr lang="ka-GE" sz="3400">
                <a:solidFill>
                  <a:schemeClr val="tx2"/>
                </a:solidFill>
                <a:latin typeface="Calibri" charset="0"/>
                <a:ea typeface="ＭＳ Ｐゴシック" charset="0"/>
              </a:rPr>
              <a:t>)</a:t>
            </a:r>
          </a:p>
        </p:txBody>
      </p:sp>
      <p:sp>
        <p:nvSpPr>
          <p:cNvPr id="33800" name="Footer Placeholder 9"/>
          <p:cNvSpPr txBox="1">
            <a:spLocks noGrp="1"/>
          </p:cNvSpPr>
          <p:nvPr/>
        </p:nvSpPr>
        <p:spPr bwMode="auto">
          <a:xfrm>
            <a:off x="762000" y="5943600"/>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Cited from Patrick LeBoeuf, former chair of the IFLA FRBR Review Group</a:t>
            </a:r>
            <a:r>
              <a:rPr lang="en-US" i="1">
                <a:latin typeface="Calibri" charset="0"/>
              </a:rPr>
              <a:t> </a:t>
            </a:r>
          </a:p>
        </p:txBody>
      </p:sp>
      <p:pic>
        <p:nvPicPr>
          <p:cNvPr id="33801" name="Picture 11" descr="MC90043264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2098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12" descr="MC90043481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86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3" name="Picture 13" descr="MC90038257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3886200"/>
            <a:ext cx="1919288"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4" name="Rectangle 2"/>
          <p:cNvSpPr>
            <a:spLocks noChangeArrowheads="1"/>
          </p:cNvSpPr>
          <p:nvPr/>
        </p:nvSpPr>
        <p:spPr bwMode="auto">
          <a:xfrm>
            <a:off x="1296988" y="457200"/>
            <a:ext cx="73120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nchor="ctr"/>
          <a:lstStyle/>
          <a:p>
            <a:r>
              <a:rPr lang="ka-GE" sz="4400"/>
              <a:t>ტერმინები</a:t>
            </a:r>
            <a:endParaRPr lang="en-US" sz="4400"/>
          </a:p>
        </p:txBody>
      </p:sp>
      <p:sp>
        <p:nvSpPr>
          <p:cNvPr id="2" name="Date Placeholder 1"/>
          <p:cNvSpPr>
            <a:spLocks noGrp="1"/>
          </p:cNvSpPr>
          <p:nvPr>
            <p:ph type="dt" sz="half" idx="10"/>
          </p:nvPr>
        </p:nvSpPr>
        <p:spPr/>
        <p:txBody>
          <a:bodyPr/>
          <a:lstStyle/>
          <a:p>
            <a:fld id="{AFACC4BE-54EA-594A-B4DD-D749B249692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40417211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1958"/>
                                        </p:tgtEl>
                                        <p:attrNameLst>
                                          <p:attrName>style.visibility</p:attrName>
                                        </p:attrNameLst>
                                      </p:cBhvr>
                                      <p:to>
                                        <p:strVal val="visible"/>
                                      </p:to>
                                    </p:set>
                                    <p:anim calcmode="lin" valueType="num">
                                      <p:cBhvr additive="base">
                                        <p:cTn id="7" dur="500" fill="hold"/>
                                        <p:tgtEl>
                                          <p:spTgt spid="1021958"/>
                                        </p:tgtEl>
                                        <p:attrNameLst>
                                          <p:attrName>ppt_x</p:attrName>
                                        </p:attrNameLst>
                                      </p:cBhvr>
                                      <p:tavLst>
                                        <p:tav tm="0">
                                          <p:val>
                                            <p:strVal val="0-#ppt_w/2"/>
                                          </p:val>
                                        </p:tav>
                                        <p:tav tm="100000">
                                          <p:val>
                                            <p:strVal val="#ppt_x"/>
                                          </p:val>
                                        </p:tav>
                                      </p:tavLst>
                                    </p:anim>
                                    <p:anim calcmode="lin" valueType="num">
                                      <p:cBhvr additive="base">
                                        <p:cTn id="8" dur="500" fill="hold"/>
                                        <p:tgtEl>
                                          <p:spTgt spid="10219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1959"/>
                                        </p:tgtEl>
                                        <p:attrNameLst>
                                          <p:attrName>style.visibility</p:attrName>
                                        </p:attrNameLst>
                                      </p:cBhvr>
                                      <p:to>
                                        <p:strVal val="visible"/>
                                      </p:to>
                                    </p:set>
                                    <p:anim calcmode="lin" valueType="num">
                                      <p:cBhvr additive="base">
                                        <p:cTn id="13" dur="500" fill="hold"/>
                                        <p:tgtEl>
                                          <p:spTgt spid="1021959"/>
                                        </p:tgtEl>
                                        <p:attrNameLst>
                                          <p:attrName>ppt_x</p:attrName>
                                        </p:attrNameLst>
                                      </p:cBhvr>
                                      <p:tavLst>
                                        <p:tav tm="0">
                                          <p:val>
                                            <p:strVal val="0-#ppt_w/2"/>
                                          </p:val>
                                        </p:tav>
                                        <p:tav tm="100000">
                                          <p:val>
                                            <p:strVal val="#ppt_x"/>
                                          </p:val>
                                        </p:tav>
                                      </p:tavLst>
                                    </p:anim>
                                    <p:anim calcmode="lin" valueType="num">
                                      <p:cBhvr additive="base">
                                        <p:cTn id="14" dur="500" fill="hold"/>
                                        <p:tgtEl>
                                          <p:spTgt spid="102195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1960"/>
                                        </p:tgtEl>
                                        <p:attrNameLst>
                                          <p:attrName>style.visibility</p:attrName>
                                        </p:attrNameLst>
                                      </p:cBhvr>
                                      <p:to>
                                        <p:strVal val="visible"/>
                                      </p:to>
                                    </p:set>
                                    <p:anim calcmode="lin" valueType="num">
                                      <p:cBhvr additive="base">
                                        <p:cTn id="19" dur="500" fill="hold"/>
                                        <p:tgtEl>
                                          <p:spTgt spid="1021960"/>
                                        </p:tgtEl>
                                        <p:attrNameLst>
                                          <p:attrName>ppt_x</p:attrName>
                                        </p:attrNameLst>
                                      </p:cBhvr>
                                      <p:tavLst>
                                        <p:tav tm="0">
                                          <p:val>
                                            <p:strVal val="0-#ppt_w/2"/>
                                          </p:val>
                                        </p:tav>
                                        <p:tav tm="100000">
                                          <p:val>
                                            <p:strVal val="#ppt_x"/>
                                          </p:val>
                                        </p:tav>
                                      </p:tavLst>
                                    </p:anim>
                                    <p:anim calcmode="lin" valueType="num">
                                      <p:cBhvr additive="base">
                                        <p:cTn id="20" dur="500" fill="hold"/>
                                        <p:tgtEl>
                                          <p:spTgt spid="10219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1958" grpId="0" autoUpdateAnimBg="0"/>
      <p:bldP spid="1021959" grpId="0" autoUpdateAnimBg="0"/>
      <p:bldP spid="102196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57200"/>
            <a:ext cx="8229600" cy="595313"/>
          </a:xfrm>
        </p:spPr>
        <p:txBody>
          <a:bodyPr>
            <a:normAutofit fontScale="90000"/>
          </a:bodyPr>
          <a:lstStyle/>
          <a:p>
            <a:pPr eaLnBrk="1" hangingPunct="1"/>
            <a:r>
              <a:rPr lang="en-US" sz="4000" dirty="0">
                <a:latin typeface="Arial" charset="0"/>
                <a:cs typeface="Arial" charset="0"/>
              </a:rPr>
              <a:t>FRBR</a:t>
            </a:r>
            <a:r>
              <a:rPr lang="ka-GE" sz="4000" dirty="0">
                <a:latin typeface="Arial" charset="0"/>
                <a:cs typeface="Arial" charset="0"/>
              </a:rPr>
              <a:t> / FRAD</a:t>
            </a:r>
            <a:endParaRPr lang="ru-RU" sz="4000" dirty="0">
              <a:latin typeface="Arial" charset="0"/>
              <a:cs typeface="Arial" charset="0"/>
            </a:endParaRPr>
          </a:p>
        </p:txBody>
      </p:sp>
      <p:sp>
        <p:nvSpPr>
          <p:cNvPr id="15363" name="Rectangle 3"/>
          <p:cNvSpPr>
            <a:spLocks noGrp="1" noChangeArrowheads="1"/>
          </p:cNvSpPr>
          <p:nvPr>
            <p:ph idx="1"/>
          </p:nvPr>
        </p:nvSpPr>
        <p:spPr>
          <a:xfrm>
            <a:off x="457200" y="1628775"/>
            <a:ext cx="8229600" cy="4608513"/>
          </a:xfrm>
        </p:spPr>
        <p:txBody>
          <a:bodyPr>
            <a:normAutofit/>
          </a:bodyPr>
          <a:lstStyle/>
          <a:p>
            <a:pPr eaLnBrk="1" hangingPunct="1">
              <a:lnSpc>
                <a:spcPct val="90000"/>
              </a:lnSpc>
            </a:pPr>
            <a:r>
              <a:rPr lang="ka-GE" sz="2400">
                <a:latin typeface="Arial" charset="0"/>
                <a:cs typeface="Arial" charset="0"/>
              </a:rPr>
              <a:t>Functional Requirements for Bibliographic Records</a:t>
            </a:r>
          </a:p>
          <a:p>
            <a:pPr eaLnBrk="1" hangingPunct="1">
              <a:lnSpc>
                <a:spcPct val="90000"/>
              </a:lnSpc>
            </a:pPr>
            <a:r>
              <a:rPr lang="ka-GE" sz="2400">
                <a:latin typeface="Arial" charset="0"/>
                <a:cs typeface="Arial" charset="0"/>
              </a:rPr>
              <a:t>ფუნქციური მოთხოვნები ბიბლიოგრაფიული ჩანაწერებისთვის</a:t>
            </a:r>
          </a:p>
          <a:p>
            <a:pPr eaLnBrk="1" hangingPunct="1">
              <a:lnSpc>
                <a:spcPct val="90000"/>
              </a:lnSpc>
              <a:buFont typeface="Wingdings" charset="0"/>
              <a:buNone/>
            </a:pPr>
            <a:endParaRPr lang="ka-GE" sz="2400">
              <a:latin typeface="Arial" charset="0"/>
              <a:cs typeface="Arial" charset="0"/>
            </a:endParaRPr>
          </a:p>
          <a:p>
            <a:pPr eaLnBrk="1" hangingPunct="1">
              <a:lnSpc>
                <a:spcPct val="90000"/>
              </a:lnSpc>
            </a:pPr>
            <a:r>
              <a:rPr lang="ka-GE" sz="2400">
                <a:latin typeface="Arial" charset="0"/>
                <a:cs typeface="Arial" charset="0"/>
              </a:rPr>
              <a:t>Functional Requirements for Authority Data</a:t>
            </a:r>
          </a:p>
          <a:p>
            <a:pPr eaLnBrk="1" hangingPunct="1">
              <a:lnSpc>
                <a:spcPct val="90000"/>
              </a:lnSpc>
            </a:pPr>
            <a:r>
              <a:rPr lang="ka-GE" sz="2400">
                <a:latin typeface="Arial" charset="0"/>
                <a:cs typeface="Arial" charset="0"/>
              </a:rPr>
              <a:t>ფუნქციური მოთხოვნები ავტორიტეტული მონაცემებისთვის</a:t>
            </a:r>
          </a:p>
          <a:p>
            <a:pPr eaLnBrk="1" hangingPunct="1">
              <a:lnSpc>
                <a:spcPct val="90000"/>
              </a:lnSpc>
            </a:pPr>
            <a:endParaRPr lang="ka-GE" sz="2400">
              <a:latin typeface="Arial" charset="0"/>
              <a:cs typeface="Arial" charset="0"/>
            </a:endParaRPr>
          </a:p>
          <a:p>
            <a:pPr eaLnBrk="1" hangingPunct="1">
              <a:lnSpc>
                <a:spcPct val="90000"/>
              </a:lnSpc>
            </a:pPr>
            <a:endParaRPr lang="ka-GE" sz="2400">
              <a:latin typeface="Arial" charset="0"/>
              <a:cs typeface="Arial" charset="0"/>
            </a:endParaRPr>
          </a:p>
          <a:p>
            <a:pPr algn="ctr" eaLnBrk="1" hangingPunct="1">
              <a:lnSpc>
                <a:spcPct val="90000"/>
              </a:lnSpc>
              <a:buFont typeface="Wingdings" charset="0"/>
              <a:buNone/>
            </a:pPr>
            <a:r>
              <a:rPr lang="ka-GE" sz="2400">
                <a:latin typeface="Arial" charset="0"/>
                <a:cs typeface="Arial" charset="0"/>
              </a:rPr>
              <a:t>FRBR და FRAD არის საბიბლიოთეკო ასოციაციების საერთაშორისი ფედერაციის (IFLA) პროექტები.</a:t>
            </a:r>
          </a:p>
          <a:p>
            <a:pPr eaLnBrk="1" hangingPunct="1">
              <a:lnSpc>
                <a:spcPct val="90000"/>
              </a:lnSpc>
              <a:buFont typeface="Wingdings" charset="0"/>
              <a:buNone/>
            </a:pPr>
            <a:endParaRPr lang="ka-GE" sz="2400">
              <a:latin typeface="Arial" charset="0"/>
              <a:cs typeface="Arial" charset="0"/>
            </a:endParaRPr>
          </a:p>
        </p:txBody>
      </p:sp>
      <p:sp>
        <p:nvSpPr>
          <p:cNvPr id="2" name="Date Placeholder 1"/>
          <p:cNvSpPr>
            <a:spLocks noGrp="1"/>
          </p:cNvSpPr>
          <p:nvPr>
            <p:ph type="dt" sz="half" idx="10"/>
          </p:nvPr>
        </p:nvSpPr>
        <p:spPr/>
        <p:txBody>
          <a:bodyPr/>
          <a:lstStyle/>
          <a:p>
            <a:fld id="{337B9BF8-7FB5-AF4E-8209-E73A05C965F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79940253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FFC2B775-7D0F-6F41-9659-3F341F0C942E}" type="slidenum">
              <a:rPr lang="en-US" sz="1400">
                <a:latin typeface="Calibri" charset="0"/>
              </a:rPr>
              <a:pPr algn="r" eaLnBrk="1" hangingPunct="1"/>
              <a:t>20</a:t>
            </a:fld>
            <a:endParaRPr lang="en-US" sz="1400">
              <a:latin typeface="Calibri" charset="0"/>
            </a:endParaRPr>
          </a:p>
        </p:txBody>
      </p:sp>
      <p:sp>
        <p:nvSpPr>
          <p:cNvPr id="2051"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20BFF9F0-6ED7-FF4A-BF02-3A14CD63FBF2}" type="slidenum">
              <a:rPr lang="en-US" sz="1400">
                <a:solidFill>
                  <a:srgbClr val="FFFFFF"/>
                </a:solidFill>
              </a:rPr>
              <a:pPr algn="ctr"/>
              <a:t>20</a:t>
            </a:fld>
            <a:endParaRPr lang="en-US" sz="1400">
              <a:solidFill>
                <a:srgbClr val="FFFFFF"/>
              </a:solidFill>
            </a:endParaRPr>
          </a:p>
        </p:txBody>
      </p:sp>
      <p:sp>
        <p:nvSpPr>
          <p:cNvPr id="34820" name="Rectangle 2"/>
          <p:cNvSpPr>
            <a:spLocks noGrp="1" noChangeArrowheads="1"/>
          </p:cNvSpPr>
          <p:nvPr>
            <p:ph type="title" idx="4294967295"/>
          </p:nvPr>
        </p:nvSpPr>
        <p:spPr>
          <a:xfrm>
            <a:off x="1831975" y="457200"/>
            <a:ext cx="7312025" cy="1371600"/>
          </a:xfrm>
        </p:spPr>
        <p:txBody>
          <a:bodyPr bIns="91440"/>
          <a:lstStyle/>
          <a:p>
            <a:pPr eaLnBrk="1" hangingPunct="1"/>
            <a:r>
              <a:rPr lang="ka-GE">
                <a:latin typeface="Arial" charset="0"/>
                <a:cs typeface="Arial" charset="0"/>
              </a:rPr>
              <a:t>ტერმინები</a:t>
            </a:r>
            <a:endParaRPr lang="en-US">
              <a:latin typeface="Arial" charset="0"/>
              <a:cs typeface="Arial" charset="0"/>
            </a:endParaRPr>
          </a:p>
        </p:txBody>
      </p:sp>
      <p:sp>
        <p:nvSpPr>
          <p:cNvPr id="34821" name="Rectangle 3"/>
          <p:cNvSpPr>
            <a:spLocks noGrp="1" noChangeArrowheads="1"/>
          </p:cNvSpPr>
          <p:nvPr>
            <p:ph type="body" sz="half" idx="4294967295"/>
          </p:nvPr>
        </p:nvSpPr>
        <p:spPr>
          <a:xfrm>
            <a:off x="4995863" y="2057400"/>
            <a:ext cx="4148137" cy="603250"/>
          </a:xfrm>
        </p:spPr>
        <p:txBody>
          <a:bodyPr/>
          <a:lstStyle/>
          <a:p>
            <a:pPr marL="273050" indent="-273050" eaLnBrk="1" hangingPunct="1">
              <a:lnSpc>
                <a:spcPct val="80000"/>
              </a:lnSpc>
              <a:buFont typeface="Wingdings" charset="0"/>
              <a:buNone/>
            </a:pPr>
            <a:r>
              <a:rPr lang="en-US" sz="3800">
                <a:latin typeface="Arial" charset="0"/>
                <a:cs typeface="Arial" charset="0"/>
              </a:rPr>
              <a:t>“</a:t>
            </a:r>
            <a:r>
              <a:rPr lang="ka-GE" sz="3800">
                <a:latin typeface="Arial" charset="0"/>
                <a:cs typeface="Arial" charset="0"/>
              </a:rPr>
              <a:t>წიგნი</a:t>
            </a:r>
            <a:r>
              <a:rPr lang="en-US" sz="3800">
                <a:latin typeface="Arial" charset="0"/>
                <a:cs typeface="Arial" charset="0"/>
              </a:rPr>
              <a:t>”</a:t>
            </a:r>
          </a:p>
        </p:txBody>
      </p:sp>
      <p:sp>
        <p:nvSpPr>
          <p:cNvPr id="1024005" name="Text Box 5"/>
          <p:cNvSpPr txBox="1">
            <a:spLocks noChangeArrowheads="1"/>
          </p:cNvSpPr>
          <p:nvPr/>
        </p:nvSpPr>
        <p:spPr bwMode="auto">
          <a:xfrm>
            <a:off x="3924300" y="2743200"/>
            <a:ext cx="52800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spcBef>
                <a:spcPct val="20000"/>
              </a:spcBef>
              <a:buClr>
                <a:schemeClr val="tx2"/>
              </a:buClr>
              <a:buFontTx/>
              <a:buChar char="–"/>
            </a:pPr>
            <a:r>
              <a:rPr lang="ka-GE" sz="3600">
                <a:latin typeface="Calibri" charset="0"/>
                <a:ea typeface="ＭＳ Ｐゴシック" charset="0"/>
              </a:rPr>
              <a:t>ვინ დაასურათა?</a:t>
            </a:r>
            <a:endParaRPr lang="ka-GE" sz="2400">
              <a:latin typeface="Calibri" charset="0"/>
              <a:ea typeface="ＭＳ Ｐゴシック" charset="0"/>
            </a:endParaRPr>
          </a:p>
        </p:txBody>
      </p:sp>
      <p:sp>
        <p:nvSpPr>
          <p:cNvPr id="1024006" name="Text Box 6"/>
          <p:cNvSpPr txBox="1">
            <a:spLocks noChangeArrowheads="1"/>
          </p:cNvSpPr>
          <p:nvPr/>
        </p:nvSpPr>
        <p:spPr bwMode="auto">
          <a:xfrm>
            <a:off x="4932363" y="3644900"/>
            <a:ext cx="30241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spcBef>
                <a:spcPct val="20000"/>
              </a:spcBef>
              <a:buClr>
                <a:schemeClr val="tx2"/>
              </a:buClr>
            </a:pPr>
            <a:r>
              <a:rPr lang="en-US" sz="3600">
                <a:solidFill>
                  <a:schemeClr val="tx2"/>
                </a:solidFill>
                <a:latin typeface="Calibri" charset="0"/>
                <a:ea typeface="ＭＳ Ｐゴシック" charset="0"/>
              </a:rPr>
              <a:t>(</a:t>
            </a:r>
            <a:r>
              <a:rPr lang="ka-GE" sz="3600">
                <a:solidFill>
                  <a:srgbClr val="33CC33"/>
                </a:solidFill>
                <a:latin typeface="Calibri" charset="0"/>
                <a:ea typeface="ＭＳ Ｐゴシック" charset="0"/>
              </a:rPr>
              <a:t>ექსპრესია</a:t>
            </a:r>
            <a:r>
              <a:rPr lang="en-US" sz="3600">
                <a:solidFill>
                  <a:schemeClr val="tx2"/>
                </a:solidFill>
                <a:latin typeface="Calibri" charset="0"/>
                <a:ea typeface="ＭＳ Ｐゴシック" charset="0"/>
              </a:rPr>
              <a:t>)</a:t>
            </a:r>
          </a:p>
        </p:txBody>
      </p:sp>
      <p:sp>
        <p:nvSpPr>
          <p:cNvPr id="1024007" name="Text Box 7"/>
          <p:cNvSpPr txBox="1">
            <a:spLocks noChangeArrowheads="1"/>
          </p:cNvSpPr>
          <p:nvPr/>
        </p:nvSpPr>
        <p:spPr bwMode="auto">
          <a:xfrm>
            <a:off x="4327525" y="4797425"/>
            <a:ext cx="37734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spcBef>
                <a:spcPct val="20000"/>
              </a:spcBef>
              <a:buClr>
                <a:schemeClr val="tx2"/>
              </a:buClr>
              <a:buFontTx/>
              <a:buChar char="–"/>
            </a:pPr>
            <a:r>
              <a:rPr lang="ka-GE" sz="3600">
                <a:latin typeface="Calibri" charset="0"/>
                <a:ea typeface="ＭＳ Ｐゴシック" charset="0"/>
              </a:rPr>
              <a:t>ვინ დაწერა?</a:t>
            </a:r>
            <a:endParaRPr lang="ka-GE" sz="2400">
              <a:latin typeface="Calibri" charset="0"/>
              <a:ea typeface="ＭＳ Ｐゴシック" charset="0"/>
            </a:endParaRPr>
          </a:p>
        </p:txBody>
      </p:sp>
      <p:sp>
        <p:nvSpPr>
          <p:cNvPr id="1024008" name="Text Box 8"/>
          <p:cNvSpPr txBox="1">
            <a:spLocks noChangeArrowheads="1"/>
          </p:cNvSpPr>
          <p:nvPr/>
        </p:nvSpPr>
        <p:spPr bwMode="auto">
          <a:xfrm>
            <a:off x="6084888" y="5516563"/>
            <a:ext cx="27209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342900" indent="-342900" eaLnBrk="0" hangingPunct="0">
              <a:defRPr>
                <a:solidFill>
                  <a:schemeClr val="tx1"/>
                </a:solidFill>
                <a:latin typeface="Arial" charset="0"/>
                <a:ea typeface="ＭＳ Ｐゴシック" charset="0"/>
                <a:cs typeface="Arial" charset="0"/>
              </a:defRPr>
            </a:lvl1pPr>
            <a:lvl2pPr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lvl="1" eaLnBrk="1" hangingPunct="1">
              <a:spcBef>
                <a:spcPct val="20000"/>
              </a:spcBef>
              <a:buClr>
                <a:schemeClr val="tx2"/>
              </a:buClr>
            </a:pPr>
            <a:r>
              <a:rPr lang="en-US" sz="3600">
                <a:solidFill>
                  <a:schemeClr val="tx2"/>
                </a:solidFill>
                <a:latin typeface="Calibri" charset="0"/>
                <a:ea typeface="ＭＳ Ｐゴシック" charset="0"/>
              </a:rPr>
              <a:t>(</a:t>
            </a:r>
            <a:r>
              <a:rPr lang="ka-GE" sz="3600">
                <a:solidFill>
                  <a:srgbClr val="0000FF"/>
                </a:solidFill>
                <a:latin typeface="Calibri" charset="0"/>
                <a:ea typeface="ＭＳ Ｐゴシック" charset="0"/>
              </a:rPr>
              <a:t>ნაშრომი</a:t>
            </a:r>
            <a:r>
              <a:rPr lang="en-US" sz="3600">
                <a:solidFill>
                  <a:schemeClr val="tx2"/>
                </a:solidFill>
                <a:latin typeface="Calibri" charset="0"/>
                <a:ea typeface="ＭＳ Ｐゴシック" charset="0"/>
              </a:rPr>
              <a:t>)</a:t>
            </a:r>
            <a:endParaRPr lang="en-US" sz="2400">
              <a:solidFill>
                <a:schemeClr val="tx2"/>
              </a:solidFill>
              <a:latin typeface="Calibri" charset="0"/>
              <a:ea typeface="ＭＳ Ｐゴシック" charset="0"/>
            </a:endParaRPr>
          </a:p>
        </p:txBody>
      </p:sp>
      <p:sp>
        <p:nvSpPr>
          <p:cNvPr id="34826" name="Footer Placeholder 9"/>
          <p:cNvSpPr txBox="1">
            <a:spLocks noGrp="1"/>
          </p:cNvSpPr>
          <p:nvPr/>
        </p:nvSpPr>
        <p:spPr bwMode="auto">
          <a:xfrm>
            <a:off x="838200" y="6096000"/>
            <a:ext cx="792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atin typeface="Calibri" charset="0"/>
              </a:rPr>
              <a:t>Cited from Patrick LeBoeuf, former chair of the IFLA FRBR Review Group</a:t>
            </a:r>
            <a:r>
              <a:rPr lang="en-US" i="1">
                <a:latin typeface="Calibri" charset="0"/>
              </a:rPr>
              <a:t> </a:t>
            </a:r>
          </a:p>
        </p:txBody>
      </p:sp>
      <p:pic>
        <p:nvPicPr>
          <p:cNvPr id="34827" name="Picture 12" descr="MC90041358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81200"/>
            <a:ext cx="2227263" cy="345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B216CF2C-964B-A448-B66A-3962F52DABB9}"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9572016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05"/>
                                        </p:tgtEl>
                                        <p:attrNameLst>
                                          <p:attrName>style.visibility</p:attrName>
                                        </p:attrNameLst>
                                      </p:cBhvr>
                                      <p:to>
                                        <p:strVal val="visible"/>
                                      </p:to>
                                    </p:set>
                                    <p:anim calcmode="lin" valueType="num">
                                      <p:cBhvr additive="base">
                                        <p:cTn id="7" dur="500" fill="hold"/>
                                        <p:tgtEl>
                                          <p:spTgt spid="1024005"/>
                                        </p:tgtEl>
                                        <p:attrNameLst>
                                          <p:attrName>ppt_x</p:attrName>
                                        </p:attrNameLst>
                                      </p:cBhvr>
                                      <p:tavLst>
                                        <p:tav tm="0">
                                          <p:val>
                                            <p:strVal val="0-#ppt_w/2"/>
                                          </p:val>
                                        </p:tav>
                                        <p:tav tm="100000">
                                          <p:val>
                                            <p:strVal val="#ppt_x"/>
                                          </p:val>
                                        </p:tav>
                                      </p:tavLst>
                                    </p:anim>
                                    <p:anim calcmode="lin" valueType="num">
                                      <p:cBhvr additive="base">
                                        <p:cTn id="8" dur="500" fill="hold"/>
                                        <p:tgtEl>
                                          <p:spTgt spid="10240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006"/>
                                        </p:tgtEl>
                                        <p:attrNameLst>
                                          <p:attrName>style.visibility</p:attrName>
                                        </p:attrNameLst>
                                      </p:cBhvr>
                                      <p:to>
                                        <p:strVal val="visible"/>
                                      </p:to>
                                    </p:set>
                                    <p:anim calcmode="lin" valueType="num">
                                      <p:cBhvr additive="base">
                                        <p:cTn id="13" dur="500" fill="hold"/>
                                        <p:tgtEl>
                                          <p:spTgt spid="1024006"/>
                                        </p:tgtEl>
                                        <p:attrNameLst>
                                          <p:attrName>ppt_x</p:attrName>
                                        </p:attrNameLst>
                                      </p:cBhvr>
                                      <p:tavLst>
                                        <p:tav tm="0">
                                          <p:val>
                                            <p:strVal val="0-#ppt_w/2"/>
                                          </p:val>
                                        </p:tav>
                                        <p:tav tm="100000">
                                          <p:val>
                                            <p:strVal val="#ppt_x"/>
                                          </p:val>
                                        </p:tav>
                                      </p:tavLst>
                                    </p:anim>
                                    <p:anim calcmode="lin" valueType="num">
                                      <p:cBhvr additive="base">
                                        <p:cTn id="14" dur="500" fill="hold"/>
                                        <p:tgtEl>
                                          <p:spTgt spid="102400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007"/>
                                        </p:tgtEl>
                                        <p:attrNameLst>
                                          <p:attrName>style.visibility</p:attrName>
                                        </p:attrNameLst>
                                      </p:cBhvr>
                                      <p:to>
                                        <p:strVal val="visible"/>
                                      </p:to>
                                    </p:set>
                                    <p:anim calcmode="lin" valueType="num">
                                      <p:cBhvr additive="base">
                                        <p:cTn id="19" dur="500" fill="hold"/>
                                        <p:tgtEl>
                                          <p:spTgt spid="1024007"/>
                                        </p:tgtEl>
                                        <p:attrNameLst>
                                          <p:attrName>ppt_x</p:attrName>
                                        </p:attrNameLst>
                                      </p:cBhvr>
                                      <p:tavLst>
                                        <p:tav tm="0">
                                          <p:val>
                                            <p:strVal val="0-#ppt_w/2"/>
                                          </p:val>
                                        </p:tav>
                                        <p:tav tm="100000">
                                          <p:val>
                                            <p:strVal val="#ppt_x"/>
                                          </p:val>
                                        </p:tav>
                                      </p:tavLst>
                                    </p:anim>
                                    <p:anim calcmode="lin" valueType="num">
                                      <p:cBhvr additive="base">
                                        <p:cTn id="20" dur="500" fill="hold"/>
                                        <p:tgtEl>
                                          <p:spTgt spid="102400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008"/>
                                        </p:tgtEl>
                                        <p:attrNameLst>
                                          <p:attrName>style.visibility</p:attrName>
                                        </p:attrNameLst>
                                      </p:cBhvr>
                                      <p:to>
                                        <p:strVal val="visible"/>
                                      </p:to>
                                    </p:set>
                                    <p:anim calcmode="lin" valueType="num">
                                      <p:cBhvr additive="base">
                                        <p:cTn id="25" dur="500" fill="hold"/>
                                        <p:tgtEl>
                                          <p:spTgt spid="1024008"/>
                                        </p:tgtEl>
                                        <p:attrNameLst>
                                          <p:attrName>ppt_x</p:attrName>
                                        </p:attrNameLst>
                                      </p:cBhvr>
                                      <p:tavLst>
                                        <p:tav tm="0">
                                          <p:val>
                                            <p:strVal val="0-#ppt_w/2"/>
                                          </p:val>
                                        </p:tav>
                                        <p:tav tm="100000">
                                          <p:val>
                                            <p:strVal val="#ppt_x"/>
                                          </p:val>
                                        </p:tav>
                                      </p:tavLst>
                                    </p:anim>
                                    <p:anim calcmode="lin" valueType="num">
                                      <p:cBhvr additive="base">
                                        <p:cTn id="26" dur="500" fill="hold"/>
                                        <p:tgtEl>
                                          <p:spTgt spid="10240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05" grpId="0" autoUpdateAnimBg="0"/>
      <p:bldP spid="1024006" grpId="0" autoUpdateAnimBg="0"/>
      <p:bldP spid="1024007" grpId="0" autoUpdateAnimBg="0"/>
      <p:bldP spid="102400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2E4187B-62B0-3F46-9364-884509DC4A28}" type="slidenum">
              <a:rPr lang="en-US" sz="1400">
                <a:latin typeface="Calibri" charset="0"/>
              </a:rPr>
              <a:pPr algn="r" eaLnBrk="1" hangingPunct="1"/>
              <a:t>21</a:t>
            </a:fld>
            <a:endParaRPr lang="en-US" sz="1400">
              <a:latin typeface="Calibri" charset="0"/>
            </a:endParaRPr>
          </a:p>
        </p:txBody>
      </p:sp>
      <p:sp>
        <p:nvSpPr>
          <p:cNvPr id="35843" name="Rectangle 2"/>
          <p:cNvSpPr>
            <a:spLocks noGrp="1" noChangeArrowheads="1"/>
          </p:cNvSpPr>
          <p:nvPr>
            <p:ph type="title" idx="4294967295"/>
          </p:nvPr>
        </p:nvSpPr>
        <p:spPr>
          <a:xfrm>
            <a:off x="0" y="457200"/>
            <a:ext cx="8229600" cy="1100138"/>
          </a:xfrm>
        </p:spPr>
        <p:txBody>
          <a:bodyPr anchor="b"/>
          <a:lstStyle/>
          <a:p>
            <a:pPr eaLnBrk="1" hangingPunct="1"/>
            <a:r>
              <a:rPr lang="ka-GE" sz="3900">
                <a:latin typeface="Arial" charset="0"/>
                <a:cs typeface="Arial" charset="0"/>
              </a:rPr>
              <a:t>რომელი “წიგნის” კატალოგიზაციას ვაკეთებთ?</a:t>
            </a:r>
          </a:p>
        </p:txBody>
      </p:sp>
      <p:sp>
        <p:nvSpPr>
          <p:cNvPr id="35844" name="Rectangle 3"/>
          <p:cNvSpPr>
            <a:spLocks noGrp="1" noChangeArrowheads="1"/>
          </p:cNvSpPr>
          <p:nvPr>
            <p:ph type="body" idx="4294967295"/>
          </p:nvPr>
        </p:nvSpPr>
        <p:spPr>
          <a:xfrm>
            <a:off x="1352550" y="1989138"/>
            <a:ext cx="7791450" cy="4411662"/>
          </a:xfrm>
        </p:spPr>
        <p:txBody>
          <a:bodyPr/>
          <a:lstStyle/>
          <a:p>
            <a:pPr eaLnBrk="1" hangingPunct="1"/>
            <a:r>
              <a:rPr lang="ka-GE" sz="2500">
                <a:latin typeface="Arial" charset="0"/>
                <a:cs typeface="Arial" charset="0"/>
              </a:rPr>
              <a:t>როცა აღწერთ თქვენ მაგიდაზე არსებულ  “წიგნს”:</a:t>
            </a:r>
          </a:p>
          <a:p>
            <a:pPr lvl="1" eaLnBrk="1" hangingPunct="1"/>
            <a:endParaRPr lang="ka-GE" sz="2500">
              <a:latin typeface="Arial" charset="0"/>
              <a:cs typeface="Arial" charset="0"/>
            </a:endParaRPr>
          </a:p>
          <a:p>
            <a:pPr lvl="1" eaLnBrk="1" hangingPunct="1"/>
            <a:r>
              <a:rPr lang="ka-GE" sz="2500">
                <a:latin typeface="Arial" charset="0"/>
                <a:cs typeface="Arial" charset="0"/>
              </a:rPr>
              <a:t>მუშაობთ FRBR ჯგუფი1-ის ერთეულს  </a:t>
            </a:r>
            <a:r>
              <a:rPr lang="ka-GE" sz="2500" i="1">
                <a:solidFill>
                  <a:srgbClr val="FF3300"/>
                </a:solidFill>
                <a:latin typeface="Arial" charset="0"/>
                <a:cs typeface="Arial" charset="0"/>
              </a:rPr>
              <a:t>ეგზემპლიართან</a:t>
            </a:r>
          </a:p>
          <a:p>
            <a:pPr lvl="1" eaLnBrk="1" hangingPunct="1"/>
            <a:endParaRPr lang="ka-GE" sz="2500">
              <a:latin typeface="Arial" charset="0"/>
              <a:cs typeface="Arial" charset="0"/>
            </a:endParaRPr>
          </a:p>
          <a:p>
            <a:pPr lvl="1" eaLnBrk="1" hangingPunct="1"/>
            <a:r>
              <a:rPr lang="ka-GE" sz="2500">
                <a:latin typeface="Arial" charset="0"/>
                <a:cs typeface="Arial" charset="0"/>
              </a:rPr>
              <a:t>თქვენ მიერ შექმნილი ბიბლიოგრაფიული ჩანაწერი წარმოადგენს FRBR ჯგუფი 1-ის ერთეულს  </a:t>
            </a:r>
            <a:r>
              <a:rPr lang="ka-GE" sz="2500" i="1">
                <a:solidFill>
                  <a:srgbClr val="FF9900"/>
                </a:solidFill>
                <a:latin typeface="Arial" charset="0"/>
                <a:cs typeface="Arial" charset="0"/>
              </a:rPr>
              <a:t>მანიფესტაციას</a:t>
            </a:r>
            <a:r>
              <a:rPr lang="ka-GE" sz="2500">
                <a:latin typeface="Arial" charset="0"/>
                <a:cs typeface="Arial" charset="0"/>
              </a:rPr>
              <a:t> რომელსაც ექნება ზოგი მახასიათებელი მასში შესული  </a:t>
            </a:r>
            <a:r>
              <a:rPr lang="ka-GE" sz="2500" i="1">
                <a:solidFill>
                  <a:srgbClr val="0000FF"/>
                </a:solidFill>
                <a:latin typeface="Arial" charset="0"/>
                <a:cs typeface="Arial" charset="0"/>
              </a:rPr>
              <a:t>ნაშრომისა</a:t>
            </a:r>
            <a:r>
              <a:rPr lang="ka-GE" sz="2500">
                <a:latin typeface="Arial" charset="0"/>
                <a:cs typeface="Arial" charset="0"/>
              </a:rPr>
              <a:t> და </a:t>
            </a:r>
            <a:r>
              <a:rPr lang="ka-GE" sz="2500" i="1">
                <a:solidFill>
                  <a:srgbClr val="33CC33"/>
                </a:solidFill>
                <a:latin typeface="Arial" charset="0"/>
                <a:cs typeface="Arial" charset="0"/>
              </a:rPr>
              <a:t>ექსპრესიისა</a:t>
            </a:r>
            <a:r>
              <a:rPr lang="ka-GE" sz="2500" i="1">
                <a:solidFill>
                  <a:srgbClr val="009900"/>
                </a:solidFill>
                <a:latin typeface="Arial" charset="0"/>
                <a:cs typeface="Arial" charset="0"/>
              </a:rPr>
              <a:t> . </a:t>
            </a:r>
            <a:endParaRPr lang="ka-GE" sz="2500">
              <a:latin typeface="Arial" charset="0"/>
              <a:cs typeface="Arial" charset="0"/>
            </a:endParaRPr>
          </a:p>
        </p:txBody>
      </p:sp>
      <p:sp>
        <p:nvSpPr>
          <p:cNvPr id="2" name="Date Placeholder 1"/>
          <p:cNvSpPr>
            <a:spLocks noGrp="1"/>
          </p:cNvSpPr>
          <p:nvPr>
            <p:ph type="dt" sz="half" idx="10"/>
          </p:nvPr>
        </p:nvSpPr>
        <p:spPr/>
        <p:txBody>
          <a:bodyPr/>
          <a:lstStyle/>
          <a:p>
            <a:fld id="{0ADD7946-1869-F04F-8348-9D29EFF9F055}"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62718774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84238"/>
          </a:xfrm>
        </p:spPr>
        <p:txBody>
          <a:bodyPr/>
          <a:lstStyle/>
          <a:p>
            <a:pPr eaLnBrk="1" hangingPunct="1"/>
            <a:r>
              <a:rPr lang="ka-GE">
                <a:latin typeface="Arial" charset="0"/>
                <a:cs typeface="Arial" charset="0"/>
              </a:rPr>
              <a:t>ჯგუფი 1-ის ერთეულები</a:t>
            </a:r>
            <a:endParaRPr lang="ru-RU">
              <a:latin typeface="Arial" charset="0"/>
              <a:cs typeface="Arial" charset="0"/>
            </a:endParaRPr>
          </a:p>
        </p:txBody>
      </p:sp>
      <p:graphicFrame>
        <p:nvGraphicFramePr>
          <p:cNvPr id="37913" name="Group 25"/>
          <p:cNvGraphicFramePr>
            <a:graphicFrameLocks noGrp="1"/>
          </p:cNvGraphicFramePr>
          <p:nvPr>
            <p:ph type="tbl" idx="1"/>
          </p:nvPr>
        </p:nvGraphicFramePr>
        <p:xfrm>
          <a:off x="755650" y="1773238"/>
          <a:ext cx="7772400" cy="4542727"/>
        </p:xfrm>
        <a:graphic>
          <a:graphicData uri="http://schemas.openxmlformats.org/drawingml/2006/table">
            <a:tbl>
              <a:tblPr/>
              <a:tblGrid>
                <a:gridCol w="2590800"/>
                <a:gridCol w="2590800"/>
                <a:gridCol w="2590800"/>
              </a:tblGrid>
              <a:tr h="1028700">
                <a:tc row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008000"/>
                          </a:solidFill>
                          <a:effectLst/>
                          <a:latin typeface="Arial" charset="0"/>
                          <a:ea typeface="ＭＳ Ｐゴシック" charset="0"/>
                          <a:cs typeface="Arial" charset="0"/>
                        </a:rPr>
                        <a:t>აბსტრაქტული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0000FF"/>
                          </a:solidFill>
                          <a:effectLst/>
                          <a:latin typeface="Arial" charset="0"/>
                          <a:ea typeface="ＭＳ Ｐゴシック" charset="0"/>
                          <a:cs typeface="Arial" charset="0"/>
                        </a:rPr>
                        <a:t>ნაშრომი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800" b="0" i="0" u="none" strike="noStrike" cap="none" normalizeH="0" baseline="0">
                        <a:ln>
                          <a:noFill/>
                        </a:ln>
                        <a:solidFill>
                          <a:schemeClr val="bg2"/>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600" b="0" i="0" u="none" strike="noStrike" cap="none" normalizeH="0" baseline="0">
                          <a:ln>
                            <a:noFill/>
                          </a:ln>
                          <a:solidFill>
                            <a:srgbClr val="000000"/>
                          </a:solidFill>
                          <a:effectLst/>
                          <a:latin typeface="Sylfaen" charset="0"/>
                          <a:ea typeface="ＭＳ Ｐゴシック" charset="0"/>
                          <a:cs typeface="Times New Roman" charset="0"/>
                        </a:rPr>
                        <a:t>ინტელექტუალური კონტენტი, ცნება, იდეა</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316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33CC33"/>
                          </a:solidFill>
                          <a:effectLst/>
                          <a:latin typeface="Arial" charset="0"/>
                          <a:ea typeface="ＭＳ Ｐゴシック" charset="0"/>
                          <a:cs typeface="Arial" charset="0"/>
                        </a:rPr>
                        <a:t>ექსპრესია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600" b="0" i="0" u="none" strike="noStrike" cap="none" normalizeH="0" baseline="0">
                          <a:ln>
                            <a:noFill/>
                          </a:ln>
                          <a:solidFill>
                            <a:srgbClr val="000000"/>
                          </a:solidFill>
                          <a:effectLst/>
                          <a:latin typeface="Sylfaen" charset="0"/>
                          <a:ea typeface="ＭＳ Ｐゴシック" charset="0"/>
                          <a:cs typeface="Times New Roman" charset="0"/>
                        </a:rPr>
                        <a:t>ინტელექტუალური კონტენტის რეალიზაცია/ გამოხატვა ენით, ხმით, მუსიკით და ა.შ.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113">
                <a:tc row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008000"/>
                          </a:solidFill>
                          <a:effectLst/>
                          <a:latin typeface="Arial" charset="0"/>
                          <a:ea typeface="ＭＳ Ｐゴシック" charset="0"/>
                          <a:cs typeface="Arial" charset="0"/>
                        </a:rPr>
                        <a:t>ფიზიკური, რეალური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FF9900"/>
                          </a:solidFill>
                          <a:effectLst/>
                          <a:latin typeface="Arial" charset="0"/>
                          <a:ea typeface="ＭＳ Ｐゴシック" charset="0"/>
                          <a:cs typeface="Arial" charset="0"/>
                        </a:rPr>
                        <a:t>მანიფესტაცია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600" b="0" i="0" u="none" strike="noStrike" cap="none" normalizeH="0" baseline="0">
                          <a:ln>
                            <a:noFill/>
                          </a:ln>
                          <a:solidFill>
                            <a:srgbClr val="000000"/>
                          </a:solidFill>
                          <a:effectLst/>
                          <a:latin typeface="Sylfaen" charset="0"/>
                          <a:ea typeface="ＭＳ Ｐゴシック" charset="0"/>
                          <a:cs typeface="Times New Roman" charset="0"/>
                        </a:rPr>
                        <a:t>ექსპრესიის ფიზიკური განხორციელება, ნაწარმოები ან გამოშვებული ეგზემპლარების ჯგუფი.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rgbClr val="FF3300"/>
                          </a:solidFill>
                          <a:effectLst/>
                          <a:latin typeface="Arial" charset="0"/>
                          <a:ea typeface="ＭＳ Ｐゴシック" charset="0"/>
                          <a:cs typeface="Arial" charset="0"/>
                        </a:rPr>
                        <a:t>ეგზემპლარი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600" b="0" i="0" u="none" strike="noStrike" cap="none" normalizeH="0" baseline="0">
                          <a:ln>
                            <a:noFill/>
                          </a:ln>
                          <a:solidFill>
                            <a:srgbClr val="000000"/>
                          </a:solidFill>
                          <a:effectLst/>
                          <a:latin typeface="Sylfaen" charset="0"/>
                          <a:ea typeface="ＭＳ Ｐゴシック" charset="0"/>
                          <a:cs typeface="Times New Roman" charset="0"/>
                        </a:rPr>
                        <a:t>მანიფესტაციის ერთი კონკრეტული ეგზემპლარი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2"/>
          </p:nvPr>
        </p:nvSpPr>
        <p:spPr/>
        <p:txBody>
          <a:bodyPr/>
          <a:lstStyle/>
          <a:p>
            <a:pPr>
              <a:defRPr/>
            </a:pPr>
            <a:fld id="{D7B599C8-2D82-4549-9615-909C7F21A46D}" type="datetime1">
              <a:rPr lang="en-US" altLang="x-none" smtClean="0"/>
              <a:t>11/10/13</a:t>
            </a:fld>
            <a:endParaRPr lang="ru-RU" altLang="x-none"/>
          </a:p>
        </p:txBody>
      </p:sp>
      <p:sp>
        <p:nvSpPr>
          <p:cNvPr id="3" name="Footer Placeholder 2"/>
          <p:cNvSpPr>
            <a:spLocks noGrp="1"/>
          </p:cNvSpPr>
          <p:nvPr>
            <p:ph type="ftr" sz="quarter" idx="10"/>
          </p:nvPr>
        </p:nvSpPr>
        <p:spPr/>
        <p:txBody>
          <a:bodyPr/>
          <a:lstStyle/>
          <a:p>
            <a:pPr>
              <a:defRPr/>
            </a:pPr>
            <a:r>
              <a:rPr lang="en-US" altLang="x-none" smtClean="0"/>
              <a:t>Innovative Systems Management</a:t>
            </a:r>
            <a:endParaRPr lang="ru-RU" altLang="x-none"/>
          </a:p>
        </p:txBody>
      </p:sp>
    </p:spTree>
    <p:extLst>
      <p:ext uri="{BB962C8B-B14F-4D97-AF65-F5344CB8AC3E}">
        <p14:creationId xmlns:p14="http://schemas.microsoft.com/office/powerpoint/2010/main" val="94961453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6F950439-27A8-914E-B83D-200A75751A77}" type="slidenum">
              <a:rPr lang="en-US" sz="1400">
                <a:latin typeface="Calibri" charset="0"/>
              </a:rPr>
              <a:pPr algn="r" eaLnBrk="1" hangingPunct="1"/>
              <a:t>23</a:t>
            </a:fld>
            <a:endParaRPr lang="en-US" sz="1400">
              <a:latin typeface="Calibri" charset="0"/>
            </a:endParaRPr>
          </a:p>
        </p:txBody>
      </p:sp>
      <p:sp>
        <p:nvSpPr>
          <p:cNvPr id="139275" name="Rectangle 11"/>
          <p:cNvSpPr>
            <a:spLocks noChangeArrowheads="1"/>
          </p:cNvSpPr>
          <p:nvPr/>
        </p:nvSpPr>
        <p:spPr bwMode="auto">
          <a:xfrm>
            <a:off x="1143000" y="2819400"/>
            <a:ext cx="7391400" cy="838200"/>
          </a:xfrm>
          <a:prstGeom prst="rect">
            <a:avLst/>
          </a:prstGeom>
          <a:solidFill>
            <a:srgbClr val="FFFF99"/>
          </a:solidFill>
          <a:ln w="9525">
            <a:solidFill>
              <a:schemeClr val="tx1"/>
            </a:solidFill>
            <a:miter lim="800000"/>
            <a:headEnd/>
            <a:tailEnd/>
          </a:ln>
        </p:spPr>
        <p:txBody>
          <a:bodyPr wrap="none" anchor="ctr"/>
          <a:lstStyle/>
          <a:p>
            <a:endParaRPr lang="ar-sa">
              <a:latin typeface="Verdana" charset="0"/>
            </a:endParaRPr>
          </a:p>
        </p:txBody>
      </p:sp>
      <p:sp>
        <p:nvSpPr>
          <p:cNvPr id="19458"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1B28A16F-F513-844B-BEA7-7E77D7F0AB36}" type="slidenum">
              <a:rPr lang="en-US" sz="1400">
                <a:solidFill>
                  <a:srgbClr val="FFFFFF"/>
                </a:solidFill>
              </a:rPr>
              <a:pPr algn="ctr"/>
              <a:t>23</a:t>
            </a:fld>
            <a:endParaRPr lang="en-US" sz="1400">
              <a:solidFill>
                <a:srgbClr val="FFFFFF"/>
              </a:solidFill>
            </a:endParaRPr>
          </a:p>
        </p:txBody>
      </p:sp>
      <p:sp>
        <p:nvSpPr>
          <p:cNvPr id="38917" name="Rectangle 2"/>
          <p:cNvSpPr>
            <a:spLocks noGrp="1" noChangeArrowheads="1"/>
          </p:cNvSpPr>
          <p:nvPr>
            <p:ph type="title" idx="4294967295"/>
          </p:nvPr>
        </p:nvSpPr>
        <p:spPr>
          <a:xfrm>
            <a:off x="0" y="614363"/>
            <a:ext cx="7723188" cy="727075"/>
          </a:xfrm>
        </p:spPr>
        <p:txBody>
          <a:bodyPr bIns="91440" anchor="b"/>
          <a:lstStyle/>
          <a:p>
            <a:pPr eaLnBrk="1" hangingPunct="1"/>
            <a:r>
              <a:rPr lang="ka-GE" sz="4000">
                <a:latin typeface="Arial" charset="0"/>
                <a:cs typeface="Arial" charset="0"/>
              </a:rPr>
              <a:t>რომელია</a:t>
            </a:r>
            <a:r>
              <a:rPr lang="en-US" sz="4000">
                <a:latin typeface="Arial" charset="0"/>
                <a:cs typeface="Arial" charset="0"/>
              </a:rPr>
              <a:t> FRBR </a:t>
            </a:r>
            <a:r>
              <a:rPr lang="ka-GE" sz="4000" i="1">
                <a:solidFill>
                  <a:srgbClr val="FF0000"/>
                </a:solidFill>
                <a:latin typeface="Arial" charset="0"/>
                <a:cs typeface="Arial" charset="0"/>
              </a:rPr>
              <a:t>ეგზემპლარი</a:t>
            </a:r>
            <a:endParaRPr lang="en-US" sz="4000" i="1">
              <a:solidFill>
                <a:srgbClr val="FF0000"/>
              </a:solidFill>
              <a:latin typeface="Arial" charset="0"/>
              <a:cs typeface="Arial" charset="0"/>
            </a:endParaRPr>
          </a:p>
        </p:txBody>
      </p:sp>
      <p:sp>
        <p:nvSpPr>
          <p:cNvPr id="133123" name="Rectangle 3"/>
          <p:cNvSpPr>
            <a:spLocks noGrp="1" noChangeArrowheads="1"/>
          </p:cNvSpPr>
          <p:nvPr>
            <p:ph type="body" idx="4294967295"/>
          </p:nvPr>
        </p:nvSpPr>
        <p:spPr>
          <a:xfrm>
            <a:off x="1066800" y="1844675"/>
            <a:ext cx="8077200" cy="3995738"/>
          </a:xfrm>
        </p:spPr>
        <p:txBody>
          <a:bodyPr/>
          <a:lstStyle/>
          <a:p>
            <a:pPr marL="571500" indent="-571500" eaLnBrk="1" hangingPunct="1">
              <a:lnSpc>
                <a:spcPct val="80000"/>
              </a:lnSpc>
              <a:buFont typeface="Wingdings" charset="0"/>
              <a:buNone/>
            </a:pPr>
            <a:r>
              <a:rPr lang="ka-GE" sz="2600">
                <a:solidFill>
                  <a:srgbClr val="FF0000"/>
                </a:solidFill>
                <a:latin typeface="Arial" charset="0"/>
                <a:cs typeface="Arial" charset="0"/>
              </a:rPr>
              <a:t>	</a:t>
            </a:r>
            <a:r>
              <a:rPr lang="ka-GE" sz="2600">
                <a:latin typeface="Arial" charset="0"/>
                <a:cs typeface="Arial" charset="0"/>
              </a:rPr>
              <a:t>A.</a:t>
            </a:r>
            <a:r>
              <a:rPr lang="ka-GE" sz="2600">
                <a:solidFill>
                  <a:srgbClr val="FF0000"/>
                </a:solidFill>
                <a:latin typeface="Arial" charset="0"/>
                <a:cs typeface="Arial" charset="0"/>
              </a:rPr>
              <a:t> </a:t>
            </a:r>
            <a:r>
              <a:rPr lang="ka-GE" sz="2600">
                <a:latin typeface="Arial" charset="0"/>
                <a:cs typeface="Arial" charset="0"/>
              </a:rPr>
              <a:t>2008</a:t>
            </a:r>
            <a:r>
              <a:rPr lang="ka-GE" sz="2600">
                <a:solidFill>
                  <a:srgbClr val="FF0000"/>
                </a:solidFill>
                <a:latin typeface="Arial" charset="0"/>
                <a:cs typeface="Arial" charset="0"/>
              </a:rPr>
              <a:t> </a:t>
            </a:r>
            <a:r>
              <a:rPr lang="ka-GE" sz="2600">
                <a:latin typeface="Arial" charset="0"/>
                <a:cs typeface="Arial" charset="0"/>
              </a:rPr>
              <a:t>წელს Oxford University Press-ის გამოცემული ნაბეჭდი ტექსტის</a:t>
            </a:r>
            <a:r>
              <a:rPr lang="ka-GE" sz="2600">
                <a:solidFill>
                  <a:srgbClr val="FF0000"/>
                </a:solidFill>
                <a:latin typeface="Arial" charset="0"/>
                <a:cs typeface="Arial" charset="0"/>
              </a:rPr>
              <a:t> </a:t>
            </a:r>
            <a:r>
              <a:rPr lang="ka-GE" sz="2600">
                <a:latin typeface="Arial" charset="0"/>
                <a:cs typeface="Arial" charset="0"/>
              </a:rPr>
              <a:t>ციფრული ვერსია?</a:t>
            </a:r>
          </a:p>
          <a:p>
            <a:pPr marL="571500" indent="-571500" eaLnBrk="1" hangingPunct="1">
              <a:lnSpc>
                <a:spcPct val="80000"/>
              </a:lnSpc>
              <a:buClr>
                <a:srgbClr val="FF6600"/>
              </a:buClr>
              <a:buFont typeface="Wingdings" charset="0"/>
              <a:buNone/>
            </a:pPr>
            <a:endParaRPr lang="ka-GE" sz="900">
              <a:latin typeface="Arial" charset="0"/>
              <a:cs typeface="Arial" charset="0"/>
            </a:endParaRPr>
          </a:p>
          <a:p>
            <a:pPr marL="571500" indent="-571500" eaLnBrk="1" hangingPunct="1">
              <a:lnSpc>
                <a:spcPct val="80000"/>
              </a:lnSpc>
              <a:buClr>
                <a:srgbClr val="FF6600"/>
              </a:buClr>
              <a:buFont typeface="Wingdings" charset="0"/>
              <a:buNone/>
            </a:pPr>
            <a:r>
              <a:rPr lang="ka-GE" sz="2600">
                <a:latin typeface="Arial" charset="0"/>
                <a:cs typeface="Arial" charset="0"/>
              </a:rPr>
              <a:t>	B. ტყავისყდიანი, ავტოგრაფიანი წიგნი რარიტეტების კოლექციაში? </a:t>
            </a:r>
          </a:p>
          <a:p>
            <a:pPr marL="571500" indent="-571500" eaLnBrk="1" hangingPunct="1">
              <a:lnSpc>
                <a:spcPct val="80000"/>
              </a:lnSpc>
              <a:buClr>
                <a:srgbClr val="FF6600"/>
              </a:buClr>
              <a:buFont typeface="Wingdings" charset="0"/>
              <a:buNone/>
            </a:pPr>
            <a:endParaRPr lang="ka-GE" sz="900">
              <a:latin typeface="Arial" charset="0"/>
              <a:cs typeface="Arial" charset="0"/>
            </a:endParaRPr>
          </a:p>
          <a:p>
            <a:pPr marL="571500" indent="-571500" eaLnBrk="1" hangingPunct="1">
              <a:lnSpc>
                <a:spcPct val="80000"/>
              </a:lnSpc>
              <a:buClr>
                <a:srgbClr val="009900"/>
              </a:buClr>
              <a:buFont typeface="Wingdings" charset="0"/>
              <a:buNone/>
            </a:pPr>
            <a:r>
              <a:rPr lang="ka-GE" sz="2600">
                <a:latin typeface="Arial" charset="0"/>
                <a:cs typeface="Arial" charset="0"/>
              </a:rPr>
              <a:t>	C. ფრანგული თარგმანი?</a:t>
            </a:r>
          </a:p>
          <a:p>
            <a:pPr marL="571500" indent="-571500" eaLnBrk="1" hangingPunct="1">
              <a:lnSpc>
                <a:spcPct val="80000"/>
              </a:lnSpc>
              <a:buClr>
                <a:srgbClr val="009900"/>
              </a:buClr>
              <a:buFont typeface="Wingdings" charset="0"/>
              <a:buAutoNum type="arabicPeriod"/>
            </a:pPr>
            <a:endParaRPr lang="ka-GE" sz="900">
              <a:latin typeface="Arial" charset="0"/>
              <a:cs typeface="Arial" charset="0"/>
            </a:endParaRPr>
          </a:p>
          <a:p>
            <a:pPr marL="571500" indent="-571500" eaLnBrk="1" hangingPunct="1">
              <a:lnSpc>
                <a:spcPct val="80000"/>
              </a:lnSpc>
              <a:buClr>
                <a:srgbClr val="009900"/>
              </a:buClr>
              <a:buFont typeface="Wingdings" charset="0"/>
              <a:buNone/>
            </a:pPr>
            <a:r>
              <a:rPr lang="ka-GE" sz="2600">
                <a:latin typeface="Arial" charset="0"/>
                <a:cs typeface="Arial" charset="0"/>
              </a:rPr>
              <a:t>	D. ლონდონის სიმფონიური ორკესტრის შესრულება 2005 წელს?</a:t>
            </a:r>
          </a:p>
          <a:p>
            <a:pPr marL="571500" indent="-571500" eaLnBrk="1" hangingPunct="1">
              <a:lnSpc>
                <a:spcPct val="80000"/>
              </a:lnSpc>
              <a:buClr>
                <a:srgbClr val="0000FF"/>
              </a:buClr>
              <a:buFont typeface="Wingdings" charset="0"/>
              <a:buAutoNum type="arabicPeriod"/>
            </a:pPr>
            <a:endParaRPr lang="ka-GE" sz="900">
              <a:latin typeface="Arial" charset="0"/>
              <a:cs typeface="Arial" charset="0"/>
            </a:endParaRPr>
          </a:p>
          <a:p>
            <a:pPr marL="571500" indent="-571500" eaLnBrk="1" hangingPunct="1">
              <a:lnSpc>
                <a:spcPct val="80000"/>
              </a:lnSpc>
              <a:buClr>
                <a:srgbClr val="0000FF"/>
              </a:buClr>
              <a:buFont typeface="Wingdings" charset="0"/>
              <a:buNone/>
            </a:pPr>
            <a:r>
              <a:rPr lang="ka-GE" sz="2600">
                <a:latin typeface="Arial" charset="0"/>
                <a:cs typeface="Arial" charset="0"/>
              </a:rPr>
              <a:t>	E. შექსპირის ჰამლეტი? </a:t>
            </a:r>
          </a:p>
        </p:txBody>
      </p:sp>
      <p:sp>
        <p:nvSpPr>
          <p:cNvPr id="2" name="Date Placeholder 1"/>
          <p:cNvSpPr>
            <a:spLocks noGrp="1"/>
          </p:cNvSpPr>
          <p:nvPr>
            <p:ph type="dt" sz="half" idx="10"/>
          </p:nvPr>
        </p:nvSpPr>
        <p:spPr/>
        <p:txBody>
          <a:bodyPr/>
          <a:lstStyle/>
          <a:p>
            <a:fld id="{9CC26E9F-BB24-1843-9AE6-9787052C6DD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76338925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33123">
                                            <p:txEl>
                                              <p:pRg st="2" end="2"/>
                                            </p:txEl>
                                          </p:spTgt>
                                        </p:tgtEl>
                                        <p:attrNameLst>
                                          <p:attrName>style.visibility</p:attrName>
                                        </p:attrNameLst>
                                      </p:cBhvr>
                                      <p:to>
                                        <p:strVal val="visible"/>
                                      </p:to>
                                    </p:set>
                                    <p:anim calcmode="lin" valueType="num">
                                      <p:cBhvr additive="base">
                                        <p:cTn id="11" dur="500" fill="hold"/>
                                        <p:tgtEl>
                                          <p:spTgt spid="13312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312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33123">
                                            <p:txEl>
                                              <p:pRg st="4" end="4"/>
                                            </p:txEl>
                                          </p:spTgt>
                                        </p:tgtEl>
                                        <p:attrNameLst>
                                          <p:attrName>style.visibility</p:attrName>
                                        </p:attrNameLst>
                                      </p:cBhvr>
                                      <p:to>
                                        <p:strVal val="visible"/>
                                      </p:to>
                                    </p:set>
                                    <p:anim calcmode="lin" valueType="num">
                                      <p:cBhvr additive="base">
                                        <p:cTn id="15" dur="500" fill="hold"/>
                                        <p:tgtEl>
                                          <p:spTgt spid="13312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312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anim calcmode="lin" valueType="num">
                                      <p:cBhvr additive="base">
                                        <p:cTn id="19"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33123">
                                            <p:txEl>
                                              <p:pRg st="8" end="8"/>
                                            </p:txEl>
                                          </p:spTgt>
                                        </p:tgtEl>
                                        <p:attrNameLst>
                                          <p:attrName>style.visibility</p:attrName>
                                        </p:attrNameLst>
                                      </p:cBhvr>
                                      <p:to>
                                        <p:strVal val="visible"/>
                                      </p:to>
                                    </p:set>
                                    <p:anim calcmode="lin" valueType="num">
                                      <p:cBhvr additive="base">
                                        <p:cTn id="23" dur="500" fill="hold"/>
                                        <p:tgtEl>
                                          <p:spTgt spid="13312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31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39275"/>
                                        </p:tgtEl>
                                        <p:attrNameLst>
                                          <p:attrName>style.visibility</p:attrName>
                                        </p:attrNameLst>
                                      </p:cBhvr>
                                      <p:to>
                                        <p:strVal val="visible"/>
                                      </p:to>
                                    </p:set>
                                    <p:animEffect transition="in" filter="dissolve">
                                      <p:cBhvr>
                                        <p:cTn id="29" dur="500"/>
                                        <p:tgtEl>
                                          <p:spTgt spid="139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ka-GE" sz="4000">
                <a:latin typeface="Arial" charset="0"/>
                <a:cs typeface="Arial" charset="0"/>
              </a:rPr>
              <a:t>რომელი “წიგნია” FRBR 	</a:t>
            </a:r>
            <a:r>
              <a:rPr lang="ka-GE" sz="4000" i="1">
                <a:solidFill>
                  <a:srgbClr val="FF0000"/>
                </a:solidFill>
                <a:latin typeface="Arial" charset="0"/>
                <a:cs typeface="Arial" charset="0"/>
              </a:rPr>
              <a:t>ეგზემპლარი</a:t>
            </a:r>
            <a:r>
              <a:rPr lang="ka-GE" sz="4000">
                <a:latin typeface="Arial" charset="0"/>
                <a:cs typeface="Arial" charset="0"/>
              </a:rPr>
              <a:t>?</a:t>
            </a:r>
          </a:p>
        </p:txBody>
      </p:sp>
      <p:sp>
        <p:nvSpPr>
          <p:cNvPr id="39939" name="Rectangle 3"/>
          <p:cNvSpPr>
            <a:spLocks noGrp="1" noChangeArrowheads="1"/>
          </p:cNvSpPr>
          <p:nvPr>
            <p:ph idx="1"/>
          </p:nvPr>
        </p:nvSpPr>
        <p:spPr/>
        <p:txBody>
          <a:bodyPr/>
          <a:lstStyle/>
          <a:p>
            <a:pPr eaLnBrk="1" hangingPunct="1">
              <a:buSzPct val="81000"/>
              <a:buFont typeface="Wingdings" charset="0"/>
              <a:buNone/>
            </a:pPr>
            <a:endParaRPr lang="ka-GE">
              <a:latin typeface="Arial" charset="0"/>
              <a:cs typeface="Arial" charset="0"/>
            </a:endParaRPr>
          </a:p>
          <a:p>
            <a:pPr eaLnBrk="1" hangingPunct="1">
              <a:buSzPct val="81000"/>
              <a:buFont typeface="Wingdings" charset="0"/>
              <a:buNone/>
            </a:pPr>
            <a:r>
              <a:rPr lang="ka-GE">
                <a:latin typeface="Arial" charset="0"/>
                <a:cs typeface="Arial" charset="0"/>
              </a:rPr>
              <a:t>A. უნდა შევუკვეთოთ ეს </a:t>
            </a:r>
            <a:r>
              <a:rPr lang="ka-GE" i="1">
                <a:latin typeface="Arial" charset="0"/>
                <a:cs typeface="Arial" charset="0"/>
              </a:rPr>
              <a:t>წიგნი</a:t>
            </a:r>
            <a:r>
              <a:rPr lang="ka-GE">
                <a:latin typeface="Arial" charset="0"/>
                <a:cs typeface="Arial" charset="0"/>
              </a:rPr>
              <a:t>. </a:t>
            </a:r>
          </a:p>
          <a:p>
            <a:pPr eaLnBrk="1" hangingPunct="1">
              <a:buSzPct val="81000"/>
              <a:buFont typeface="Wingdings" charset="0"/>
              <a:buNone/>
            </a:pPr>
            <a:r>
              <a:rPr lang="ka-GE">
                <a:latin typeface="Arial" charset="0"/>
                <a:cs typeface="Arial" charset="0"/>
              </a:rPr>
              <a:t>B. ამ </a:t>
            </a:r>
            <a:r>
              <a:rPr lang="ka-GE" i="1">
                <a:latin typeface="Arial" charset="0"/>
                <a:cs typeface="Arial" charset="0"/>
              </a:rPr>
              <a:t>წიგნის</a:t>
            </a:r>
            <a:r>
              <a:rPr lang="ka-GE">
                <a:latin typeface="Arial" charset="0"/>
                <a:cs typeface="Arial" charset="0"/>
              </a:rPr>
              <a:t> წაკითხვა მინდა ფრანგულად.</a:t>
            </a:r>
          </a:p>
          <a:p>
            <a:pPr eaLnBrk="1" hangingPunct="1">
              <a:buSzPct val="81000"/>
              <a:buFont typeface="Wingdings" charset="0"/>
              <a:buNone/>
            </a:pPr>
            <a:r>
              <a:rPr lang="ka-GE">
                <a:latin typeface="Arial" charset="0"/>
                <a:cs typeface="Arial" charset="0"/>
              </a:rPr>
              <a:t>C. დავკარგე ჩემი </a:t>
            </a:r>
            <a:r>
              <a:rPr lang="ka-GE" i="1">
                <a:latin typeface="Arial" charset="0"/>
                <a:cs typeface="Arial" charset="0"/>
              </a:rPr>
              <a:t>წიგნი</a:t>
            </a:r>
            <a:r>
              <a:rPr lang="ka-GE">
                <a:latin typeface="Arial" charset="0"/>
                <a:cs typeface="Arial" charset="0"/>
              </a:rPr>
              <a:t>.</a:t>
            </a:r>
          </a:p>
          <a:p>
            <a:pPr eaLnBrk="1" hangingPunct="1">
              <a:buSzPct val="81000"/>
              <a:buFont typeface="Wingdings" charset="0"/>
              <a:buNone/>
            </a:pPr>
            <a:r>
              <a:rPr lang="ka-GE">
                <a:latin typeface="Arial" charset="0"/>
                <a:cs typeface="Arial" charset="0"/>
              </a:rPr>
              <a:t>D. ფილმი ჩემი საყვარელი </a:t>
            </a:r>
            <a:r>
              <a:rPr lang="ka-GE" i="1">
                <a:latin typeface="Arial" charset="0"/>
                <a:cs typeface="Arial" charset="0"/>
              </a:rPr>
              <a:t>წიგნის</a:t>
            </a:r>
            <a:r>
              <a:rPr lang="ka-GE">
                <a:latin typeface="Arial" charset="0"/>
                <a:cs typeface="Arial" charset="0"/>
              </a:rPr>
              <a:t> მიხედვით გადაიღეს.</a:t>
            </a:r>
          </a:p>
        </p:txBody>
      </p:sp>
      <p:sp>
        <p:nvSpPr>
          <p:cNvPr id="2" name="Date Placeholder 1"/>
          <p:cNvSpPr>
            <a:spLocks noGrp="1"/>
          </p:cNvSpPr>
          <p:nvPr>
            <p:ph type="dt" sz="half" idx="10"/>
          </p:nvPr>
        </p:nvSpPr>
        <p:spPr/>
        <p:txBody>
          <a:bodyPr/>
          <a:lstStyle/>
          <a:p>
            <a:fld id="{3407E705-4FD6-A24F-8F3C-D582C89B176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29446987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01D31020-CEC9-7240-8FAF-BD0461184BE6}" type="slidenum">
              <a:rPr lang="en-US" sz="1400">
                <a:latin typeface="Calibri" charset="0"/>
              </a:rPr>
              <a:pPr algn="r" eaLnBrk="1" hangingPunct="1"/>
              <a:t>25</a:t>
            </a:fld>
            <a:endParaRPr lang="en-US" sz="1400">
              <a:latin typeface="Calibri" charset="0"/>
            </a:endParaRPr>
          </a:p>
        </p:txBody>
      </p:sp>
      <p:sp>
        <p:nvSpPr>
          <p:cNvPr id="186370" name="Rectangle 2"/>
          <p:cNvSpPr>
            <a:spLocks noChangeArrowheads="1"/>
          </p:cNvSpPr>
          <p:nvPr/>
        </p:nvSpPr>
        <p:spPr bwMode="auto">
          <a:xfrm>
            <a:off x="1042988" y="2133600"/>
            <a:ext cx="7391400" cy="838200"/>
          </a:xfrm>
          <a:prstGeom prst="rect">
            <a:avLst/>
          </a:prstGeom>
          <a:solidFill>
            <a:srgbClr val="FFFF99"/>
          </a:solidFill>
          <a:ln w="9525">
            <a:solidFill>
              <a:schemeClr val="tx1"/>
            </a:solidFill>
            <a:miter lim="800000"/>
            <a:headEnd/>
            <a:tailEnd/>
          </a:ln>
        </p:spPr>
        <p:txBody>
          <a:bodyPr wrap="none" anchor="ctr"/>
          <a:lstStyle/>
          <a:p>
            <a:endParaRPr lang="ar-sa">
              <a:latin typeface="Verdana" charset="0"/>
            </a:endParaRPr>
          </a:p>
        </p:txBody>
      </p:sp>
      <p:sp>
        <p:nvSpPr>
          <p:cNvPr id="133123" name="Rectangle 3"/>
          <p:cNvSpPr>
            <a:spLocks noGrp="1" noChangeArrowheads="1"/>
          </p:cNvSpPr>
          <p:nvPr>
            <p:ph type="body" idx="4294967295"/>
          </p:nvPr>
        </p:nvSpPr>
        <p:spPr>
          <a:xfrm>
            <a:off x="1066800" y="2174875"/>
            <a:ext cx="8077200" cy="3665538"/>
          </a:xfrm>
        </p:spPr>
        <p:txBody>
          <a:bodyPr/>
          <a:lstStyle/>
          <a:p>
            <a:pPr marL="571500" indent="-571500" eaLnBrk="1" hangingPunct="1">
              <a:lnSpc>
                <a:spcPct val="80000"/>
              </a:lnSpc>
              <a:buFont typeface="Wingdings" charset="0"/>
              <a:buNone/>
            </a:pPr>
            <a:r>
              <a:rPr lang="ka-GE" sz="2600">
                <a:solidFill>
                  <a:srgbClr val="FF0000"/>
                </a:solidFill>
                <a:latin typeface="Arial" charset="0"/>
                <a:cs typeface="Arial" charset="0"/>
              </a:rPr>
              <a:t>	</a:t>
            </a:r>
            <a:r>
              <a:rPr lang="ka-GE" sz="2600">
                <a:latin typeface="Arial" charset="0"/>
                <a:cs typeface="Arial" charset="0"/>
              </a:rPr>
              <a:t>A.</a:t>
            </a:r>
            <a:r>
              <a:rPr lang="ka-GE" sz="2600">
                <a:solidFill>
                  <a:srgbClr val="FF0000"/>
                </a:solidFill>
                <a:latin typeface="Arial" charset="0"/>
                <a:cs typeface="Arial" charset="0"/>
              </a:rPr>
              <a:t> </a:t>
            </a:r>
            <a:r>
              <a:rPr lang="ka-GE" sz="2600">
                <a:latin typeface="Arial" charset="0"/>
                <a:cs typeface="Arial" charset="0"/>
              </a:rPr>
              <a:t>2008</a:t>
            </a:r>
            <a:r>
              <a:rPr lang="ka-GE" sz="2600">
                <a:solidFill>
                  <a:srgbClr val="FF0000"/>
                </a:solidFill>
                <a:latin typeface="Arial" charset="0"/>
                <a:cs typeface="Arial" charset="0"/>
              </a:rPr>
              <a:t> </a:t>
            </a:r>
            <a:r>
              <a:rPr lang="ka-GE" sz="2600">
                <a:latin typeface="Arial" charset="0"/>
                <a:cs typeface="Arial" charset="0"/>
              </a:rPr>
              <a:t>წელს გამოცემული Oxford University Press-ის ნაბეჭდი ტექსტის</a:t>
            </a:r>
            <a:r>
              <a:rPr lang="ka-GE" sz="2600">
                <a:solidFill>
                  <a:srgbClr val="FF0000"/>
                </a:solidFill>
                <a:latin typeface="Arial" charset="0"/>
                <a:cs typeface="Arial" charset="0"/>
              </a:rPr>
              <a:t> </a:t>
            </a:r>
            <a:r>
              <a:rPr lang="ka-GE" sz="2600">
                <a:latin typeface="Arial" charset="0"/>
                <a:cs typeface="Arial" charset="0"/>
              </a:rPr>
              <a:t>ციფრული ვერსია?</a:t>
            </a:r>
          </a:p>
          <a:p>
            <a:pPr marL="571500" indent="-571500" eaLnBrk="1" hangingPunct="1">
              <a:lnSpc>
                <a:spcPct val="80000"/>
              </a:lnSpc>
              <a:buClr>
                <a:srgbClr val="FF6600"/>
              </a:buClr>
              <a:buFont typeface="Wingdings" charset="0"/>
              <a:buNone/>
            </a:pPr>
            <a:endParaRPr lang="ka-GE" sz="900">
              <a:latin typeface="Arial" charset="0"/>
              <a:cs typeface="Arial" charset="0"/>
            </a:endParaRPr>
          </a:p>
          <a:p>
            <a:pPr marL="571500" indent="-571500" eaLnBrk="1" hangingPunct="1">
              <a:lnSpc>
                <a:spcPct val="80000"/>
              </a:lnSpc>
              <a:buClr>
                <a:srgbClr val="FF6600"/>
              </a:buClr>
              <a:buFont typeface="Wingdings" charset="0"/>
              <a:buNone/>
            </a:pPr>
            <a:r>
              <a:rPr lang="ka-GE" sz="2600">
                <a:latin typeface="Arial" charset="0"/>
                <a:cs typeface="Arial" charset="0"/>
              </a:rPr>
              <a:t>	B. ტყავისყდიანი, ავტოგრაფიანი წიგნი რარიტეტების კოლექციაში? </a:t>
            </a:r>
          </a:p>
          <a:p>
            <a:pPr marL="571500" indent="-571500" eaLnBrk="1" hangingPunct="1">
              <a:lnSpc>
                <a:spcPct val="80000"/>
              </a:lnSpc>
              <a:buClr>
                <a:srgbClr val="FF6600"/>
              </a:buClr>
              <a:buFont typeface="Wingdings" charset="0"/>
              <a:buNone/>
            </a:pPr>
            <a:endParaRPr lang="ka-GE" sz="900">
              <a:latin typeface="Arial" charset="0"/>
              <a:cs typeface="Arial" charset="0"/>
            </a:endParaRPr>
          </a:p>
          <a:p>
            <a:pPr marL="571500" indent="-571500" eaLnBrk="1" hangingPunct="1">
              <a:lnSpc>
                <a:spcPct val="80000"/>
              </a:lnSpc>
              <a:buClr>
                <a:srgbClr val="009900"/>
              </a:buClr>
              <a:buFont typeface="Wingdings" charset="0"/>
              <a:buNone/>
            </a:pPr>
            <a:r>
              <a:rPr lang="ka-GE" sz="2600">
                <a:latin typeface="Arial" charset="0"/>
                <a:cs typeface="Arial" charset="0"/>
              </a:rPr>
              <a:t>	C. ფრანგული თარგმანი?</a:t>
            </a:r>
          </a:p>
          <a:p>
            <a:pPr marL="571500" indent="-571500" eaLnBrk="1" hangingPunct="1">
              <a:lnSpc>
                <a:spcPct val="80000"/>
              </a:lnSpc>
              <a:buClr>
                <a:srgbClr val="009900"/>
              </a:buClr>
              <a:buFont typeface="Wingdings" charset="0"/>
              <a:buAutoNum type="arabicPeriod"/>
            </a:pPr>
            <a:endParaRPr lang="ka-GE" sz="900">
              <a:latin typeface="Arial" charset="0"/>
              <a:cs typeface="Arial" charset="0"/>
            </a:endParaRPr>
          </a:p>
          <a:p>
            <a:pPr marL="571500" indent="-571500" eaLnBrk="1" hangingPunct="1">
              <a:lnSpc>
                <a:spcPct val="80000"/>
              </a:lnSpc>
              <a:buClr>
                <a:srgbClr val="009900"/>
              </a:buClr>
              <a:buFont typeface="Wingdings" charset="0"/>
              <a:buNone/>
            </a:pPr>
            <a:r>
              <a:rPr lang="ka-GE" sz="2600">
                <a:latin typeface="Arial" charset="0"/>
                <a:cs typeface="Arial" charset="0"/>
              </a:rPr>
              <a:t>	D. ლონდონის სიმფონიური ორკესტრის შესრულება 2005 წელს?</a:t>
            </a:r>
          </a:p>
          <a:p>
            <a:pPr marL="571500" indent="-571500" eaLnBrk="1" hangingPunct="1">
              <a:lnSpc>
                <a:spcPct val="80000"/>
              </a:lnSpc>
              <a:buClr>
                <a:srgbClr val="0000FF"/>
              </a:buClr>
              <a:buFont typeface="Wingdings" charset="0"/>
              <a:buAutoNum type="arabicPeriod"/>
            </a:pPr>
            <a:endParaRPr lang="ka-GE" sz="900">
              <a:latin typeface="Arial" charset="0"/>
              <a:cs typeface="Arial" charset="0"/>
            </a:endParaRPr>
          </a:p>
          <a:p>
            <a:pPr marL="571500" indent="-571500" eaLnBrk="1" hangingPunct="1">
              <a:lnSpc>
                <a:spcPct val="80000"/>
              </a:lnSpc>
              <a:buClr>
                <a:srgbClr val="0000FF"/>
              </a:buClr>
              <a:buFont typeface="Wingdings" charset="0"/>
              <a:buNone/>
            </a:pPr>
            <a:r>
              <a:rPr lang="ka-GE" sz="2600">
                <a:latin typeface="Arial" charset="0"/>
                <a:cs typeface="Arial" charset="0"/>
              </a:rPr>
              <a:t>	E. შექსპირის ჰამლეტი? </a:t>
            </a:r>
          </a:p>
        </p:txBody>
      </p:sp>
      <p:sp>
        <p:nvSpPr>
          <p:cNvPr id="40966" name="Rectangle 2"/>
          <p:cNvSpPr>
            <a:spLocks noGrp="1" noChangeArrowheads="1"/>
          </p:cNvSpPr>
          <p:nvPr>
            <p:ph type="title" idx="4294967295"/>
          </p:nvPr>
        </p:nvSpPr>
        <p:spPr>
          <a:xfrm>
            <a:off x="0" y="614363"/>
            <a:ext cx="7723188" cy="727075"/>
          </a:xfrm>
        </p:spPr>
        <p:txBody>
          <a:bodyPr bIns="91440" anchor="b"/>
          <a:lstStyle/>
          <a:p>
            <a:pPr eaLnBrk="1" hangingPunct="1"/>
            <a:r>
              <a:rPr lang="ka-GE">
                <a:latin typeface="Arial" charset="0"/>
                <a:cs typeface="Arial" charset="0"/>
              </a:rPr>
              <a:t>FRBR </a:t>
            </a:r>
            <a:r>
              <a:rPr lang="ka-GE" i="1">
                <a:solidFill>
                  <a:srgbClr val="FF9900"/>
                </a:solidFill>
                <a:latin typeface="Arial" charset="0"/>
                <a:cs typeface="Arial" charset="0"/>
              </a:rPr>
              <a:t>მანიფესტაცია</a:t>
            </a:r>
          </a:p>
        </p:txBody>
      </p:sp>
      <p:sp>
        <p:nvSpPr>
          <p:cNvPr id="19458"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A3AD4DE2-2127-9845-A266-6A8B926D8C5C}" type="slidenum">
              <a:rPr lang="en-US" sz="1400">
                <a:solidFill>
                  <a:srgbClr val="FFFFFF"/>
                </a:solidFill>
              </a:rPr>
              <a:pPr algn="ctr"/>
              <a:t>25</a:t>
            </a:fld>
            <a:endParaRPr lang="en-US" sz="1400">
              <a:solidFill>
                <a:srgbClr val="FFFFFF"/>
              </a:solidFill>
            </a:endParaRPr>
          </a:p>
        </p:txBody>
      </p:sp>
      <p:sp>
        <p:nvSpPr>
          <p:cNvPr id="40967" name="Footer Placeholder 9"/>
          <p:cNvSpPr txBox="1">
            <a:spLocks noGrp="1"/>
          </p:cNvSpPr>
          <p:nvPr/>
        </p:nvSpPr>
        <p:spPr bwMode="auto">
          <a:xfrm>
            <a:off x="762000" y="6248400"/>
            <a:ext cx="800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000">
                <a:latin typeface="Calibri" charset="0"/>
              </a:rPr>
              <a:t>Tillett, Barbara. Library of Congress. March 4, 2009. </a:t>
            </a:r>
            <a:r>
              <a:rPr lang="en-US" sz="2000" i="1">
                <a:latin typeface="Calibri" charset="0"/>
              </a:rPr>
              <a:t>FRBR: Things You Should Know, But Were Afraid To Ask </a:t>
            </a:r>
          </a:p>
        </p:txBody>
      </p:sp>
      <p:sp>
        <p:nvSpPr>
          <p:cNvPr id="2" name="Date Placeholder 1"/>
          <p:cNvSpPr>
            <a:spLocks noGrp="1"/>
          </p:cNvSpPr>
          <p:nvPr>
            <p:ph type="dt" sz="half" idx="10"/>
          </p:nvPr>
        </p:nvSpPr>
        <p:spPr/>
        <p:txBody>
          <a:bodyPr/>
          <a:lstStyle/>
          <a:p>
            <a:fld id="{BAFD721E-E594-6A41-82D9-8E7EBE9DD280}"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99224530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23">
                                            <p:txEl>
                                              <p:pRg st="2" end="2"/>
                                            </p:txEl>
                                          </p:spTgt>
                                        </p:tgtEl>
                                        <p:attrNameLst>
                                          <p:attrName>style.visibility</p:attrName>
                                        </p:attrNameLst>
                                      </p:cBhvr>
                                      <p:to>
                                        <p:strVal val="visible"/>
                                      </p:to>
                                    </p:set>
                                    <p:anim calcmode="lin" valueType="num">
                                      <p:cBhvr additive="base">
                                        <p:cTn id="13" dur="500" fill="hold"/>
                                        <p:tgtEl>
                                          <p:spTgt spid="133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23">
                                            <p:txEl>
                                              <p:pRg st="4" end="4"/>
                                            </p:txEl>
                                          </p:spTgt>
                                        </p:tgtEl>
                                        <p:attrNameLst>
                                          <p:attrName>style.visibility</p:attrName>
                                        </p:attrNameLst>
                                      </p:cBhvr>
                                      <p:to>
                                        <p:strVal val="visible"/>
                                      </p:to>
                                    </p:set>
                                    <p:anim calcmode="lin" valueType="num">
                                      <p:cBhvr additive="base">
                                        <p:cTn id="19" dur="500" fill="hold"/>
                                        <p:tgtEl>
                                          <p:spTgt spid="133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23">
                                            <p:txEl>
                                              <p:pRg st="6" end="6"/>
                                            </p:txEl>
                                          </p:spTgt>
                                        </p:tgtEl>
                                        <p:attrNameLst>
                                          <p:attrName>style.visibility</p:attrName>
                                        </p:attrNameLst>
                                      </p:cBhvr>
                                      <p:to>
                                        <p:strVal val="visible"/>
                                      </p:to>
                                    </p:set>
                                    <p:anim calcmode="lin" valueType="num">
                                      <p:cBhvr additive="base">
                                        <p:cTn id="25"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123">
                                            <p:txEl>
                                              <p:pRg st="8" end="8"/>
                                            </p:txEl>
                                          </p:spTgt>
                                        </p:tgtEl>
                                        <p:attrNameLst>
                                          <p:attrName>style.visibility</p:attrName>
                                        </p:attrNameLst>
                                      </p:cBhvr>
                                      <p:to>
                                        <p:strVal val="visible"/>
                                      </p:to>
                                    </p:set>
                                    <p:anim calcmode="lin" valueType="num">
                                      <p:cBhvr additive="base">
                                        <p:cTn id="31" dur="500" fill="hold"/>
                                        <p:tgtEl>
                                          <p:spTgt spid="13312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6370"/>
                                        </p:tgtEl>
                                        <p:attrNameLst>
                                          <p:attrName>style.visibility</p:attrName>
                                        </p:attrNameLst>
                                      </p:cBhvr>
                                      <p:to>
                                        <p:strVal val="visible"/>
                                      </p:to>
                                    </p:set>
                                    <p:animEffect transition="in" filter="dissolve">
                                      <p:cBhvr>
                                        <p:cTn id="37" dur="500"/>
                                        <p:tgtEl>
                                          <p:spTgt spid="186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BFABEECE-0680-4F41-B8E6-BBB3662F3D66}" type="slidenum">
              <a:rPr lang="en-US" sz="1400">
                <a:latin typeface="Calibri" charset="0"/>
              </a:rPr>
              <a:pPr algn="r" eaLnBrk="1" hangingPunct="1"/>
              <a:t>26</a:t>
            </a:fld>
            <a:endParaRPr lang="en-US" sz="1400">
              <a:latin typeface="Calibri" charset="0"/>
            </a:endParaRPr>
          </a:p>
        </p:txBody>
      </p:sp>
      <p:sp>
        <p:nvSpPr>
          <p:cNvPr id="184325" name="Rectangle 3"/>
          <p:cNvSpPr>
            <a:spLocks noGrp="1" noChangeArrowheads="1"/>
          </p:cNvSpPr>
          <p:nvPr>
            <p:ph type="body" idx="4294967295"/>
          </p:nvPr>
        </p:nvSpPr>
        <p:spPr>
          <a:xfrm>
            <a:off x="1860550" y="2133600"/>
            <a:ext cx="7283450" cy="3209925"/>
          </a:xfrm>
        </p:spPr>
        <p:txBody>
          <a:bodyPr/>
          <a:lstStyle/>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sz="3500">
                <a:latin typeface="Arial" charset="0"/>
                <a:cs typeface="Arial" charset="0"/>
              </a:rPr>
              <a:t>A. </a:t>
            </a:r>
            <a:r>
              <a:rPr lang="ka-GE">
                <a:latin typeface="Arial" charset="0"/>
                <a:cs typeface="Arial" charset="0"/>
              </a:rPr>
              <a:t>უნდა შევუკვეთოთ ეს </a:t>
            </a:r>
            <a:r>
              <a:rPr lang="ka-GE" i="1">
                <a:latin typeface="Arial" charset="0"/>
                <a:cs typeface="Arial" charset="0"/>
              </a:rPr>
              <a:t>წიგნი</a:t>
            </a:r>
            <a:r>
              <a:rPr lang="ka-GE">
                <a:latin typeface="Arial" charset="0"/>
                <a:cs typeface="Arial" charset="0"/>
              </a:rPr>
              <a:t>. </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B. ამ </a:t>
            </a:r>
            <a:r>
              <a:rPr lang="ka-GE" i="1">
                <a:latin typeface="Arial" charset="0"/>
                <a:cs typeface="Arial" charset="0"/>
              </a:rPr>
              <a:t>წიგნის</a:t>
            </a:r>
            <a:r>
              <a:rPr lang="ka-GE">
                <a:latin typeface="Arial" charset="0"/>
                <a:cs typeface="Arial" charset="0"/>
              </a:rPr>
              <a:t> წაკითხვა მინდა ფრანგულად.</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C. დავკარგე ჩემი </a:t>
            </a:r>
            <a:r>
              <a:rPr lang="ka-GE" i="1">
                <a:latin typeface="Arial" charset="0"/>
                <a:cs typeface="Arial" charset="0"/>
              </a:rPr>
              <a:t>წიგნი</a:t>
            </a:r>
            <a:r>
              <a:rPr lang="ka-GE">
                <a:latin typeface="Arial" charset="0"/>
                <a:cs typeface="Arial" charset="0"/>
              </a:rPr>
              <a:t>.</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D. ფილმი ჩემი საყვარელი </a:t>
            </a:r>
            <a:r>
              <a:rPr lang="ka-GE" i="1">
                <a:latin typeface="Arial" charset="0"/>
                <a:cs typeface="Arial" charset="0"/>
              </a:rPr>
              <a:t>წიგნის</a:t>
            </a:r>
            <a:r>
              <a:rPr lang="ka-GE">
                <a:latin typeface="Arial" charset="0"/>
                <a:cs typeface="Arial" charset="0"/>
              </a:rPr>
              <a:t> მიხედვით გადაიღეს.</a:t>
            </a:r>
          </a:p>
        </p:txBody>
      </p:sp>
      <p:sp>
        <p:nvSpPr>
          <p:cNvPr id="41988" name="Rectangle 7"/>
          <p:cNvSpPr>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ka-GE" sz="4000"/>
              <a:t>რომელი “წიგნია” FRBR 	</a:t>
            </a:r>
            <a:r>
              <a:rPr lang="ka-GE" sz="4000" i="1">
                <a:solidFill>
                  <a:srgbClr val="FF9900"/>
                </a:solidFill>
              </a:rPr>
              <a:t>მანიფესტაცია</a:t>
            </a:r>
            <a:r>
              <a:rPr lang="ka-GE" sz="4000"/>
              <a:t>?</a:t>
            </a:r>
          </a:p>
        </p:txBody>
      </p:sp>
      <p:sp>
        <p:nvSpPr>
          <p:cNvPr id="2" name="Date Placeholder 1"/>
          <p:cNvSpPr>
            <a:spLocks noGrp="1"/>
          </p:cNvSpPr>
          <p:nvPr>
            <p:ph type="dt" sz="half" idx="10"/>
          </p:nvPr>
        </p:nvSpPr>
        <p:spPr/>
        <p:txBody>
          <a:bodyPr/>
          <a:lstStyle/>
          <a:p>
            <a:fld id="{2A8AFCE9-B4D0-B947-A92D-B1971AD77967}"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44713126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2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3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F77FB53C-CDF2-7540-831C-EC138EEC45EB}" type="slidenum">
              <a:rPr lang="en-US" sz="1400">
                <a:latin typeface="Calibri" charset="0"/>
              </a:rPr>
              <a:pPr algn="r" eaLnBrk="1" hangingPunct="1"/>
              <a:t>27</a:t>
            </a:fld>
            <a:endParaRPr lang="en-US" sz="1400">
              <a:latin typeface="Calibri" charset="0"/>
            </a:endParaRPr>
          </a:p>
        </p:txBody>
      </p:sp>
      <p:sp>
        <p:nvSpPr>
          <p:cNvPr id="190471" name="Rectangle 7"/>
          <p:cNvSpPr>
            <a:spLocks noChangeArrowheads="1"/>
          </p:cNvSpPr>
          <p:nvPr/>
        </p:nvSpPr>
        <p:spPr bwMode="auto">
          <a:xfrm>
            <a:off x="990600" y="4495800"/>
            <a:ext cx="7315200" cy="838200"/>
          </a:xfrm>
          <a:prstGeom prst="rect">
            <a:avLst/>
          </a:prstGeom>
          <a:solidFill>
            <a:srgbClr val="FFFF99"/>
          </a:solidFill>
          <a:ln w="9525">
            <a:solidFill>
              <a:schemeClr val="tx1"/>
            </a:solidFill>
            <a:miter lim="800000"/>
            <a:headEnd/>
            <a:tailEnd/>
          </a:ln>
        </p:spPr>
        <p:txBody>
          <a:bodyPr wrap="none" anchor="ctr"/>
          <a:lstStyle/>
          <a:p>
            <a:endParaRPr lang="ar-sa">
              <a:latin typeface="Verdana" charset="0"/>
            </a:endParaRPr>
          </a:p>
        </p:txBody>
      </p:sp>
      <p:sp>
        <p:nvSpPr>
          <p:cNvPr id="190466" name="Rectangle 2"/>
          <p:cNvSpPr>
            <a:spLocks noChangeArrowheads="1"/>
          </p:cNvSpPr>
          <p:nvPr/>
        </p:nvSpPr>
        <p:spPr bwMode="auto">
          <a:xfrm>
            <a:off x="914400" y="3733800"/>
            <a:ext cx="7391400" cy="685800"/>
          </a:xfrm>
          <a:prstGeom prst="rect">
            <a:avLst/>
          </a:prstGeom>
          <a:solidFill>
            <a:srgbClr val="FFFF99"/>
          </a:solidFill>
          <a:ln w="9525">
            <a:solidFill>
              <a:schemeClr val="tx1"/>
            </a:solidFill>
            <a:miter lim="800000"/>
            <a:headEnd/>
            <a:tailEnd/>
          </a:ln>
        </p:spPr>
        <p:txBody>
          <a:bodyPr wrap="none" anchor="ctr"/>
          <a:lstStyle/>
          <a:p>
            <a:endParaRPr lang="ar-sa">
              <a:latin typeface="Verdana" charset="0"/>
            </a:endParaRPr>
          </a:p>
        </p:txBody>
      </p:sp>
      <p:sp>
        <p:nvSpPr>
          <p:cNvPr id="19458"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1B859FF5-F0B0-0145-A838-6967555BED23}" type="slidenum">
              <a:rPr lang="en-US" sz="1400">
                <a:solidFill>
                  <a:srgbClr val="FFFFFF"/>
                </a:solidFill>
              </a:rPr>
              <a:pPr algn="ctr"/>
              <a:t>27</a:t>
            </a:fld>
            <a:endParaRPr lang="en-US" sz="1400">
              <a:solidFill>
                <a:srgbClr val="FFFFFF"/>
              </a:solidFill>
            </a:endParaRPr>
          </a:p>
        </p:txBody>
      </p:sp>
      <p:sp>
        <p:nvSpPr>
          <p:cNvPr id="43014" name="Rectangle 2"/>
          <p:cNvSpPr>
            <a:spLocks noGrp="1" noChangeArrowheads="1"/>
          </p:cNvSpPr>
          <p:nvPr>
            <p:ph type="title" idx="4294967295"/>
          </p:nvPr>
        </p:nvSpPr>
        <p:spPr>
          <a:xfrm>
            <a:off x="0" y="614363"/>
            <a:ext cx="7723188" cy="869950"/>
          </a:xfrm>
        </p:spPr>
        <p:txBody>
          <a:bodyPr bIns="91440" anchor="b"/>
          <a:lstStyle/>
          <a:p>
            <a:pPr eaLnBrk="1" hangingPunct="1"/>
            <a:r>
              <a:rPr lang="ka-GE">
                <a:latin typeface="Arial" charset="0"/>
                <a:cs typeface="Arial" charset="0"/>
              </a:rPr>
              <a:t>FRBR </a:t>
            </a:r>
            <a:r>
              <a:rPr lang="ka-GE" i="1">
                <a:solidFill>
                  <a:srgbClr val="33CC33"/>
                </a:solidFill>
                <a:latin typeface="Arial" charset="0"/>
                <a:cs typeface="Arial" charset="0"/>
              </a:rPr>
              <a:t>ექსპრესია</a:t>
            </a:r>
          </a:p>
        </p:txBody>
      </p:sp>
      <p:sp>
        <p:nvSpPr>
          <p:cNvPr id="133123" name="Rectangle 3"/>
          <p:cNvSpPr>
            <a:spLocks noGrp="1" noChangeArrowheads="1"/>
          </p:cNvSpPr>
          <p:nvPr>
            <p:ph type="body" idx="4294967295"/>
          </p:nvPr>
        </p:nvSpPr>
        <p:spPr>
          <a:xfrm>
            <a:off x="1066800" y="1916113"/>
            <a:ext cx="8077200" cy="3924300"/>
          </a:xfrm>
        </p:spPr>
        <p:txBody>
          <a:bodyPr/>
          <a:lstStyle/>
          <a:p>
            <a:pPr marL="571500" indent="-571500" eaLnBrk="1" hangingPunct="1">
              <a:lnSpc>
                <a:spcPct val="90000"/>
              </a:lnSpc>
              <a:buFont typeface="Wingdings" charset="0"/>
              <a:buNone/>
            </a:pPr>
            <a:r>
              <a:rPr lang="ka-GE" sz="2600">
                <a:solidFill>
                  <a:srgbClr val="FF0000"/>
                </a:solidFill>
                <a:latin typeface="Arial" charset="0"/>
                <a:cs typeface="Arial" charset="0"/>
              </a:rPr>
              <a:t>	</a:t>
            </a:r>
            <a:r>
              <a:rPr lang="ka-GE" sz="2600">
                <a:latin typeface="Arial" charset="0"/>
                <a:cs typeface="Arial" charset="0"/>
              </a:rPr>
              <a:t>A.</a:t>
            </a:r>
            <a:r>
              <a:rPr lang="ka-GE" sz="2600">
                <a:solidFill>
                  <a:srgbClr val="FF0000"/>
                </a:solidFill>
                <a:latin typeface="Arial" charset="0"/>
                <a:cs typeface="Arial" charset="0"/>
              </a:rPr>
              <a:t> </a:t>
            </a:r>
            <a:r>
              <a:rPr lang="ka-GE" sz="2600">
                <a:latin typeface="Arial" charset="0"/>
                <a:cs typeface="Arial" charset="0"/>
              </a:rPr>
              <a:t>2008</a:t>
            </a:r>
            <a:r>
              <a:rPr lang="ka-GE" sz="2600">
                <a:solidFill>
                  <a:srgbClr val="FF0000"/>
                </a:solidFill>
                <a:latin typeface="Arial" charset="0"/>
                <a:cs typeface="Arial" charset="0"/>
              </a:rPr>
              <a:t> </a:t>
            </a:r>
            <a:r>
              <a:rPr lang="ka-GE" sz="2600">
                <a:latin typeface="Arial" charset="0"/>
                <a:cs typeface="Arial" charset="0"/>
              </a:rPr>
              <a:t>წელს Oxford University Press-ის  ნაბეჭდი ტექსტის</a:t>
            </a:r>
            <a:r>
              <a:rPr lang="ka-GE" sz="2600">
                <a:solidFill>
                  <a:srgbClr val="FF0000"/>
                </a:solidFill>
                <a:latin typeface="Arial" charset="0"/>
                <a:cs typeface="Arial" charset="0"/>
              </a:rPr>
              <a:t> </a:t>
            </a:r>
            <a:r>
              <a:rPr lang="ka-GE" sz="2600">
                <a:latin typeface="Arial" charset="0"/>
                <a:cs typeface="Arial" charset="0"/>
              </a:rPr>
              <a:t>ციფრული ვერსია?</a:t>
            </a:r>
          </a:p>
          <a:p>
            <a:pPr marL="571500" indent="-571500" eaLnBrk="1" hangingPunct="1">
              <a:lnSpc>
                <a:spcPct val="90000"/>
              </a:lnSpc>
              <a:buClr>
                <a:srgbClr val="FF6600"/>
              </a:buClr>
              <a:buFont typeface="Wingdings" charset="0"/>
              <a:buNone/>
            </a:pPr>
            <a:endParaRPr lang="ka-GE" sz="900">
              <a:latin typeface="Arial" charset="0"/>
              <a:cs typeface="Arial" charset="0"/>
            </a:endParaRPr>
          </a:p>
          <a:p>
            <a:pPr marL="571500" indent="-571500" eaLnBrk="1" hangingPunct="1">
              <a:lnSpc>
                <a:spcPct val="90000"/>
              </a:lnSpc>
              <a:buClr>
                <a:srgbClr val="FF6600"/>
              </a:buClr>
              <a:buFont typeface="Wingdings" charset="0"/>
              <a:buNone/>
            </a:pPr>
            <a:r>
              <a:rPr lang="ka-GE" sz="2600">
                <a:latin typeface="Arial" charset="0"/>
                <a:cs typeface="Arial" charset="0"/>
              </a:rPr>
              <a:t>	B. ტყავისყდიანი, ავტოგრაფიანი წიგნი რარიტეტების კოლექციაში? </a:t>
            </a:r>
          </a:p>
          <a:p>
            <a:pPr marL="571500" indent="-571500" eaLnBrk="1" hangingPunct="1">
              <a:lnSpc>
                <a:spcPct val="90000"/>
              </a:lnSpc>
              <a:buClr>
                <a:srgbClr val="FF6600"/>
              </a:buClr>
              <a:buFont typeface="Wingdings" charset="0"/>
              <a:buNone/>
            </a:pPr>
            <a:endParaRPr lang="ka-GE" sz="900">
              <a:latin typeface="Arial" charset="0"/>
              <a:cs typeface="Arial" charset="0"/>
            </a:endParaRPr>
          </a:p>
          <a:p>
            <a:pPr marL="571500" indent="-571500" eaLnBrk="1" hangingPunct="1">
              <a:lnSpc>
                <a:spcPct val="90000"/>
              </a:lnSpc>
              <a:buClr>
                <a:srgbClr val="009900"/>
              </a:buClr>
              <a:buFont typeface="Wingdings" charset="0"/>
              <a:buNone/>
            </a:pPr>
            <a:r>
              <a:rPr lang="ka-GE" sz="2600">
                <a:latin typeface="Arial" charset="0"/>
                <a:cs typeface="Arial" charset="0"/>
              </a:rPr>
              <a:t>	C. ფრანგული თარგმანი?</a:t>
            </a:r>
          </a:p>
          <a:p>
            <a:pPr marL="571500" indent="-571500" eaLnBrk="1" hangingPunct="1">
              <a:lnSpc>
                <a:spcPct val="90000"/>
              </a:lnSpc>
              <a:buClr>
                <a:srgbClr val="009900"/>
              </a:buClr>
              <a:buFont typeface="Wingdings" charset="0"/>
              <a:buAutoNum type="arabicPeriod"/>
            </a:pPr>
            <a:endParaRPr lang="ka-GE" sz="900">
              <a:latin typeface="Arial" charset="0"/>
              <a:cs typeface="Arial" charset="0"/>
            </a:endParaRPr>
          </a:p>
          <a:p>
            <a:pPr marL="571500" indent="-571500" eaLnBrk="1" hangingPunct="1">
              <a:lnSpc>
                <a:spcPct val="90000"/>
              </a:lnSpc>
              <a:buClr>
                <a:srgbClr val="009900"/>
              </a:buClr>
              <a:buFont typeface="Wingdings" charset="0"/>
              <a:buNone/>
            </a:pPr>
            <a:r>
              <a:rPr lang="ka-GE" sz="2600">
                <a:latin typeface="Arial" charset="0"/>
                <a:cs typeface="Arial" charset="0"/>
              </a:rPr>
              <a:t>	D. ლონდონის სიმფონიური ორკესტრის შესრულება 2005 წელს?</a:t>
            </a:r>
          </a:p>
          <a:p>
            <a:pPr marL="571500" indent="-571500" eaLnBrk="1" hangingPunct="1">
              <a:lnSpc>
                <a:spcPct val="90000"/>
              </a:lnSpc>
              <a:buClr>
                <a:srgbClr val="0000FF"/>
              </a:buClr>
              <a:buFont typeface="Wingdings" charset="0"/>
              <a:buAutoNum type="arabicPeriod"/>
            </a:pPr>
            <a:endParaRPr lang="ka-GE" sz="900">
              <a:latin typeface="Arial" charset="0"/>
              <a:cs typeface="Arial" charset="0"/>
            </a:endParaRPr>
          </a:p>
          <a:p>
            <a:pPr marL="571500" indent="-571500" eaLnBrk="1" hangingPunct="1">
              <a:lnSpc>
                <a:spcPct val="90000"/>
              </a:lnSpc>
              <a:buClr>
                <a:srgbClr val="0000FF"/>
              </a:buClr>
              <a:buFont typeface="Wingdings" charset="0"/>
              <a:buNone/>
            </a:pPr>
            <a:r>
              <a:rPr lang="ka-GE" sz="2600">
                <a:latin typeface="Arial" charset="0"/>
                <a:cs typeface="Arial" charset="0"/>
              </a:rPr>
              <a:t>	E. შექსპირის ჰამლეტი?</a:t>
            </a:r>
          </a:p>
        </p:txBody>
      </p:sp>
      <p:sp>
        <p:nvSpPr>
          <p:cNvPr id="43015" name="Footer Placeholder 9"/>
          <p:cNvSpPr txBox="1">
            <a:spLocks noGrp="1"/>
          </p:cNvSpPr>
          <p:nvPr/>
        </p:nvSpPr>
        <p:spPr bwMode="auto">
          <a:xfrm>
            <a:off x="762000" y="6248400"/>
            <a:ext cx="800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000">
                <a:latin typeface="Calibri" charset="0"/>
              </a:rPr>
              <a:t>Tillett, Barbara. Library of Congress. March 4, 2009. </a:t>
            </a:r>
            <a:r>
              <a:rPr lang="en-US" sz="2000" i="1">
                <a:latin typeface="Calibri" charset="0"/>
              </a:rPr>
              <a:t>FRBR: Things You Should Know, But Were Afraid To Ask </a:t>
            </a:r>
          </a:p>
        </p:txBody>
      </p:sp>
      <p:sp>
        <p:nvSpPr>
          <p:cNvPr id="2" name="Date Placeholder 1"/>
          <p:cNvSpPr>
            <a:spLocks noGrp="1"/>
          </p:cNvSpPr>
          <p:nvPr>
            <p:ph type="dt" sz="half" idx="10"/>
          </p:nvPr>
        </p:nvSpPr>
        <p:spPr/>
        <p:txBody>
          <a:bodyPr/>
          <a:lstStyle/>
          <a:p>
            <a:fld id="{0F9BD474-94DE-F94E-9382-B675D3C9C359}"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2917587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23">
                                            <p:txEl>
                                              <p:pRg st="2" end="2"/>
                                            </p:txEl>
                                          </p:spTgt>
                                        </p:tgtEl>
                                        <p:attrNameLst>
                                          <p:attrName>style.visibility</p:attrName>
                                        </p:attrNameLst>
                                      </p:cBhvr>
                                      <p:to>
                                        <p:strVal val="visible"/>
                                      </p:to>
                                    </p:set>
                                    <p:anim calcmode="lin" valueType="num">
                                      <p:cBhvr additive="base">
                                        <p:cTn id="13" dur="500" fill="hold"/>
                                        <p:tgtEl>
                                          <p:spTgt spid="133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23">
                                            <p:txEl>
                                              <p:pRg st="4" end="4"/>
                                            </p:txEl>
                                          </p:spTgt>
                                        </p:tgtEl>
                                        <p:attrNameLst>
                                          <p:attrName>style.visibility</p:attrName>
                                        </p:attrNameLst>
                                      </p:cBhvr>
                                      <p:to>
                                        <p:strVal val="visible"/>
                                      </p:to>
                                    </p:set>
                                    <p:anim calcmode="lin" valueType="num">
                                      <p:cBhvr additive="base">
                                        <p:cTn id="19" dur="500" fill="hold"/>
                                        <p:tgtEl>
                                          <p:spTgt spid="133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23">
                                            <p:txEl>
                                              <p:pRg st="6" end="6"/>
                                            </p:txEl>
                                          </p:spTgt>
                                        </p:tgtEl>
                                        <p:attrNameLst>
                                          <p:attrName>style.visibility</p:attrName>
                                        </p:attrNameLst>
                                      </p:cBhvr>
                                      <p:to>
                                        <p:strVal val="visible"/>
                                      </p:to>
                                    </p:set>
                                    <p:anim calcmode="lin" valueType="num">
                                      <p:cBhvr additive="base">
                                        <p:cTn id="25"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123">
                                            <p:txEl>
                                              <p:pRg st="8" end="8"/>
                                            </p:txEl>
                                          </p:spTgt>
                                        </p:tgtEl>
                                        <p:attrNameLst>
                                          <p:attrName>style.visibility</p:attrName>
                                        </p:attrNameLst>
                                      </p:cBhvr>
                                      <p:to>
                                        <p:strVal val="visible"/>
                                      </p:to>
                                    </p:set>
                                    <p:anim calcmode="lin" valueType="num">
                                      <p:cBhvr additive="base">
                                        <p:cTn id="31" dur="500" fill="hold"/>
                                        <p:tgtEl>
                                          <p:spTgt spid="13312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0466"/>
                                        </p:tgtEl>
                                        <p:attrNameLst>
                                          <p:attrName>style.visibility</p:attrName>
                                        </p:attrNameLst>
                                      </p:cBhvr>
                                      <p:to>
                                        <p:strVal val="visible"/>
                                      </p:to>
                                    </p:set>
                                    <p:animEffect transition="in" filter="dissolve">
                                      <p:cBhvr>
                                        <p:cTn id="37" dur="500"/>
                                        <p:tgtEl>
                                          <p:spTgt spid="19046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0471"/>
                                        </p:tgtEl>
                                        <p:attrNameLst>
                                          <p:attrName>style.visibility</p:attrName>
                                        </p:attrNameLst>
                                      </p:cBhvr>
                                      <p:to>
                                        <p:strVal val="visible"/>
                                      </p:to>
                                    </p:set>
                                    <p:animEffect transition="in" filter="dissolve">
                                      <p:cBhvr>
                                        <p:cTn id="42" dur="500"/>
                                        <p:tgtEl>
                                          <p:spTgt spid="190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1" grpId="0" animBg="1"/>
      <p:bldP spid="19046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E5301152-9C93-ED48-A47C-02413D4B6522}" type="slidenum">
              <a:rPr lang="en-US" sz="1400">
                <a:latin typeface="Calibri" charset="0"/>
              </a:rPr>
              <a:pPr algn="r" eaLnBrk="1" hangingPunct="1"/>
              <a:t>28</a:t>
            </a:fld>
            <a:endParaRPr lang="en-US" sz="1400">
              <a:latin typeface="Calibri" charset="0"/>
            </a:endParaRPr>
          </a:p>
        </p:txBody>
      </p:sp>
      <p:sp>
        <p:nvSpPr>
          <p:cNvPr id="184325" name="Rectangle 3"/>
          <p:cNvSpPr>
            <a:spLocks noGrp="1" noChangeArrowheads="1"/>
          </p:cNvSpPr>
          <p:nvPr>
            <p:ph type="body" idx="4294967295"/>
          </p:nvPr>
        </p:nvSpPr>
        <p:spPr>
          <a:xfrm>
            <a:off x="1860550" y="2133600"/>
            <a:ext cx="7283450" cy="3209925"/>
          </a:xfrm>
        </p:spPr>
        <p:txBody>
          <a:bodyPr/>
          <a:lstStyle/>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sz="3500">
                <a:latin typeface="Arial" charset="0"/>
                <a:cs typeface="Arial" charset="0"/>
              </a:rPr>
              <a:t>A. </a:t>
            </a:r>
            <a:r>
              <a:rPr lang="ka-GE">
                <a:latin typeface="Arial" charset="0"/>
                <a:cs typeface="Arial" charset="0"/>
              </a:rPr>
              <a:t>უნდა შევუკვეთოთ ეს </a:t>
            </a:r>
            <a:r>
              <a:rPr lang="ka-GE" i="1">
                <a:latin typeface="Arial" charset="0"/>
                <a:cs typeface="Arial" charset="0"/>
              </a:rPr>
              <a:t>წიგნი</a:t>
            </a:r>
            <a:r>
              <a:rPr lang="ka-GE">
                <a:latin typeface="Arial" charset="0"/>
                <a:cs typeface="Arial" charset="0"/>
              </a:rPr>
              <a:t>. </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B. ამ </a:t>
            </a:r>
            <a:r>
              <a:rPr lang="ka-GE" i="1">
                <a:latin typeface="Arial" charset="0"/>
                <a:cs typeface="Arial" charset="0"/>
              </a:rPr>
              <a:t>წიგნის</a:t>
            </a:r>
            <a:r>
              <a:rPr lang="ka-GE">
                <a:latin typeface="Arial" charset="0"/>
                <a:cs typeface="Arial" charset="0"/>
              </a:rPr>
              <a:t> წაკითხვა მინდა ფრანგულად.</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C. დავკარგე ჩემი </a:t>
            </a:r>
            <a:r>
              <a:rPr lang="ka-GE" i="1">
                <a:latin typeface="Arial" charset="0"/>
                <a:cs typeface="Arial" charset="0"/>
              </a:rPr>
              <a:t>წიგნი</a:t>
            </a:r>
            <a:r>
              <a:rPr lang="ka-GE">
                <a:latin typeface="Arial" charset="0"/>
                <a:cs typeface="Arial" charset="0"/>
              </a:rPr>
              <a:t>.</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D. ფილმი ჩემი საყვარელი </a:t>
            </a:r>
            <a:r>
              <a:rPr lang="ka-GE" i="1">
                <a:latin typeface="Arial" charset="0"/>
                <a:cs typeface="Arial" charset="0"/>
              </a:rPr>
              <a:t>წიგნის</a:t>
            </a:r>
            <a:r>
              <a:rPr lang="ka-GE">
                <a:latin typeface="Arial" charset="0"/>
                <a:cs typeface="Arial" charset="0"/>
              </a:rPr>
              <a:t> მიხედვით გადაიღეს.</a:t>
            </a:r>
          </a:p>
        </p:txBody>
      </p:sp>
      <p:sp>
        <p:nvSpPr>
          <p:cNvPr id="44036" name="Rectangle 4"/>
          <p:cNvSpPr>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ka-GE" sz="4000"/>
              <a:t>რომელი “წიგნია” FRBR 	</a:t>
            </a:r>
            <a:r>
              <a:rPr lang="ka-GE" sz="4000" i="1">
                <a:solidFill>
                  <a:srgbClr val="33CC33"/>
                </a:solidFill>
              </a:rPr>
              <a:t>ექსპრესია</a:t>
            </a:r>
            <a:r>
              <a:rPr lang="ka-GE" sz="4000"/>
              <a:t>?</a:t>
            </a:r>
          </a:p>
        </p:txBody>
      </p:sp>
      <p:sp>
        <p:nvSpPr>
          <p:cNvPr id="2" name="Date Placeholder 1"/>
          <p:cNvSpPr>
            <a:spLocks noGrp="1"/>
          </p:cNvSpPr>
          <p:nvPr>
            <p:ph type="dt" sz="half" idx="10"/>
          </p:nvPr>
        </p:nvSpPr>
        <p:spPr/>
        <p:txBody>
          <a:bodyPr/>
          <a:lstStyle/>
          <a:p>
            <a:fld id="{D96BF8D1-9851-EA40-B968-59566611637E}"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67813445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2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3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CC27DC80-2A30-434A-89BC-066C6F578F1B}" type="slidenum">
              <a:rPr lang="en-US" sz="1400">
                <a:latin typeface="Calibri" charset="0"/>
              </a:rPr>
              <a:pPr algn="r" eaLnBrk="1" hangingPunct="1"/>
              <a:t>29</a:t>
            </a:fld>
            <a:endParaRPr lang="en-US" sz="1400">
              <a:latin typeface="Calibri" charset="0"/>
            </a:endParaRPr>
          </a:p>
        </p:txBody>
      </p:sp>
      <p:sp>
        <p:nvSpPr>
          <p:cNvPr id="194562" name="Rectangle 2"/>
          <p:cNvSpPr>
            <a:spLocks noChangeArrowheads="1"/>
          </p:cNvSpPr>
          <p:nvPr/>
        </p:nvSpPr>
        <p:spPr bwMode="auto">
          <a:xfrm>
            <a:off x="990600" y="5257800"/>
            <a:ext cx="4267200" cy="609600"/>
          </a:xfrm>
          <a:prstGeom prst="rect">
            <a:avLst/>
          </a:prstGeom>
          <a:solidFill>
            <a:srgbClr val="FFFF99"/>
          </a:solidFill>
          <a:ln w="9525">
            <a:solidFill>
              <a:schemeClr val="tx1"/>
            </a:solidFill>
            <a:miter lim="800000"/>
            <a:headEnd/>
            <a:tailEnd/>
          </a:ln>
        </p:spPr>
        <p:txBody>
          <a:bodyPr wrap="none" anchor="ctr"/>
          <a:lstStyle/>
          <a:p>
            <a:endParaRPr lang="ar-sa">
              <a:latin typeface="Verdana" charset="0"/>
            </a:endParaRPr>
          </a:p>
        </p:txBody>
      </p:sp>
      <p:sp>
        <p:nvSpPr>
          <p:cNvPr id="133123" name="Rectangle 3"/>
          <p:cNvSpPr>
            <a:spLocks noGrp="1" noChangeArrowheads="1"/>
          </p:cNvSpPr>
          <p:nvPr>
            <p:ph type="body" idx="4294967295"/>
          </p:nvPr>
        </p:nvSpPr>
        <p:spPr>
          <a:xfrm>
            <a:off x="1066800" y="1828800"/>
            <a:ext cx="8077200" cy="4267200"/>
          </a:xfrm>
        </p:spPr>
        <p:txBody>
          <a:bodyPr/>
          <a:lstStyle/>
          <a:p>
            <a:pPr marL="609600" indent="-609600" eaLnBrk="1" hangingPunct="1">
              <a:lnSpc>
                <a:spcPct val="90000"/>
              </a:lnSpc>
              <a:buFont typeface="Wingdings" charset="0"/>
              <a:buNone/>
            </a:pPr>
            <a:r>
              <a:rPr lang="ka-GE" sz="2300">
                <a:solidFill>
                  <a:srgbClr val="FF0000"/>
                </a:solidFill>
                <a:latin typeface="Arial" charset="0"/>
                <a:cs typeface="Arial" charset="0"/>
              </a:rPr>
              <a:t>	</a:t>
            </a:r>
            <a:r>
              <a:rPr lang="ka-GE" sz="2600">
                <a:latin typeface="Arial" charset="0"/>
                <a:cs typeface="Arial" charset="0"/>
              </a:rPr>
              <a:t>A.</a:t>
            </a:r>
            <a:r>
              <a:rPr lang="ka-GE" sz="2600">
                <a:solidFill>
                  <a:srgbClr val="FF0000"/>
                </a:solidFill>
                <a:latin typeface="Arial" charset="0"/>
                <a:cs typeface="Arial" charset="0"/>
              </a:rPr>
              <a:t> </a:t>
            </a:r>
            <a:r>
              <a:rPr lang="ka-GE" sz="2600">
                <a:latin typeface="Arial" charset="0"/>
                <a:cs typeface="Arial" charset="0"/>
              </a:rPr>
              <a:t>2008</a:t>
            </a:r>
            <a:r>
              <a:rPr lang="ka-GE" sz="2600">
                <a:solidFill>
                  <a:srgbClr val="FF0000"/>
                </a:solidFill>
                <a:latin typeface="Arial" charset="0"/>
                <a:cs typeface="Arial" charset="0"/>
              </a:rPr>
              <a:t> </a:t>
            </a:r>
            <a:r>
              <a:rPr lang="ka-GE" sz="2600">
                <a:latin typeface="Arial" charset="0"/>
                <a:cs typeface="Arial" charset="0"/>
              </a:rPr>
              <a:t>წელს გამოცემული Oxford University Press-ის ნაბეჭდი ტექსტის</a:t>
            </a:r>
            <a:r>
              <a:rPr lang="ka-GE" sz="2600">
                <a:solidFill>
                  <a:srgbClr val="FF0000"/>
                </a:solidFill>
                <a:latin typeface="Arial" charset="0"/>
                <a:cs typeface="Arial" charset="0"/>
              </a:rPr>
              <a:t> </a:t>
            </a:r>
            <a:r>
              <a:rPr lang="ka-GE" sz="2600">
                <a:latin typeface="Arial" charset="0"/>
                <a:cs typeface="Arial" charset="0"/>
              </a:rPr>
              <a:t>ციფრული ვერსია?</a:t>
            </a:r>
          </a:p>
          <a:p>
            <a:pPr marL="609600" indent="-609600" eaLnBrk="1" hangingPunct="1">
              <a:lnSpc>
                <a:spcPct val="90000"/>
              </a:lnSpc>
              <a:buClr>
                <a:srgbClr val="FF6600"/>
              </a:buClr>
              <a:buFont typeface="Wingdings" charset="0"/>
              <a:buNone/>
            </a:pPr>
            <a:endParaRPr lang="ka-GE" sz="900">
              <a:latin typeface="Arial" charset="0"/>
              <a:cs typeface="Arial" charset="0"/>
            </a:endParaRPr>
          </a:p>
          <a:p>
            <a:pPr marL="609600" indent="-609600" eaLnBrk="1" hangingPunct="1">
              <a:lnSpc>
                <a:spcPct val="90000"/>
              </a:lnSpc>
              <a:buClr>
                <a:srgbClr val="FF6600"/>
              </a:buClr>
              <a:buFont typeface="Wingdings" charset="0"/>
              <a:buNone/>
            </a:pPr>
            <a:r>
              <a:rPr lang="ka-GE" sz="2600">
                <a:latin typeface="Arial" charset="0"/>
                <a:cs typeface="Arial" charset="0"/>
              </a:rPr>
              <a:t>	B. ტყავისყდიანი, ავტოგრაფიანი წიგნი რარიტეტების კოლექციაში? </a:t>
            </a:r>
          </a:p>
          <a:p>
            <a:pPr marL="609600" indent="-609600" eaLnBrk="1" hangingPunct="1">
              <a:lnSpc>
                <a:spcPct val="90000"/>
              </a:lnSpc>
              <a:buClr>
                <a:srgbClr val="FF6600"/>
              </a:buClr>
              <a:buFont typeface="Wingdings" charset="0"/>
              <a:buNone/>
            </a:pPr>
            <a:endParaRPr lang="ka-GE" sz="900">
              <a:latin typeface="Arial" charset="0"/>
              <a:cs typeface="Arial" charset="0"/>
            </a:endParaRPr>
          </a:p>
          <a:p>
            <a:pPr marL="609600" indent="-609600" eaLnBrk="1" hangingPunct="1">
              <a:lnSpc>
                <a:spcPct val="90000"/>
              </a:lnSpc>
              <a:buClr>
                <a:srgbClr val="009900"/>
              </a:buClr>
              <a:buFont typeface="Wingdings" charset="0"/>
              <a:buNone/>
            </a:pPr>
            <a:r>
              <a:rPr lang="ka-GE" sz="2600">
                <a:latin typeface="Arial" charset="0"/>
                <a:cs typeface="Arial" charset="0"/>
              </a:rPr>
              <a:t>	C. ფრანგული თარგმანი?</a:t>
            </a:r>
          </a:p>
          <a:p>
            <a:pPr marL="609600" indent="-609600" eaLnBrk="1" hangingPunct="1">
              <a:lnSpc>
                <a:spcPct val="90000"/>
              </a:lnSpc>
              <a:buClr>
                <a:srgbClr val="009900"/>
              </a:buClr>
              <a:buFont typeface="Wingdings" charset="0"/>
              <a:buAutoNum type="arabicPeriod"/>
            </a:pPr>
            <a:endParaRPr lang="ka-GE" sz="900">
              <a:latin typeface="Arial" charset="0"/>
              <a:cs typeface="Arial" charset="0"/>
            </a:endParaRPr>
          </a:p>
          <a:p>
            <a:pPr marL="609600" indent="-609600" eaLnBrk="1" hangingPunct="1">
              <a:lnSpc>
                <a:spcPct val="90000"/>
              </a:lnSpc>
              <a:buClr>
                <a:srgbClr val="009900"/>
              </a:buClr>
              <a:buFont typeface="Wingdings" charset="0"/>
              <a:buNone/>
            </a:pPr>
            <a:r>
              <a:rPr lang="ka-GE" sz="2600">
                <a:latin typeface="Arial" charset="0"/>
                <a:cs typeface="Arial" charset="0"/>
              </a:rPr>
              <a:t>	D. ლონდონის სიმფონიური ორკესტრის შესრულება 2005 წელს?</a:t>
            </a:r>
          </a:p>
          <a:p>
            <a:pPr marL="609600" indent="-609600" eaLnBrk="1" hangingPunct="1">
              <a:lnSpc>
                <a:spcPct val="90000"/>
              </a:lnSpc>
              <a:buClr>
                <a:srgbClr val="0000FF"/>
              </a:buClr>
              <a:buFont typeface="Wingdings" charset="0"/>
              <a:buAutoNum type="arabicPeriod"/>
            </a:pPr>
            <a:endParaRPr lang="ka-GE" sz="900">
              <a:latin typeface="Arial" charset="0"/>
              <a:cs typeface="Arial" charset="0"/>
            </a:endParaRPr>
          </a:p>
          <a:p>
            <a:pPr marL="609600" indent="-609600" eaLnBrk="1" hangingPunct="1">
              <a:lnSpc>
                <a:spcPct val="90000"/>
              </a:lnSpc>
              <a:buClr>
                <a:srgbClr val="0000FF"/>
              </a:buClr>
              <a:buFont typeface="Wingdings" charset="0"/>
              <a:buNone/>
            </a:pPr>
            <a:r>
              <a:rPr lang="ka-GE" sz="2600">
                <a:latin typeface="Arial" charset="0"/>
                <a:cs typeface="Arial" charset="0"/>
              </a:rPr>
              <a:t>	E. შექსპირის ჰამლეტი?</a:t>
            </a:r>
          </a:p>
          <a:p>
            <a:pPr marL="609600" indent="-609600" eaLnBrk="1" hangingPunct="1">
              <a:lnSpc>
                <a:spcPct val="90000"/>
              </a:lnSpc>
              <a:buClr>
                <a:srgbClr val="0000FF"/>
              </a:buClr>
              <a:buFont typeface="Wingdings" charset="0"/>
              <a:buNone/>
            </a:pPr>
            <a:endParaRPr lang="ka-GE" sz="2300">
              <a:latin typeface="Arial" charset="0"/>
              <a:cs typeface="Arial" charset="0"/>
            </a:endParaRPr>
          </a:p>
        </p:txBody>
      </p:sp>
      <p:sp>
        <p:nvSpPr>
          <p:cNvPr id="45062" name="Rectangle 2"/>
          <p:cNvSpPr>
            <a:spLocks noGrp="1" noChangeArrowheads="1"/>
          </p:cNvSpPr>
          <p:nvPr>
            <p:ph type="title" idx="4294967295"/>
          </p:nvPr>
        </p:nvSpPr>
        <p:spPr>
          <a:xfrm>
            <a:off x="1830388" y="381000"/>
            <a:ext cx="7313612" cy="960438"/>
          </a:xfrm>
        </p:spPr>
        <p:txBody>
          <a:bodyPr bIns="91440" anchor="b"/>
          <a:lstStyle/>
          <a:p>
            <a:pPr eaLnBrk="1" hangingPunct="1"/>
            <a:r>
              <a:rPr lang="en-US">
                <a:latin typeface="Arial" charset="0"/>
                <a:cs typeface="Arial" charset="0"/>
              </a:rPr>
              <a:t>FRBR </a:t>
            </a:r>
            <a:r>
              <a:rPr lang="ka-GE" i="1">
                <a:solidFill>
                  <a:srgbClr val="0000FF"/>
                </a:solidFill>
                <a:latin typeface="Arial" charset="0"/>
                <a:cs typeface="Arial" charset="0"/>
              </a:rPr>
              <a:t>ნაშრომი</a:t>
            </a:r>
            <a:endParaRPr lang="en-US" i="1">
              <a:solidFill>
                <a:srgbClr val="0000FF"/>
              </a:solidFill>
              <a:latin typeface="Arial" charset="0"/>
              <a:cs typeface="Arial" charset="0"/>
            </a:endParaRPr>
          </a:p>
        </p:txBody>
      </p:sp>
      <p:sp>
        <p:nvSpPr>
          <p:cNvPr id="19458" name="Rectangle 8"/>
          <p:cNvSpPr txBox="1">
            <a:spLocks noGrp="1" noChangeArrowheads="1"/>
          </p:cNvSpPr>
          <p:nvPr/>
        </p:nvSpPr>
        <p:spPr>
          <a:xfrm>
            <a:off x="146050" y="6210300"/>
            <a:ext cx="457200" cy="457200"/>
          </a:xfrm>
          <a:prstGeom prst="ellipse">
            <a:avLst/>
          </a:prstGeom>
          <a:noFill/>
        </p:spPr>
        <p:txBody>
          <a:bodyPr wrap="none" lIns="0" tIns="0" rIns="0" bIns="0" anchor="ctr" anchorCtr="1"/>
          <a:lstStyle/>
          <a:p>
            <a:pPr algn="ctr"/>
            <a:fld id="{3B92AEBF-1CE7-C544-BAFB-FF87A4647692}" type="slidenum">
              <a:rPr lang="en-US" sz="1400">
                <a:solidFill>
                  <a:srgbClr val="FFFFFF"/>
                </a:solidFill>
              </a:rPr>
              <a:pPr algn="ctr"/>
              <a:t>29</a:t>
            </a:fld>
            <a:endParaRPr lang="en-US" sz="1400">
              <a:solidFill>
                <a:srgbClr val="FFFFFF"/>
              </a:solidFill>
            </a:endParaRPr>
          </a:p>
        </p:txBody>
      </p:sp>
      <p:sp>
        <p:nvSpPr>
          <p:cNvPr id="45063" name="Footer Placeholder 9"/>
          <p:cNvSpPr txBox="1">
            <a:spLocks noGrp="1"/>
          </p:cNvSpPr>
          <p:nvPr/>
        </p:nvSpPr>
        <p:spPr bwMode="auto">
          <a:xfrm>
            <a:off x="762000" y="6248400"/>
            <a:ext cx="800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2000">
                <a:latin typeface="Calibri" charset="0"/>
              </a:rPr>
              <a:t>Tillett, Barbara. Library of Congress. March 4, 2009. </a:t>
            </a:r>
            <a:r>
              <a:rPr lang="en-US" sz="2000" i="1">
                <a:latin typeface="Calibri" charset="0"/>
              </a:rPr>
              <a:t>FRBR: Things You Should Know, But Were Afraid To Ask </a:t>
            </a:r>
          </a:p>
        </p:txBody>
      </p:sp>
      <p:sp>
        <p:nvSpPr>
          <p:cNvPr id="2" name="Date Placeholder 1"/>
          <p:cNvSpPr>
            <a:spLocks noGrp="1"/>
          </p:cNvSpPr>
          <p:nvPr>
            <p:ph type="dt" sz="half" idx="10"/>
          </p:nvPr>
        </p:nvSpPr>
        <p:spPr/>
        <p:txBody>
          <a:bodyPr/>
          <a:lstStyle/>
          <a:p>
            <a:fld id="{2509C24D-0FAC-2542-B5AA-6C6B1C60F15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73909073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23">
                                            <p:txEl>
                                              <p:pRg st="2" end="2"/>
                                            </p:txEl>
                                          </p:spTgt>
                                        </p:tgtEl>
                                        <p:attrNameLst>
                                          <p:attrName>style.visibility</p:attrName>
                                        </p:attrNameLst>
                                      </p:cBhvr>
                                      <p:to>
                                        <p:strVal val="visible"/>
                                      </p:to>
                                    </p:set>
                                    <p:anim calcmode="lin" valueType="num">
                                      <p:cBhvr additive="base">
                                        <p:cTn id="13" dur="500" fill="hold"/>
                                        <p:tgtEl>
                                          <p:spTgt spid="133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23">
                                            <p:txEl>
                                              <p:pRg st="4" end="4"/>
                                            </p:txEl>
                                          </p:spTgt>
                                        </p:tgtEl>
                                        <p:attrNameLst>
                                          <p:attrName>style.visibility</p:attrName>
                                        </p:attrNameLst>
                                      </p:cBhvr>
                                      <p:to>
                                        <p:strVal val="visible"/>
                                      </p:to>
                                    </p:set>
                                    <p:anim calcmode="lin" valueType="num">
                                      <p:cBhvr additive="base">
                                        <p:cTn id="19" dur="500" fill="hold"/>
                                        <p:tgtEl>
                                          <p:spTgt spid="133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23">
                                            <p:txEl>
                                              <p:pRg st="6" end="6"/>
                                            </p:txEl>
                                          </p:spTgt>
                                        </p:tgtEl>
                                        <p:attrNameLst>
                                          <p:attrName>style.visibility</p:attrName>
                                        </p:attrNameLst>
                                      </p:cBhvr>
                                      <p:to>
                                        <p:strVal val="visible"/>
                                      </p:to>
                                    </p:set>
                                    <p:anim calcmode="lin" valueType="num">
                                      <p:cBhvr additive="base">
                                        <p:cTn id="25"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123">
                                            <p:txEl>
                                              <p:pRg st="8" end="8"/>
                                            </p:txEl>
                                          </p:spTgt>
                                        </p:tgtEl>
                                        <p:attrNameLst>
                                          <p:attrName>style.visibility</p:attrName>
                                        </p:attrNameLst>
                                      </p:cBhvr>
                                      <p:to>
                                        <p:strVal val="visible"/>
                                      </p:to>
                                    </p:set>
                                    <p:anim calcmode="lin" valueType="num">
                                      <p:cBhvr additive="base">
                                        <p:cTn id="31" dur="500" fill="hold"/>
                                        <p:tgtEl>
                                          <p:spTgt spid="13312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4562"/>
                                        </p:tgtEl>
                                        <p:attrNameLst>
                                          <p:attrName>style.visibility</p:attrName>
                                        </p:attrNameLst>
                                      </p:cBhvr>
                                      <p:to>
                                        <p:strVal val="visible"/>
                                      </p:to>
                                    </p:set>
                                    <p:animEffect transition="in" filter="dissolve">
                                      <p:cBhvr>
                                        <p:cTn id="37" dur="500"/>
                                        <p:tgtEl>
                                          <p:spTgt spid="194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FBBCDA0-E0A3-2741-867B-95B82B91BDF3}" type="slidenum">
              <a:rPr lang="en-US" sz="1400">
                <a:latin typeface="Calibri" charset="0"/>
              </a:rPr>
              <a:pPr algn="r" eaLnBrk="1" hangingPunct="1"/>
              <a:t>3</a:t>
            </a:fld>
            <a:endParaRPr lang="en-US" sz="1400">
              <a:latin typeface="Calibri" charset="0"/>
            </a:endParaRPr>
          </a:p>
        </p:txBody>
      </p:sp>
      <p:sp>
        <p:nvSpPr>
          <p:cNvPr id="16387" name="Title 6"/>
          <p:cNvSpPr>
            <a:spLocks noGrp="1"/>
          </p:cNvSpPr>
          <p:nvPr>
            <p:ph type="title" idx="4294967295"/>
          </p:nvPr>
        </p:nvSpPr>
        <p:spPr>
          <a:xfrm>
            <a:off x="0" y="274638"/>
            <a:ext cx="8229600" cy="1143000"/>
          </a:xfrm>
        </p:spPr>
        <p:txBody>
          <a:bodyPr bIns="91440" anchor="b"/>
          <a:lstStyle/>
          <a:p>
            <a:pPr eaLnBrk="1" hangingPunct="1"/>
            <a:r>
              <a:rPr lang="ka-GE">
                <a:latin typeface="Arial" charset="0"/>
                <a:cs typeface="Arial" charset="0"/>
              </a:rPr>
              <a:t>რატომ</a:t>
            </a:r>
            <a:r>
              <a:rPr lang="en-US">
                <a:latin typeface="Arial" charset="0"/>
                <a:cs typeface="Arial" charset="0"/>
              </a:rPr>
              <a:t> FRBR</a:t>
            </a:r>
            <a:r>
              <a:rPr lang="ka-GE">
                <a:latin typeface="Arial" charset="0"/>
                <a:cs typeface="Arial" charset="0"/>
              </a:rPr>
              <a:t> / FRAD </a:t>
            </a:r>
            <a:r>
              <a:rPr lang="en-US">
                <a:latin typeface="Arial" charset="0"/>
                <a:cs typeface="Arial" charset="0"/>
              </a:rPr>
              <a:t>?		</a:t>
            </a:r>
          </a:p>
        </p:txBody>
      </p:sp>
      <p:sp>
        <p:nvSpPr>
          <p:cNvPr id="16388" name="Content Placeholder 7"/>
          <p:cNvSpPr>
            <a:spLocks noGrp="1"/>
          </p:cNvSpPr>
          <p:nvPr>
            <p:ph sz="quarter" idx="4294967295"/>
          </p:nvPr>
        </p:nvSpPr>
        <p:spPr>
          <a:xfrm>
            <a:off x="1833563" y="2049463"/>
            <a:ext cx="7310437" cy="3529012"/>
          </a:xfrm>
        </p:spPr>
        <p:txBody>
          <a:bodyPr>
            <a:normAutofit/>
          </a:bodyPr>
          <a:lstStyle/>
          <a:p>
            <a:pPr marL="273050" indent="-273050" eaLnBrk="1" hangingPunct="1"/>
            <a:r>
              <a:rPr lang="ka-GE" sz="3400">
                <a:latin typeface="Arial" charset="0"/>
                <a:cs typeface="Arial" charset="0"/>
              </a:rPr>
              <a:t>რატომ უნდა გვესმოდეს?</a:t>
            </a:r>
          </a:p>
          <a:p>
            <a:pPr marL="273050" indent="-273050" eaLnBrk="1" hangingPunct="1">
              <a:buFont typeface="Wingdings" charset="0"/>
              <a:buNone/>
            </a:pPr>
            <a:endParaRPr lang="ka-GE" sz="3400">
              <a:latin typeface="Arial" charset="0"/>
              <a:cs typeface="Arial" charset="0"/>
            </a:endParaRPr>
          </a:p>
          <a:p>
            <a:pPr marL="547688" lvl="1" indent="-228600" eaLnBrk="1" hangingPunct="1"/>
            <a:r>
              <a:rPr lang="ka-GE" sz="3000">
                <a:latin typeface="Arial" charset="0"/>
                <a:cs typeface="Arial" charset="0"/>
              </a:rPr>
              <a:t> RDA ეყრდნობა ამ კონცეფციას.</a:t>
            </a:r>
          </a:p>
          <a:p>
            <a:pPr marL="547688" lvl="1" indent="-228600" eaLnBrk="1" hangingPunct="1"/>
            <a:r>
              <a:rPr lang="ka-GE" sz="3000">
                <a:latin typeface="Arial" charset="0"/>
                <a:cs typeface="Arial" charset="0"/>
              </a:rPr>
              <a:t> RDA იყენებს მის ტერმინებს. </a:t>
            </a:r>
          </a:p>
          <a:p>
            <a:pPr marL="547688" lvl="1" indent="-228600" eaLnBrk="1" hangingPunct="1"/>
            <a:r>
              <a:rPr lang="ka-GE" sz="3000">
                <a:latin typeface="Arial" charset="0"/>
                <a:cs typeface="Arial" charset="0"/>
              </a:rPr>
              <a:t> და იმისთვის, რომ კატალოგი უკეთ მუშაობდეს. </a:t>
            </a:r>
            <a:endParaRPr lang="ka-GE">
              <a:latin typeface="Arial" charset="0"/>
              <a:cs typeface="Arial" charset="0"/>
            </a:endParaRPr>
          </a:p>
        </p:txBody>
      </p:sp>
      <p:sp>
        <p:nvSpPr>
          <p:cNvPr id="2" name="Date Placeholder 1"/>
          <p:cNvSpPr>
            <a:spLocks noGrp="1"/>
          </p:cNvSpPr>
          <p:nvPr>
            <p:ph type="dt" sz="half" idx="10"/>
          </p:nvPr>
        </p:nvSpPr>
        <p:spPr/>
        <p:txBody>
          <a:bodyPr/>
          <a:lstStyle/>
          <a:p>
            <a:fld id="{A059184D-5805-5E43-8D27-73D2154FD8DC}"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95548787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5CE1AEC9-A3D9-1344-B3CF-1738B21B04C9}" type="slidenum">
              <a:rPr lang="en-US" sz="1400">
                <a:latin typeface="Calibri" charset="0"/>
              </a:rPr>
              <a:pPr algn="r" eaLnBrk="1" hangingPunct="1"/>
              <a:t>30</a:t>
            </a:fld>
            <a:endParaRPr lang="en-US" sz="1400">
              <a:latin typeface="Calibri" charset="0"/>
            </a:endParaRPr>
          </a:p>
        </p:txBody>
      </p:sp>
      <p:sp>
        <p:nvSpPr>
          <p:cNvPr id="184325" name="Rectangle 3"/>
          <p:cNvSpPr>
            <a:spLocks noGrp="1" noChangeArrowheads="1"/>
          </p:cNvSpPr>
          <p:nvPr>
            <p:ph type="body" idx="4294967295"/>
          </p:nvPr>
        </p:nvSpPr>
        <p:spPr>
          <a:xfrm>
            <a:off x="1860550" y="2133600"/>
            <a:ext cx="7283450" cy="3209925"/>
          </a:xfrm>
        </p:spPr>
        <p:txBody>
          <a:bodyPr/>
          <a:lstStyle/>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sz="3500">
                <a:latin typeface="Arial" charset="0"/>
                <a:cs typeface="Arial" charset="0"/>
              </a:rPr>
              <a:t>A. </a:t>
            </a:r>
            <a:r>
              <a:rPr lang="ka-GE">
                <a:latin typeface="Arial" charset="0"/>
                <a:cs typeface="Arial" charset="0"/>
              </a:rPr>
              <a:t>უნდა შევუკვეთოთ ეს </a:t>
            </a:r>
            <a:r>
              <a:rPr lang="ka-GE" i="1">
                <a:latin typeface="Arial" charset="0"/>
                <a:cs typeface="Arial" charset="0"/>
              </a:rPr>
              <a:t>წიგნი</a:t>
            </a:r>
            <a:r>
              <a:rPr lang="ka-GE">
                <a:latin typeface="Arial" charset="0"/>
                <a:cs typeface="Arial" charset="0"/>
              </a:rPr>
              <a:t>. </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B. ამ </a:t>
            </a:r>
            <a:r>
              <a:rPr lang="ka-GE" i="1">
                <a:latin typeface="Arial" charset="0"/>
                <a:cs typeface="Arial" charset="0"/>
              </a:rPr>
              <a:t>წიგნის</a:t>
            </a:r>
            <a:r>
              <a:rPr lang="ka-GE">
                <a:latin typeface="Arial" charset="0"/>
                <a:cs typeface="Arial" charset="0"/>
              </a:rPr>
              <a:t> წაკითხვა მინდა ფრანგულად.</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C. დავკარგე ჩემი </a:t>
            </a:r>
            <a:r>
              <a:rPr lang="ka-GE" i="1">
                <a:latin typeface="Arial" charset="0"/>
                <a:cs typeface="Arial" charset="0"/>
              </a:rPr>
              <a:t>წიგნი</a:t>
            </a:r>
            <a:r>
              <a:rPr lang="ka-GE">
                <a:latin typeface="Arial" charset="0"/>
                <a:cs typeface="Arial" charset="0"/>
              </a:rPr>
              <a:t>.</a:t>
            </a:r>
          </a:p>
          <a:p>
            <a:pPr marL="366713" indent="-271463" eaLnBrk="1" hangingPunct="1">
              <a:buSzPct val="81000"/>
              <a:buFont typeface="Wingdings" charset="0"/>
              <a:buNone/>
              <a:tabLst>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ka-GE">
                <a:latin typeface="Arial" charset="0"/>
                <a:cs typeface="Arial" charset="0"/>
              </a:rPr>
              <a:t>D. ფილმი ჩემი საყვარელი </a:t>
            </a:r>
            <a:r>
              <a:rPr lang="ka-GE" i="1">
                <a:latin typeface="Arial" charset="0"/>
                <a:cs typeface="Arial" charset="0"/>
              </a:rPr>
              <a:t>წიგნის</a:t>
            </a:r>
            <a:r>
              <a:rPr lang="ka-GE">
                <a:latin typeface="Arial" charset="0"/>
                <a:cs typeface="Arial" charset="0"/>
              </a:rPr>
              <a:t> მიხედვით გადაიღეს.</a:t>
            </a:r>
          </a:p>
        </p:txBody>
      </p:sp>
      <p:sp>
        <p:nvSpPr>
          <p:cNvPr id="46084" name="Rectangle 4"/>
          <p:cNvSpPr>
            <a:spLocks noChangeArrowheads="1"/>
          </p:cNvSpPr>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ka-GE" sz="4000"/>
              <a:t>რომელი “წიგნია” FRBR 	</a:t>
            </a:r>
            <a:r>
              <a:rPr lang="ka-GE" sz="4000" i="1">
                <a:solidFill>
                  <a:srgbClr val="0000FF"/>
                </a:solidFill>
              </a:rPr>
              <a:t>ნაშრომი</a:t>
            </a:r>
            <a:r>
              <a:rPr lang="ka-GE" sz="4000"/>
              <a:t>?</a:t>
            </a:r>
          </a:p>
        </p:txBody>
      </p:sp>
      <p:sp>
        <p:nvSpPr>
          <p:cNvPr id="2" name="Date Placeholder 1"/>
          <p:cNvSpPr>
            <a:spLocks noGrp="1"/>
          </p:cNvSpPr>
          <p:nvPr>
            <p:ph type="dt" sz="half" idx="10"/>
          </p:nvPr>
        </p:nvSpPr>
        <p:spPr/>
        <p:txBody>
          <a:bodyPr/>
          <a:lstStyle/>
          <a:p>
            <a:fld id="{96254620-D3FB-C848-9C87-946919076523}"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2033463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2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3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457200" y="549275"/>
            <a:ext cx="8229600" cy="5576888"/>
          </a:xfrm>
        </p:spPr>
        <p:txBody>
          <a:bodyPr/>
          <a:lstStyle/>
          <a:p>
            <a:pPr algn="ctr" eaLnBrk="1" hangingPunct="1">
              <a:lnSpc>
                <a:spcPct val="90000"/>
              </a:lnSpc>
              <a:buFont typeface="Wingdings" charset="0"/>
              <a:buNone/>
            </a:pPr>
            <a:r>
              <a:rPr lang="ka-GE">
                <a:latin typeface="Arial" charset="0"/>
                <a:cs typeface="Arial" charset="0"/>
              </a:rPr>
              <a:t>ერთეულების ეს ოთხი დონე სამომავლოდ ბევრ შესაძლებლობას სთავაზობს კატალოგისტებსა და კატალოგებს. </a:t>
            </a:r>
          </a:p>
          <a:p>
            <a:pPr eaLnBrk="1" hangingPunct="1">
              <a:lnSpc>
                <a:spcPct val="90000"/>
              </a:lnSpc>
              <a:buFont typeface="Wingdings" charset="0"/>
              <a:buNone/>
            </a:pPr>
            <a:endParaRPr lang="ka-GE">
              <a:latin typeface="Arial" charset="0"/>
              <a:cs typeface="Arial" charset="0"/>
            </a:endParaRPr>
          </a:p>
          <a:p>
            <a:pPr eaLnBrk="1" hangingPunct="1">
              <a:lnSpc>
                <a:spcPct val="90000"/>
              </a:lnSpc>
            </a:pPr>
            <a:r>
              <a:rPr lang="ka-GE">
                <a:latin typeface="Arial" charset="0"/>
                <a:cs typeface="Arial" charset="0"/>
              </a:rPr>
              <a:t>ბევრი გამეორების აცილება,</a:t>
            </a:r>
          </a:p>
          <a:p>
            <a:pPr eaLnBrk="1" hangingPunct="1">
              <a:lnSpc>
                <a:spcPct val="90000"/>
              </a:lnSpc>
            </a:pPr>
            <a:endParaRPr lang="ka-GE" sz="2000">
              <a:latin typeface="Arial" charset="0"/>
              <a:cs typeface="Arial" charset="0"/>
            </a:endParaRPr>
          </a:p>
          <a:p>
            <a:pPr eaLnBrk="1" hangingPunct="1">
              <a:lnSpc>
                <a:spcPct val="90000"/>
              </a:lnSpc>
            </a:pPr>
            <a:r>
              <a:rPr lang="ka-GE">
                <a:latin typeface="Arial" charset="0"/>
                <a:cs typeface="Arial" charset="0"/>
              </a:rPr>
              <a:t>უკვე არსებული სხვადასხვა დონის ერთეულების ატრიბუტების ჩანაწერების გამოყენება. </a:t>
            </a:r>
          </a:p>
          <a:p>
            <a:pPr eaLnBrk="1" hangingPunct="1">
              <a:lnSpc>
                <a:spcPct val="90000"/>
              </a:lnSpc>
              <a:buFont typeface="Wingdings" charset="0"/>
              <a:buNone/>
            </a:pPr>
            <a:endParaRPr lang="ka-GE" sz="2000">
              <a:latin typeface="Arial" charset="0"/>
              <a:cs typeface="Arial" charset="0"/>
            </a:endParaRPr>
          </a:p>
          <a:p>
            <a:pPr eaLnBrk="1" hangingPunct="1">
              <a:lnSpc>
                <a:spcPct val="90000"/>
              </a:lnSpc>
            </a:pPr>
            <a:r>
              <a:rPr lang="ka-GE">
                <a:latin typeface="Arial" charset="0"/>
                <a:cs typeface="Arial" charset="0"/>
              </a:rPr>
              <a:t>საძიებო სისტემების გაუმჯობესება. </a:t>
            </a:r>
            <a:endParaRPr lang="ru-RU">
              <a:latin typeface="Arial" charset="0"/>
              <a:cs typeface="Arial" charset="0"/>
            </a:endParaRPr>
          </a:p>
        </p:txBody>
      </p:sp>
      <p:sp>
        <p:nvSpPr>
          <p:cNvPr id="2" name="Date Placeholder 1"/>
          <p:cNvSpPr>
            <a:spLocks noGrp="1"/>
          </p:cNvSpPr>
          <p:nvPr>
            <p:ph type="dt" sz="half" idx="10"/>
          </p:nvPr>
        </p:nvSpPr>
        <p:spPr/>
        <p:txBody>
          <a:bodyPr/>
          <a:lstStyle/>
          <a:p>
            <a:fld id="{38669733-CADA-BE4D-908D-2B82A6E1D03B}"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554026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8055" name="Group 7"/>
          <p:cNvGrpSpPr>
            <a:grpSpLocks noGrp="1" noChangeAspect="1"/>
          </p:cNvGrpSpPr>
          <p:nvPr>
            <p:ph idx="1"/>
          </p:nvPr>
        </p:nvGrpSpPr>
        <p:grpSpPr bwMode="auto">
          <a:xfrm>
            <a:off x="250825" y="620713"/>
            <a:ext cx="8642350" cy="5567362"/>
            <a:chOff x="272" y="1242"/>
            <a:chExt cx="7194" cy="1584"/>
          </a:xfrm>
        </p:grpSpPr>
        <p:sp>
          <p:nvSpPr>
            <p:cNvPr id="258054" name="AutoShape 6"/>
            <p:cNvSpPr>
              <a:spLocks noChangeAspect="1" noChangeArrowheads="1" noTextEdit="1"/>
            </p:cNvSpPr>
            <p:nvPr/>
          </p:nvSpPr>
          <p:spPr bwMode="auto">
            <a:xfrm>
              <a:off x="272" y="1242"/>
              <a:ext cx="7194" cy="1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cxnSp>
          <p:nvCxnSpPr>
            <p:cNvPr id="258086" name="_s258086"/>
            <p:cNvCxnSpPr>
              <a:cxnSpLocks noChangeShapeType="1"/>
              <a:stCxn id="258085" idx="1"/>
              <a:endCxn id="258073" idx="2"/>
            </p:cNvCxnSpPr>
            <p:nvPr/>
          </p:nvCxnSpPr>
          <p:spPr bwMode="auto">
            <a:xfrm rot="10800000">
              <a:off x="6460"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84" name="_s258084"/>
            <p:cNvCxnSpPr>
              <a:cxnSpLocks noChangeShapeType="1"/>
              <a:stCxn id="258083" idx="1"/>
              <a:endCxn id="258067" idx="2"/>
            </p:cNvCxnSpPr>
            <p:nvPr/>
          </p:nvCxnSpPr>
          <p:spPr bwMode="auto">
            <a:xfrm rot="10800000">
              <a:off x="5308" y="2394"/>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82" name="_s258082"/>
            <p:cNvCxnSpPr>
              <a:cxnSpLocks noChangeShapeType="1"/>
              <a:stCxn id="258081" idx="1"/>
              <a:endCxn id="258071" idx="2"/>
            </p:cNvCxnSpPr>
            <p:nvPr/>
          </p:nvCxnSpPr>
          <p:spPr bwMode="auto">
            <a:xfrm rot="10800000">
              <a:off x="4158"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80" name="_s258080"/>
            <p:cNvCxnSpPr>
              <a:cxnSpLocks noChangeShapeType="1"/>
              <a:stCxn id="258079" idx="1"/>
              <a:endCxn id="258065" idx="2"/>
            </p:cNvCxnSpPr>
            <p:nvPr/>
          </p:nvCxnSpPr>
          <p:spPr bwMode="auto">
            <a:xfrm rot="10800000">
              <a:off x="3007"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78" name="_s258078"/>
            <p:cNvCxnSpPr>
              <a:cxnSpLocks noChangeShapeType="1"/>
              <a:stCxn id="258077" idx="1"/>
              <a:endCxn id="258069" idx="2"/>
            </p:cNvCxnSpPr>
            <p:nvPr/>
          </p:nvCxnSpPr>
          <p:spPr bwMode="auto">
            <a:xfrm rot="10800000">
              <a:off x="1855" y="2394"/>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76" name="_s258076"/>
            <p:cNvCxnSpPr>
              <a:cxnSpLocks noChangeShapeType="1"/>
              <a:stCxn id="258075" idx="1"/>
              <a:endCxn id="258063" idx="2"/>
            </p:cNvCxnSpPr>
            <p:nvPr/>
          </p:nvCxnSpPr>
          <p:spPr bwMode="auto">
            <a:xfrm rot="10800000">
              <a:off x="705"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74" name="_s258074"/>
            <p:cNvCxnSpPr>
              <a:cxnSpLocks noChangeShapeType="1"/>
              <a:stCxn id="258073" idx="0"/>
              <a:endCxn id="258059" idx="2"/>
            </p:cNvCxnSpPr>
            <p:nvPr/>
          </p:nvCxnSpPr>
          <p:spPr bwMode="auto">
            <a:xfrm rot="5400000" flipH="1">
              <a:off x="6100" y="1746"/>
              <a:ext cx="144" cy="576"/>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72" name="_s258072"/>
            <p:cNvCxnSpPr>
              <a:cxnSpLocks noChangeShapeType="1"/>
              <a:stCxn id="258071" idx="0"/>
              <a:endCxn id="258058" idx="2"/>
            </p:cNvCxnSpPr>
            <p:nvPr/>
          </p:nvCxnSpPr>
          <p:spPr bwMode="auto">
            <a:xfrm rot="5400000" flipH="1">
              <a:off x="3798" y="1746"/>
              <a:ext cx="144" cy="576"/>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70" name="_s258070"/>
            <p:cNvCxnSpPr>
              <a:cxnSpLocks noChangeShapeType="1"/>
              <a:stCxn id="258069" idx="0"/>
              <a:endCxn id="258057" idx="2"/>
            </p:cNvCxnSpPr>
            <p:nvPr/>
          </p:nvCxnSpPr>
          <p:spPr bwMode="auto">
            <a:xfrm rot="5400000" flipH="1">
              <a:off x="1495" y="1746"/>
              <a:ext cx="144" cy="576"/>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68" name="_s258068"/>
            <p:cNvCxnSpPr>
              <a:cxnSpLocks noChangeShapeType="1"/>
              <a:stCxn id="258067" idx="0"/>
              <a:endCxn id="258059" idx="2"/>
            </p:cNvCxnSpPr>
            <p:nvPr/>
          </p:nvCxnSpPr>
          <p:spPr bwMode="auto">
            <a:xfrm rot="16200000">
              <a:off x="5524" y="1746"/>
              <a:ext cx="144" cy="576"/>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66" name="_s258066"/>
            <p:cNvCxnSpPr>
              <a:cxnSpLocks noChangeShapeType="1"/>
              <a:stCxn id="258065" idx="0"/>
              <a:endCxn id="258058" idx="2"/>
            </p:cNvCxnSpPr>
            <p:nvPr/>
          </p:nvCxnSpPr>
          <p:spPr bwMode="auto">
            <a:xfrm rot="16200000">
              <a:off x="3223" y="1746"/>
              <a:ext cx="144" cy="575"/>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64" name="_s258064"/>
            <p:cNvCxnSpPr>
              <a:cxnSpLocks noChangeShapeType="1"/>
              <a:stCxn id="258063" idx="0"/>
              <a:endCxn id="258057" idx="2"/>
            </p:cNvCxnSpPr>
            <p:nvPr/>
          </p:nvCxnSpPr>
          <p:spPr bwMode="auto">
            <a:xfrm rot="16200000">
              <a:off x="920" y="1747"/>
              <a:ext cx="144" cy="574"/>
            </a:xfrm>
            <a:prstGeom prst="bentConnector3">
              <a:avLst>
                <a:gd name="adj1" fmla="val 33028"/>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62" name="_s258062"/>
            <p:cNvCxnSpPr>
              <a:cxnSpLocks noChangeShapeType="1"/>
              <a:stCxn id="258059" idx="0"/>
              <a:endCxn id="258056" idx="2"/>
            </p:cNvCxnSpPr>
            <p:nvPr/>
          </p:nvCxnSpPr>
          <p:spPr bwMode="auto">
            <a:xfrm rot="5400000" flipH="1">
              <a:off x="4661" y="451"/>
              <a:ext cx="144" cy="2302"/>
            </a:xfrm>
            <a:prstGeom prst="bentConnector3">
              <a:avLst>
                <a:gd name="adj1" fmla="val 328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58061" name="_s258061"/>
            <p:cNvCxnSpPr>
              <a:cxnSpLocks noChangeShapeType="1"/>
              <a:stCxn id="258058" idx="0"/>
              <a:endCxn id="258056" idx="2"/>
            </p:cNvCxnSpPr>
            <p:nvPr/>
          </p:nvCxnSpPr>
          <p:spPr bwMode="auto">
            <a:xfrm rot="16200000">
              <a:off x="3511" y="1601"/>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58060" name="_s258060"/>
            <p:cNvCxnSpPr>
              <a:cxnSpLocks noChangeShapeType="1"/>
              <a:stCxn id="258057" idx="0"/>
              <a:endCxn id="258056" idx="2"/>
            </p:cNvCxnSpPr>
            <p:nvPr/>
          </p:nvCxnSpPr>
          <p:spPr bwMode="auto">
            <a:xfrm rot="16200000">
              <a:off x="2359" y="450"/>
              <a:ext cx="144" cy="2303"/>
            </a:xfrm>
            <a:prstGeom prst="bentConnector3">
              <a:avLst>
                <a:gd name="adj1" fmla="val 328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258056" name="_s258056"/>
            <p:cNvSpPr>
              <a:spLocks noChangeArrowheads="1"/>
            </p:cNvSpPr>
            <p:nvPr/>
          </p:nvSpPr>
          <p:spPr bwMode="auto">
            <a:xfrm>
              <a:off x="3149" y="1242"/>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2000" b="1"/>
                <a:t>ნაშრომი</a:t>
              </a:r>
              <a:endParaRPr lang="ru-RU" sz="2000" b="1"/>
            </a:p>
          </p:txBody>
        </p:sp>
        <p:sp>
          <p:nvSpPr>
            <p:cNvPr id="258057" name="_s258057"/>
            <p:cNvSpPr>
              <a:spLocks noChangeArrowheads="1"/>
            </p:cNvSpPr>
            <p:nvPr/>
          </p:nvSpPr>
          <p:spPr bwMode="auto">
            <a:xfrm>
              <a:off x="847" y="167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ექსპრესია</a:t>
              </a:r>
              <a:endParaRPr lang="ru-RU" b="1"/>
            </a:p>
          </p:txBody>
        </p:sp>
        <p:sp>
          <p:nvSpPr>
            <p:cNvPr id="258058" name="_s258058"/>
            <p:cNvSpPr>
              <a:spLocks noChangeArrowheads="1"/>
            </p:cNvSpPr>
            <p:nvPr/>
          </p:nvSpPr>
          <p:spPr bwMode="auto">
            <a:xfrm>
              <a:off x="3149" y="167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ექსპრესია</a:t>
              </a:r>
              <a:endParaRPr lang="ru-RU" b="1"/>
            </a:p>
          </p:txBody>
        </p:sp>
        <p:sp>
          <p:nvSpPr>
            <p:cNvPr id="258059" name="_s258059"/>
            <p:cNvSpPr>
              <a:spLocks noChangeArrowheads="1"/>
            </p:cNvSpPr>
            <p:nvPr/>
          </p:nvSpPr>
          <p:spPr bwMode="auto">
            <a:xfrm>
              <a:off x="5451" y="167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ექსპრესია</a:t>
              </a:r>
              <a:endParaRPr lang="ru-RU" b="1"/>
            </a:p>
          </p:txBody>
        </p:sp>
        <p:sp>
          <p:nvSpPr>
            <p:cNvPr id="258063" name="_s258063"/>
            <p:cNvSpPr>
              <a:spLocks noChangeArrowheads="1"/>
            </p:cNvSpPr>
            <p:nvPr/>
          </p:nvSpPr>
          <p:spPr bwMode="auto">
            <a:xfrm>
              <a:off x="272"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65" name="_s258065"/>
            <p:cNvSpPr>
              <a:spLocks noChangeArrowheads="1"/>
            </p:cNvSpPr>
            <p:nvPr/>
          </p:nvSpPr>
          <p:spPr bwMode="auto">
            <a:xfrm>
              <a:off x="2574"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67" name="_s258067"/>
            <p:cNvSpPr>
              <a:spLocks noChangeArrowheads="1"/>
            </p:cNvSpPr>
            <p:nvPr/>
          </p:nvSpPr>
          <p:spPr bwMode="auto">
            <a:xfrm>
              <a:off x="4876"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69" name="_s258069"/>
            <p:cNvSpPr>
              <a:spLocks noChangeArrowheads="1"/>
            </p:cNvSpPr>
            <p:nvPr/>
          </p:nvSpPr>
          <p:spPr bwMode="auto">
            <a:xfrm>
              <a:off x="1423"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71" name="_s258071"/>
            <p:cNvSpPr>
              <a:spLocks noChangeArrowheads="1"/>
            </p:cNvSpPr>
            <p:nvPr/>
          </p:nvSpPr>
          <p:spPr bwMode="auto">
            <a:xfrm>
              <a:off x="3725"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73" name="_s258073"/>
            <p:cNvSpPr>
              <a:spLocks noChangeArrowheads="1"/>
            </p:cNvSpPr>
            <p:nvPr/>
          </p:nvSpPr>
          <p:spPr bwMode="auto">
            <a:xfrm>
              <a:off x="6028" y="2106"/>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მანიფეს-</a:t>
              </a:r>
            </a:p>
            <a:p>
              <a:pPr algn="ctr"/>
              <a:r>
                <a:rPr lang="ka-GE" b="1"/>
                <a:t>ტაცია</a:t>
              </a:r>
              <a:endParaRPr lang="ru-RU" b="1"/>
            </a:p>
          </p:txBody>
        </p:sp>
        <p:sp>
          <p:nvSpPr>
            <p:cNvPr id="258075" name="_s258075"/>
            <p:cNvSpPr>
              <a:spLocks noChangeArrowheads="1"/>
            </p:cNvSpPr>
            <p:nvPr/>
          </p:nvSpPr>
          <p:spPr bwMode="auto">
            <a:xfrm>
              <a:off x="848"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sp>
          <p:nvSpPr>
            <p:cNvPr id="258077" name="_s258077"/>
            <p:cNvSpPr>
              <a:spLocks noChangeArrowheads="1"/>
            </p:cNvSpPr>
            <p:nvPr/>
          </p:nvSpPr>
          <p:spPr bwMode="auto">
            <a:xfrm>
              <a:off x="1999"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sp>
          <p:nvSpPr>
            <p:cNvPr id="258079" name="_s258079"/>
            <p:cNvSpPr>
              <a:spLocks noChangeArrowheads="1"/>
            </p:cNvSpPr>
            <p:nvPr/>
          </p:nvSpPr>
          <p:spPr bwMode="auto">
            <a:xfrm>
              <a:off x="3150"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sp>
          <p:nvSpPr>
            <p:cNvPr id="258081" name="_s258081"/>
            <p:cNvSpPr>
              <a:spLocks noChangeArrowheads="1"/>
            </p:cNvSpPr>
            <p:nvPr/>
          </p:nvSpPr>
          <p:spPr bwMode="auto">
            <a:xfrm>
              <a:off x="4301"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sp>
          <p:nvSpPr>
            <p:cNvPr id="258083" name="_s258083"/>
            <p:cNvSpPr>
              <a:spLocks noChangeArrowheads="1"/>
            </p:cNvSpPr>
            <p:nvPr/>
          </p:nvSpPr>
          <p:spPr bwMode="auto">
            <a:xfrm>
              <a:off x="5452"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sp>
          <p:nvSpPr>
            <p:cNvPr id="258085" name="_s258085"/>
            <p:cNvSpPr>
              <a:spLocks noChangeArrowheads="1"/>
            </p:cNvSpPr>
            <p:nvPr/>
          </p:nvSpPr>
          <p:spPr bwMode="auto">
            <a:xfrm>
              <a:off x="6603"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b="1"/>
                <a:t>ეგზემ-</a:t>
              </a:r>
            </a:p>
            <a:p>
              <a:pPr algn="ctr"/>
              <a:r>
                <a:rPr lang="ka-GE" b="1"/>
                <a:t>პლიარი</a:t>
              </a:r>
              <a:endParaRPr lang="ru-RU" b="1"/>
            </a:p>
          </p:txBody>
        </p:sp>
      </p:grpSp>
      <p:sp>
        <p:nvSpPr>
          <p:cNvPr id="2" name="Date Placeholder 1"/>
          <p:cNvSpPr>
            <a:spLocks noGrp="1"/>
          </p:cNvSpPr>
          <p:nvPr>
            <p:ph type="dt" sz="half" idx="10"/>
          </p:nvPr>
        </p:nvSpPr>
        <p:spPr/>
        <p:txBody>
          <a:bodyPr/>
          <a:lstStyle/>
          <a:p>
            <a:fld id="{8E0B66F4-F880-5A4E-8228-76FFE2D8FCA3}"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85117715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0098" name="Group 2"/>
          <p:cNvGrpSpPr>
            <a:grpSpLocks noGrp="1" noChangeAspect="1"/>
          </p:cNvGrpSpPr>
          <p:nvPr>
            <p:ph idx="1"/>
          </p:nvPr>
        </p:nvGrpSpPr>
        <p:grpSpPr bwMode="auto">
          <a:xfrm>
            <a:off x="250825" y="620713"/>
            <a:ext cx="8642350" cy="5567362"/>
            <a:chOff x="272" y="1242"/>
            <a:chExt cx="4893" cy="1584"/>
          </a:xfrm>
        </p:grpSpPr>
        <p:sp>
          <p:nvSpPr>
            <p:cNvPr id="260099" name="AutoShape 3"/>
            <p:cNvSpPr>
              <a:spLocks noChangeAspect="1" noChangeArrowheads="1" noTextEdit="1"/>
            </p:cNvSpPr>
            <p:nvPr/>
          </p:nvSpPr>
          <p:spPr bwMode="auto">
            <a:xfrm>
              <a:off x="272" y="1242"/>
              <a:ext cx="4893" cy="1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cxnSp>
          <p:nvCxnSpPr>
            <p:cNvPr id="260138" name="_s260138"/>
            <p:cNvCxnSpPr>
              <a:cxnSpLocks noChangeShapeType="1"/>
              <a:stCxn id="260137" idx="1"/>
              <a:endCxn id="260127" idx="2"/>
            </p:cNvCxnSpPr>
            <p:nvPr/>
          </p:nvCxnSpPr>
          <p:spPr bwMode="auto">
            <a:xfrm rot="10800000">
              <a:off x="3007"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31" name="_s260131"/>
            <p:cNvCxnSpPr>
              <a:cxnSpLocks noChangeShapeType="1"/>
              <a:stCxn id="260127" idx="0"/>
              <a:endCxn id="260117" idx="2"/>
            </p:cNvCxnSpPr>
            <p:nvPr/>
          </p:nvCxnSpPr>
          <p:spPr bwMode="auto">
            <a:xfrm rot="16200000">
              <a:off x="3223" y="1746"/>
              <a:ext cx="144" cy="575"/>
            </a:xfrm>
            <a:prstGeom prst="bentConnector3">
              <a:avLst>
                <a:gd name="adj1" fmla="val 2256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02" name="_s260102"/>
            <p:cNvCxnSpPr>
              <a:cxnSpLocks noChangeShapeType="1"/>
              <a:stCxn id="260128" idx="1"/>
              <a:endCxn id="260123" idx="2"/>
            </p:cNvCxnSpPr>
            <p:nvPr/>
          </p:nvCxnSpPr>
          <p:spPr bwMode="auto">
            <a:xfrm rot="10800000">
              <a:off x="4158" y="2394"/>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04" name="_s260104"/>
            <p:cNvCxnSpPr>
              <a:cxnSpLocks noChangeShapeType="1"/>
              <a:stCxn id="260126" idx="1"/>
              <a:endCxn id="260122" idx="2"/>
            </p:cNvCxnSpPr>
            <p:nvPr/>
          </p:nvCxnSpPr>
          <p:spPr bwMode="auto">
            <a:xfrm rot="10800000">
              <a:off x="1856" y="239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05" name="_s260105"/>
            <p:cNvCxnSpPr>
              <a:cxnSpLocks noChangeShapeType="1"/>
              <a:stCxn id="260125" idx="1"/>
              <a:endCxn id="260119" idx="2"/>
            </p:cNvCxnSpPr>
            <p:nvPr/>
          </p:nvCxnSpPr>
          <p:spPr bwMode="auto">
            <a:xfrm rot="10800000">
              <a:off x="704" y="2394"/>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07" name="_s260107"/>
            <p:cNvCxnSpPr>
              <a:cxnSpLocks noChangeShapeType="1"/>
              <a:stCxn id="260123" idx="0"/>
              <a:endCxn id="260117" idx="2"/>
            </p:cNvCxnSpPr>
            <p:nvPr/>
          </p:nvCxnSpPr>
          <p:spPr bwMode="auto">
            <a:xfrm rot="5400000" flipH="1">
              <a:off x="3798" y="1746"/>
              <a:ext cx="144" cy="576"/>
            </a:xfrm>
            <a:prstGeom prst="bentConnector3">
              <a:avLst>
                <a:gd name="adj1" fmla="val 2256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08" name="_s260108"/>
            <p:cNvCxnSpPr>
              <a:cxnSpLocks noChangeShapeType="1"/>
              <a:stCxn id="260122" idx="0"/>
              <a:endCxn id="260116" idx="2"/>
            </p:cNvCxnSpPr>
            <p:nvPr/>
          </p:nvCxnSpPr>
          <p:spPr bwMode="auto">
            <a:xfrm rot="5400000" flipH="1">
              <a:off x="1496" y="1746"/>
              <a:ext cx="144" cy="576"/>
            </a:xfrm>
            <a:prstGeom prst="bentConnector3">
              <a:avLst>
                <a:gd name="adj1" fmla="val 2256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11" name="_s260111"/>
            <p:cNvCxnSpPr>
              <a:cxnSpLocks noChangeShapeType="1"/>
              <a:stCxn id="260119" idx="0"/>
              <a:endCxn id="260116" idx="2"/>
            </p:cNvCxnSpPr>
            <p:nvPr/>
          </p:nvCxnSpPr>
          <p:spPr bwMode="auto">
            <a:xfrm rot="16200000">
              <a:off x="920" y="1746"/>
              <a:ext cx="144" cy="576"/>
            </a:xfrm>
            <a:prstGeom prst="bentConnector3">
              <a:avLst>
                <a:gd name="adj1" fmla="val 2256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13" name="_s260113"/>
            <p:cNvCxnSpPr>
              <a:cxnSpLocks noChangeShapeType="1"/>
              <a:stCxn id="260117" idx="0"/>
              <a:endCxn id="260115" idx="2"/>
            </p:cNvCxnSpPr>
            <p:nvPr/>
          </p:nvCxnSpPr>
          <p:spPr bwMode="auto">
            <a:xfrm rot="5400000" flipH="1">
              <a:off x="2934" y="1026"/>
              <a:ext cx="144" cy="1152"/>
            </a:xfrm>
            <a:prstGeom prst="bentConnector3">
              <a:avLst>
                <a:gd name="adj1" fmla="val 2264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60114" name="_s260114"/>
            <p:cNvCxnSpPr>
              <a:cxnSpLocks noChangeShapeType="1"/>
              <a:stCxn id="260116" idx="0"/>
              <a:endCxn id="260115" idx="2"/>
            </p:cNvCxnSpPr>
            <p:nvPr/>
          </p:nvCxnSpPr>
          <p:spPr bwMode="auto">
            <a:xfrm rot="16200000">
              <a:off x="1783" y="1027"/>
              <a:ext cx="144" cy="1150"/>
            </a:xfrm>
            <a:prstGeom prst="bentConnector3">
              <a:avLst>
                <a:gd name="adj1" fmla="val 2264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260115" name="_s260115"/>
            <p:cNvSpPr>
              <a:spLocks noChangeArrowheads="1"/>
            </p:cNvSpPr>
            <p:nvPr/>
          </p:nvSpPr>
          <p:spPr bwMode="auto">
            <a:xfrm>
              <a:off x="1998" y="1242"/>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500" b="1">
                  <a:latin typeface="Sylfaen" charset="0"/>
                </a:rPr>
                <a:t>ვეფხისტყაოსანი</a:t>
              </a:r>
              <a:endParaRPr lang="ru-RU" sz="1500" b="1">
                <a:latin typeface="Sylfaen" charset="0"/>
              </a:endParaRPr>
            </a:p>
          </p:txBody>
        </p:sp>
        <p:sp>
          <p:nvSpPr>
            <p:cNvPr id="260116" name="_s260116"/>
            <p:cNvSpPr>
              <a:spLocks noChangeArrowheads="1"/>
            </p:cNvSpPr>
            <p:nvPr/>
          </p:nvSpPr>
          <p:spPr bwMode="auto">
            <a:xfrm>
              <a:off x="847" y="167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2200" b="1">
                  <a:latin typeface="Sylfaen" charset="0"/>
                </a:rPr>
                <a:t>ქართ. </a:t>
              </a:r>
            </a:p>
            <a:p>
              <a:pPr algn="ctr"/>
              <a:r>
                <a:rPr lang="ka-GE" sz="2200" b="1">
                  <a:latin typeface="Sylfaen" charset="0"/>
                </a:rPr>
                <a:t>ტექსტი</a:t>
              </a:r>
              <a:endParaRPr lang="ru-RU" sz="2200" b="1">
                <a:latin typeface="Sylfaen" charset="0"/>
              </a:endParaRPr>
            </a:p>
          </p:txBody>
        </p:sp>
        <p:sp>
          <p:nvSpPr>
            <p:cNvPr id="260117" name="_s260117"/>
            <p:cNvSpPr>
              <a:spLocks noChangeArrowheads="1"/>
            </p:cNvSpPr>
            <p:nvPr/>
          </p:nvSpPr>
          <p:spPr bwMode="auto">
            <a:xfrm>
              <a:off x="3150" y="167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700" b="1">
                  <a:latin typeface="Sylfaen" charset="0"/>
                </a:rPr>
                <a:t>ინგლ. </a:t>
              </a:r>
            </a:p>
            <a:p>
              <a:pPr algn="ctr"/>
              <a:r>
                <a:rPr lang="ka-GE" sz="1700" b="1">
                  <a:latin typeface="Sylfaen" charset="0"/>
                </a:rPr>
                <a:t>ტექსტი</a:t>
              </a:r>
            </a:p>
            <a:p>
              <a:pPr algn="ctr"/>
              <a:r>
                <a:rPr lang="ka-GE" sz="1700" b="1">
                  <a:latin typeface="Sylfaen" charset="0"/>
                </a:rPr>
                <a:t>ვორდროპის </a:t>
              </a:r>
            </a:p>
            <a:p>
              <a:pPr algn="ctr"/>
              <a:r>
                <a:rPr lang="ka-GE" sz="1700" b="1">
                  <a:latin typeface="Sylfaen" charset="0"/>
                </a:rPr>
                <a:t>თარგმანი</a:t>
              </a:r>
              <a:endParaRPr lang="ru-RU" sz="1700" b="1">
                <a:latin typeface="Sylfaen" charset="0"/>
              </a:endParaRPr>
            </a:p>
          </p:txBody>
        </p:sp>
        <p:sp>
          <p:nvSpPr>
            <p:cNvPr id="260119" name="_s260119"/>
            <p:cNvSpPr>
              <a:spLocks noChangeArrowheads="1"/>
            </p:cNvSpPr>
            <p:nvPr/>
          </p:nvSpPr>
          <p:spPr bwMode="auto">
            <a:xfrm>
              <a:off x="272"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ru-RU" sz="1900" b="1">
                  <a:latin typeface="Sylfaen" charset="0"/>
                </a:rPr>
                <a:t>მერანი, </a:t>
              </a:r>
              <a:endParaRPr lang="ka-GE" sz="1900" b="1">
                <a:latin typeface="Sylfaen" charset="0"/>
              </a:endParaRPr>
            </a:p>
            <a:p>
              <a:pPr algn="ctr"/>
              <a:r>
                <a:rPr lang="ru-RU" sz="1900" b="1">
                  <a:latin typeface="Sylfaen" charset="0"/>
                </a:rPr>
                <a:t>1992 </a:t>
              </a:r>
            </a:p>
          </p:txBody>
        </p:sp>
        <p:sp>
          <p:nvSpPr>
            <p:cNvPr id="260122" name="_s260122"/>
            <p:cNvSpPr>
              <a:spLocks noChangeArrowheads="1"/>
            </p:cNvSpPr>
            <p:nvPr/>
          </p:nvSpPr>
          <p:spPr bwMode="auto">
            <a:xfrm>
              <a:off x="1423"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ru-RU" b="1">
                  <a:latin typeface="Sylfaen" charset="0"/>
                </a:rPr>
                <a:t>საბჭ. </a:t>
              </a:r>
              <a:endParaRPr lang="ka-GE" b="1">
                <a:latin typeface="Sylfaen" charset="0"/>
              </a:endParaRPr>
            </a:p>
            <a:p>
              <a:pPr algn="ctr"/>
              <a:r>
                <a:rPr lang="ru-RU" b="1">
                  <a:latin typeface="Sylfaen" charset="0"/>
                </a:rPr>
                <a:t>საქართველო, </a:t>
              </a:r>
              <a:endParaRPr lang="ka-GE" b="1">
                <a:latin typeface="Sylfaen" charset="0"/>
              </a:endParaRPr>
            </a:p>
            <a:p>
              <a:pPr algn="ctr"/>
              <a:r>
                <a:rPr lang="ru-RU" b="1">
                  <a:latin typeface="Sylfaen" charset="0"/>
                </a:rPr>
                <a:t>1988 </a:t>
              </a:r>
              <a:endParaRPr lang="en-US" b="1">
                <a:latin typeface="Sylfaen" charset="0"/>
              </a:endParaRPr>
            </a:p>
          </p:txBody>
        </p:sp>
        <p:sp>
          <p:nvSpPr>
            <p:cNvPr id="260123" name="_s260123"/>
            <p:cNvSpPr>
              <a:spLocks noChangeArrowheads="1"/>
            </p:cNvSpPr>
            <p:nvPr/>
          </p:nvSpPr>
          <p:spPr bwMode="auto">
            <a:xfrm>
              <a:off x="3726" y="210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900" b="1">
                  <a:latin typeface="Sylfaen" charset="0"/>
                </a:rPr>
                <a:t>თბილისი: </a:t>
              </a:r>
            </a:p>
            <a:p>
              <a:pPr algn="ctr"/>
              <a:r>
                <a:rPr lang="ka-GE" sz="1900" b="1">
                  <a:latin typeface="Sylfaen" charset="0"/>
                </a:rPr>
                <a:t>ნეკერი</a:t>
              </a:r>
            </a:p>
            <a:p>
              <a:pPr algn="ctr"/>
              <a:r>
                <a:rPr lang="ka-GE" sz="1900" b="1">
                  <a:latin typeface="Sylfaen" charset="0"/>
                </a:rPr>
                <a:t>2005 </a:t>
              </a:r>
              <a:endParaRPr lang="ru-RU" sz="1900" b="1">
                <a:latin typeface="Sylfaen" charset="0"/>
              </a:endParaRPr>
            </a:p>
          </p:txBody>
        </p:sp>
        <p:sp>
          <p:nvSpPr>
            <p:cNvPr id="260125" name="_s260125"/>
            <p:cNvSpPr>
              <a:spLocks noChangeArrowheads="1"/>
            </p:cNvSpPr>
            <p:nvPr/>
          </p:nvSpPr>
          <p:spPr bwMode="auto">
            <a:xfrm>
              <a:off x="848"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900" b="1"/>
                <a:t>ამ გამოცემის </a:t>
              </a:r>
            </a:p>
            <a:p>
              <a:pPr algn="ctr"/>
              <a:r>
                <a:rPr lang="ka-GE" sz="1900" b="1"/>
                <a:t>ერთი წიგნი</a:t>
              </a:r>
              <a:endParaRPr lang="ru-RU" sz="1900" b="1"/>
            </a:p>
          </p:txBody>
        </p:sp>
        <p:sp>
          <p:nvSpPr>
            <p:cNvPr id="260126" name="_s260126"/>
            <p:cNvSpPr>
              <a:spLocks noChangeArrowheads="1"/>
            </p:cNvSpPr>
            <p:nvPr/>
          </p:nvSpPr>
          <p:spPr bwMode="auto">
            <a:xfrm>
              <a:off x="1999"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900" b="1"/>
                <a:t>ამ გამოცემის </a:t>
              </a:r>
            </a:p>
            <a:p>
              <a:pPr algn="ctr"/>
              <a:r>
                <a:rPr lang="ka-GE" sz="1900" b="1"/>
                <a:t>ერთი წიგნი</a:t>
              </a:r>
              <a:endParaRPr lang="ru-RU" sz="1900" b="1"/>
            </a:p>
          </p:txBody>
        </p:sp>
        <p:sp>
          <p:nvSpPr>
            <p:cNvPr id="260127" name="_s260127"/>
            <p:cNvSpPr>
              <a:spLocks noChangeArrowheads="1"/>
            </p:cNvSpPr>
            <p:nvPr/>
          </p:nvSpPr>
          <p:spPr bwMode="auto">
            <a:xfrm>
              <a:off x="2575" y="2106"/>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en-US" sz="1600" b="1">
                  <a:latin typeface="Sylfaen" charset="0"/>
                </a:rPr>
                <a:t>London</a:t>
              </a:r>
              <a:r>
                <a:rPr lang="ka-GE" sz="1600" b="1">
                  <a:latin typeface="Sylfaen" charset="0"/>
                </a:rPr>
                <a:t>,</a:t>
              </a:r>
              <a:endParaRPr lang="en-US" sz="1600" b="1">
                <a:latin typeface="Sylfaen" charset="0"/>
              </a:endParaRPr>
            </a:p>
            <a:p>
              <a:pPr algn="ctr"/>
              <a:r>
                <a:rPr lang="ru-RU" sz="1600" b="1">
                  <a:latin typeface="Sylfaen" charset="0"/>
                </a:rPr>
                <a:t>The Royal </a:t>
              </a:r>
              <a:endParaRPr lang="en-US" sz="1600" b="1">
                <a:latin typeface="Sylfaen" charset="0"/>
              </a:endParaRPr>
            </a:p>
            <a:p>
              <a:pPr algn="ctr"/>
              <a:r>
                <a:rPr lang="ru-RU" sz="1600" b="1">
                  <a:latin typeface="Sylfaen" charset="0"/>
                </a:rPr>
                <a:t>Asiatic society </a:t>
              </a:r>
              <a:endParaRPr lang="ka-GE" sz="1600" b="1">
                <a:latin typeface="Sylfaen" charset="0"/>
              </a:endParaRPr>
            </a:p>
            <a:p>
              <a:pPr algn="ctr"/>
              <a:r>
                <a:rPr lang="ka-GE" sz="1600" b="1">
                  <a:latin typeface="Sylfaen" charset="0"/>
                </a:rPr>
                <a:t>1912</a:t>
              </a:r>
              <a:r>
                <a:rPr lang="en-US" sz="1600" b="1">
                  <a:latin typeface="Sylfaen" charset="0"/>
                </a:rPr>
                <a:t>.</a:t>
              </a:r>
              <a:endParaRPr lang="ru-RU" sz="1600" b="1">
                <a:latin typeface="Sylfaen" charset="0"/>
              </a:endParaRPr>
            </a:p>
          </p:txBody>
        </p:sp>
        <p:sp>
          <p:nvSpPr>
            <p:cNvPr id="260128" name="_s260128"/>
            <p:cNvSpPr>
              <a:spLocks noChangeArrowheads="1"/>
            </p:cNvSpPr>
            <p:nvPr/>
          </p:nvSpPr>
          <p:spPr bwMode="auto">
            <a:xfrm>
              <a:off x="4302" y="2538"/>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1900" b="1"/>
                <a:t>ამ გამოცემის </a:t>
              </a:r>
            </a:p>
            <a:p>
              <a:pPr algn="ctr"/>
              <a:r>
                <a:rPr lang="ka-GE" sz="1900" b="1"/>
                <a:t>ერთი წიგნი</a:t>
              </a:r>
              <a:endParaRPr lang="ru-RU" sz="1900" b="1"/>
            </a:p>
          </p:txBody>
        </p:sp>
        <p:sp>
          <p:nvSpPr>
            <p:cNvPr id="260137" name="_s260137"/>
            <p:cNvSpPr>
              <a:spLocks noChangeArrowheads="1"/>
            </p:cNvSpPr>
            <p:nvPr/>
          </p:nvSpPr>
          <p:spPr bwMode="auto">
            <a:xfrm>
              <a:off x="3150" y="2538"/>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a:r>
                <a:rPr lang="ka-GE" sz="2000" b="1"/>
                <a:t>ამ გამოცემის </a:t>
              </a:r>
            </a:p>
            <a:p>
              <a:pPr algn="ctr"/>
              <a:r>
                <a:rPr lang="ka-GE" sz="2000" b="1"/>
                <a:t>ერთი წიგნი</a:t>
              </a:r>
              <a:endParaRPr lang="ru-RU" sz="2000"/>
            </a:p>
          </p:txBody>
        </p:sp>
      </p:grpSp>
      <p:sp>
        <p:nvSpPr>
          <p:cNvPr id="2" name="Date Placeholder 1"/>
          <p:cNvSpPr>
            <a:spLocks noGrp="1"/>
          </p:cNvSpPr>
          <p:nvPr>
            <p:ph type="dt" sz="half" idx="10"/>
          </p:nvPr>
        </p:nvSpPr>
        <p:spPr/>
        <p:txBody>
          <a:bodyPr/>
          <a:lstStyle/>
          <a:p>
            <a:fld id="{71339EF9-6C37-944A-8CCC-16572DF1E20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35893475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57200"/>
            <a:ext cx="8229600" cy="674688"/>
          </a:xfrm>
        </p:spPr>
        <p:txBody>
          <a:bodyPr>
            <a:normAutofit fontScale="90000"/>
          </a:bodyPr>
          <a:lstStyle/>
          <a:p>
            <a:pPr eaLnBrk="1" hangingPunct="1"/>
            <a:r>
              <a:rPr lang="ka-GE" sz="4000">
                <a:latin typeface="Arial" charset="0"/>
                <a:cs typeface="Arial" charset="0"/>
              </a:rPr>
              <a:t>ჯგუფი 2-ის ერთეულები </a:t>
            </a:r>
          </a:p>
        </p:txBody>
      </p:sp>
      <p:sp>
        <p:nvSpPr>
          <p:cNvPr id="48131" name="Rectangle 3"/>
          <p:cNvSpPr>
            <a:spLocks noGrp="1" noChangeArrowheads="1"/>
          </p:cNvSpPr>
          <p:nvPr>
            <p:ph idx="1"/>
          </p:nvPr>
        </p:nvSpPr>
        <p:spPr>
          <a:xfrm>
            <a:off x="457200" y="1341438"/>
            <a:ext cx="8229600" cy="4967287"/>
          </a:xfrm>
        </p:spPr>
        <p:txBody>
          <a:bodyPr/>
          <a:lstStyle/>
          <a:p>
            <a:pPr marL="533400" indent="-533400" eaLnBrk="1" hangingPunct="1">
              <a:lnSpc>
                <a:spcPct val="90000"/>
              </a:lnSpc>
              <a:buFontTx/>
              <a:buAutoNum type="arabicPeriod"/>
            </a:pPr>
            <a:r>
              <a:rPr lang="ka-GE" sz="2400" b="1">
                <a:solidFill>
                  <a:schemeClr val="hlink"/>
                </a:solidFill>
                <a:latin typeface="Arial" charset="0"/>
                <a:cs typeface="Arial" charset="0"/>
              </a:rPr>
              <a:t>პიროვნება / Person</a:t>
            </a:r>
            <a:r>
              <a:rPr lang="ka-GE" sz="2400">
                <a:latin typeface="Arial" charset="0"/>
                <a:cs typeface="Arial" charset="0"/>
              </a:rPr>
              <a:t>: ცალკეული ადამიანი,</a:t>
            </a:r>
          </a:p>
          <a:p>
            <a:pPr marL="533400" indent="-533400" eaLnBrk="1" hangingPunct="1">
              <a:lnSpc>
                <a:spcPct val="90000"/>
              </a:lnSpc>
              <a:buFontTx/>
              <a:buNone/>
            </a:pPr>
            <a:r>
              <a:rPr lang="ka-GE" sz="2400">
                <a:latin typeface="Arial" charset="0"/>
                <a:cs typeface="Arial" charset="0"/>
              </a:rPr>
              <a:t>	მაგ.: ილია ჭავჭავაძე, ივანე ჯავახიშვილი </a:t>
            </a:r>
          </a:p>
          <a:p>
            <a:pPr marL="533400" indent="-533400" eaLnBrk="1" hangingPunct="1">
              <a:lnSpc>
                <a:spcPct val="90000"/>
              </a:lnSpc>
              <a:buFontTx/>
              <a:buAutoNum type="arabicPeriod"/>
            </a:pPr>
            <a:endParaRPr lang="ka-GE" sz="2400">
              <a:latin typeface="Arial" charset="0"/>
              <a:cs typeface="Arial" charset="0"/>
            </a:endParaRPr>
          </a:p>
          <a:p>
            <a:pPr marL="533400" indent="-533400" eaLnBrk="1" hangingPunct="1">
              <a:lnSpc>
                <a:spcPct val="90000"/>
              </a:lnSpc>
              <a:buFont typeface="Wingdings" charset="0"/>
              <a:buNone/>
            </a:pPr>
            <a:r>
              <a:rPr lang="ka-GE" sz="2400">
                <a:latin typeface="Arial" charset="0"/>
                <a:cs typeface="Arial" charset="0"/>
              </a:rPr>
              <a:t>2.  </a:t>
            </a:r>
            <a:r>
              <a:rPr lang="ka-GE" sz="2400" b="1">
                <a:solidFill>
                  <a:schemeClr val="hlink"/>
                </a:solidFill>
                <a:latin typeface="Arial" charset="0"/>
                <a:cs typeface="Arial" charset="0"/>
              </a:rPr>
              <a:t>კორპორაცია / Corporate Body</a:t>
            </a:r>
            <a:r>
              <a:rPr lang="ka-GE" sz="2400">
                <a:latin typeface="Arial" charset="0"/>
                <a:cs typeface="Arial" charset="0"/>
              </a:rPr>
              <a:t> : ორგანიზაცია ან ადამიანთა ჯგუფი, რომელიც მოქმედებს როგორც ორგანიზებული ერთობა. </a:t>
            </a:r>
          </a:p>
          <a:p>
            <a:pPr marL="533400" indent="-533400" eaLnBrk="1" hangingPunct="1">
              <a:lnSpc>
                <a:spcPct val="90000"/>
              </a:lnSpc>
              <a:buFont typeface="Wingdings" charset="0"/>
              <a:buNone/>
            </a:pPr>
            <a:r>
              <a:rPr lang="ka-GE" sz="2400">
                <a:latin typeface="Arial" charset="0"/>
                <a:cs typeface="Arial" charset="0"/>
              </a:rPr>
              <a:t>	მაგ.: საქართველოს ეროვნული მუზეუმი.</a:t>
            </a:r>
          </a:p>
          <a:p>
            <a:pPr marL="533400" indent="-533400" eaLnBrk="1" hangingPunct="1">
              <a:lnSpc>
                <a:spcPct val="90000"/>
              </a:lnSpc>
              <a:buFont typeface="Wingdings" charset="0"/>
              <a:buNone/>
            </a:pPr>
            <a:endParaRPr lang="ka-GE" sz="2400">
              <a:latin typeface="Arial" charset="0"/>
              <a:cs typeface="Arial" charset="0"/>
            </a:endParaRPr>
          </a:p>
          <a:p>
            <a:pPr marL="533400" indent="-533400" eaLnBrk="1" hangingPunct="1">
              <a:lnSpc>
                <a:spcPct val="90000"/>
              </a:lnSpc>
              <a:buFont typeface="Wingdings" charset="0"/>
              <a:buNone/>
            </a:pPr>
            <a:r>
              <a:rPr lang="ka-GE" sz="2400">
                <a:latin typeface="Arial" charset="0"/>
                <a:cs typeface="Arial" charset="0"/>
              </a:rPr>
              <a:t>3.  </a:t>
            </a:r>
            <a:r>
              <a:rPr lang="ka-GE" sz="2400" b="1">
                <a:solidFill>
                  <a:schemeClr val="hlink"/>
                </a:solidFill>
                <a:latin typeface="Arial" charset="0"/>
                <a:cs typeface="Arial" charset="0"/>
              </a:rPr>
              <a:t>ოჯახი /Family</a:t>
            </a:r>
            <a:r>
              <a:rPr lang="ka-GE" sz="2400">
                <a:latin typeface="Arial" charset="0"/>
                <a:cs typeface="Arial" charset="0"/>
              </a:rPr>
              <a:t>: ნათესაური კავშირით დაკავშირებული ორი ან მეტი ადამიანი, ან ვინც თავის თავს ოჯახად წარმოადგენენ. </a:t>
            </a:r>
          </a:p>
          <a:p>
            <a:pPr marL="533400" indent="-533400" eaLnBrk="1" hangingPunct="1">
              <a:lnSpc>
                <a:spcPct val="90000"/>
              </a:lnSpc>
              <a:buFont typeface="Wingdings" charset="0"/>
              <a:buNone/>
            </a:pPr>
            <a:r>
              <a:rPr lang="ka-GE" sz="2400">
                <a:latin typeface="Arial" charset="0"/>
                <a:cs typeface="Arial" charset="0"/>
              </a:rPr>
              <a:t>	მაგ.: ბურგუნდიის გრაფები, დადიანების საგვარეულო და ა.შ.</a:t>
            </a:r>
            <a:endParaRPr lang="ru-RU" sz="2400">
              <a:latin typeface="Arial" charset="0"/>
              <a:cs typeface="Arial" charset="0"/>
            </a:endParaRPr>
          </a:p>
        </p:txBody>
      </p:sp>
      <p:sp>
        <p:nvSpPr>
          <p:cNvPr id="2" name="Date Placeholder 1"/>
          <p:cNvSpPr>
            <a:spLocks noGrp="1"/>
          </p:cNvSpPr>
          <p:nvPr>
            <p:ph type="dt" sz="half" idx="10"/>
          </p:nvPr>
        </p:nvSpPr>
        <p:spPr/>
        <p:txBody>
          <a:bodyPr/>
          <a:lstStyle/>
          <a:p>
            <a:fld id="{A56A23AE-0740-6345-8747-1CA6A084520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7273085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457200"/>
            <a:ext cx="8229600" cy="585788"/>
          </a:xfrm>
        </p:spPr>
        <p:txBody>
          <a:bodyPr>
            <a:normAutofit fontScale="90000"/>
          </a:bodyPr>
          <a:lstStyle/>
          <a:p>
            <a:pPr eaLnBrk="1" hangingPunct="1"/>
            <a:r>
              <a:rPr lang="ka-GE" sz="4000">
                <a:latin typeface="Arial" charset="0"/>
                <a:cs typeface="Arial" charset="0"/>
              </a:rPr>
              <a:t>ჯგუფი 3-ის ერთეულები</a:t>
            </a:r>
            <a:endParaRPr lang="ru-RU" sz="4000">
              <a:latin typeface="Arial" charset="0"/>
              <a:cs typeface="Arial" charset="0"/>
            </a:endParaRPr>
          </a:p>
        </p:txBody>
      </p:sp>
      <p:sp>
        <p:nvSpPr>
          <p:cNvPr id="49155" name="Rectangle 3"/>
          <p:cNvSpPr>
            <a:spLocks noGrp="1" noChangeArrowheads="1"/>
          </p:cNvSpPr>
          <p:nvPr>
            <p:ph idx="1"/>
          </p:nvPr>
        </p:nvSpPr>
        <p:spPr>
          <a:xfrm>
            <a:off x="457200" y="1484313"/>
            <a:ext cx="8229600" cy="4641850"/>
          </a:xfrm>
        </p:spPr>
        <p:txBody>
          <a:bodyPr/>
          <a:lstStyle/>
          <a:p>
            <a:pPr eaLnBrk="1" hangingPunct="1">
              <a:lnSpc>
                <a:spcPct val="80000"/>
              </a:lnSpc>
              <a:buFont typeface="Wingdings" charset="0"/>
              <a:buNone/>
            </a:pPr>
            <a:r>
              <a:rPr lang="ka-GE">
                <a:latin typeface="Arial" charset="0"/>
                <a:cs typeface="Arial" charset="0"/>
              </a:rPr>
              <a:t>ნაშრომის თემები.</a:t>
            </a:r>
          </a:p>
          <a:p>
            <a:pPr eaLnBrk="1" hangingPunct="1">
              <a:lnSpc>
                <a:spcPct val="80000"/>
              </a:lnSpc>
              <a:buFont typeface="Wingdings" charset="0"/>
              <a:buNone/>
            </a:pPr>
            <a:endParaRPr lang="ka-GE">
              <a:latin typeface="Arial" charset="0"/>
              <a:cs typeface="Arial" charset="0"/>
            </a:endParaRPr>
          </a:p>
          <a:p>
            <a:pPr eaLnBrk="1" hangingPunct="1">
              <a:lnSpc>
                <a:spcPct val="80000"/>
              </a:lnSpc>
            </a:pPr>
            <a:r>
              <a:rPr lang="ka-GE">
                <a:latin typeface="Arial" charset="0"/>
                <a:cs typeface="Arial" charset="0"/>
              </a:rPr>
              <a:t>განისაზღვრება ოთხი ერთეული: </a:t>
            </a:r>
          </a:p>
          <a:p>
            <a:pPr eaLnBrk="1" hangingPunct="1">
              <a:lnSpc>
                <a:spcPct val="80000"/>
              </a:lnSpc>
              <a:buFontTx/>
              <a:buChar char="-"/>
            </a:pPr>
            <a:endParaRPr lang="ka-GE">
              <a:latin typeface="Arial" charset="0"/>
              <a:cs typeface="Arial" charset="0"/>
            </a:endParaRPr>
          </a:p>
          <a:p>
            <a:pPr eaLnBrk="1" hangingPunct="1">
              <a:buFontTx/>
              <a:buChar char="-"/>
            </a:pPr>
            <a:r>
              <a:rPr lang="ka-GE" b="1">
                <a:solidFill>
                  <a:srgbClr val="FF0066"/>
                </a:solidFill>
                <a:latin typeface="Arial" charset="0"/>
                <a:cs typeface="Arial" charset="0"/>
              </a:rPr>
              <a:t>ცნება / Concept, </a:t>
            </a:r>
          </a:p>
          <a:p>
            <a:pPr eaLnBrk="1" hangingPunct="1">
              <a:buFontTx/>
              <a:buChar char="-"/>
            </a:pPr>
            <a:r>
              <a:rPr lang="ka-GE" b="1">
                <a:solidFill>
                  <a:srgbClr val="FF0066"/>
                </a:solidFill>
                <a:latin typeface="Arial" charset="0"/>
                <a:cs typeface="Arial" charset="0"/>
              </a:rPr>
              <a:t>ნივთი / Object,</a:t>
            </a:r>
          </a:p>
          <a:p>
            <a:pPr eaLnBrk="1" hangingPunct="1">
              <a:buFontTx/>
              <a:buChar char="-"/>
            </a:pPr>
            <a:r>
              <a:rPr lang="ka-GE" b="1">
                <a:solidFill>
                  <a:srgbClr val="FF0066"/>
                </a:solidFill>
                <a:latin typeface="Arial" charset="0"/>
                <a:cs typeface="Arial" charset="0"/>
              </a:rPr>
              <a:t>მოვლენა / Event,</a:t>
            </a:r>
          </a:p>
          <a:p>
            <a:pPr eaLnBrk="1" hangingPunct="1">
              <a:buFontTx/>
              <a:buChar char="-"/>
            </a:pPr>
            <a:r>
              <a:rPr lang="ka-GE" b="1">
                <a:solidFill>
                  <a:srgbClr val="FF0066"/>
                </a:solidFill>
                <a:latin typeface="Arial" charset="0"/>
                <a:cs typeface="Arial" charset="0"/>
              </a:rPr>
              <a:t>ადგილი / Place</a:t>
            </a:r>
            <a:r>
              <a:rPr lang="ka-GE">
                <a:latin typeface="Arial" charset="0"/>
                <a:cs typeface="Arial" charset="0"/>
              </a:rPr>
              <a:t>. </a:t>
            </a:r>
            <a:endParaRPr lang="ru-RU">
              <a:latin typeface="Arial" charset="0"/>
              <a:cs typeface="Arial" charset="0"/>
            </a:endParaRPr>
          </a:p>
        </p:txBody>
      </p:sp>
      <p:sp>
        <p:nvSpPr>
          <p:cNvPr id="2" name="Date Placeholder 1"/>
          <p:cNvSpPr>
            <a:spLocks noGrp="1"/>
          </p:cNvSpPr>
          <p:nvPr>
            <p:ph type="dt" sz="half" idx="10"/>
          </p:nvPr>
        </p:nvSpPr>
        <p:spPr/>
        <p:txBody>
          <a:bodyPr/>
          <a:lstStyle/>
          <a:p>
            <a:fld id="{A8811942-F9B0-3641-B56D-9F95EC1FF5C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9610114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57200"/>
            <a:ext cx="8229600" cy="585788"/>
          </a:xfrm>
        </p:spPr>
        <p:txBody>
          <a:bodyPr>
            <a:normAutofit fontScale="90000"/>
          </a:bodyPr>
          <a:lstStyle/>
          <a:p>
            <a:pPr eaLnBrk="1" hangingPunct="1"/>
            <a:r>
              <a:rPr lang="ka-GE" sz="4000">
                <a:latin typeface="Arial" charset="0"/>
                <a:cs typeface="Arial" charset="0"/>
              </a:rPr>
              <a:t>ჯგუფი 3-ის ერთეულები</a:t>
            </a:r>
            <a:endParaRPr lang="ru-RU" sz="4000">
              <a:latin typeface="Arial" charset="0"/>
              <a:cs typeface="Arial" charset="0"/>
            </a:endParaRPr>
          </a:p>
        </p:txBody>
      </p:sp>
      <p:sp>
        <p:nvSpPr>
          <p:cNvPr id="50179" name="Rectangle 3"/>
          <p:cNvSpPr>
            <a:spLocks noGrp="1" noChangeArrowheads="1"/>
          </p:cNvSpPr>
          <p:nvPr>
            <p:ph idx="1"/>
          </p:nvPr>
        </p:nvSpPr>
        <p:spPr>
          <a:xfrm>
            <a:off x="457200" y="1341438"/>
            <a:ext cx="8229600" cy="5256212"/>
          </a:xfrm>
        </p:spPr>
        <p:txBody>
          <a:bodyPr/>
          <a:lstStyle/>
          <a:p>
            <a:pPr eaLnBrk="1" hangingPunct="1">
              <a:buFontTx/>
              <a:buNone/>
            </a:pPr>
            <a:r>
              <a:rPr lang="ka-GE" sz="2800">
                <a:latin typeface="Arial" charset="0"/>
                <a:cs typeface="Arial" charset="0"/>
              </a:rPr>
              <a:t>	</a:t>
            </a:r>
            <a:r>
              <a:rPr lang="ka-GE" sz="2700">
                <a:latin typeface="Arial" charset="0"/>
                <a:cs typeface="Arial" charset="0"/>
              </a:rPr>
              <a:t>შეესატყვისება კატალოგებში გამოყენებულ საგნობრივ რუბრიკებს. შეგვიძლია მაგალითები ავიღოთ კონგრესის ბიბლიოთეკის საგნობრივი რუბრიკებიდან (LCSH)</a:t>
            </a:r>
          </a:p>
          <a:p>
            <a:pPr eaLnBrk="1" hangingPunct="1">
              <a:buFontTx/>
              <a:buNone/>
            </a:pPr>
            <a:endParaRPr lang="ka-GE" sz="2700">
              <a:latin typeface="Arial" charset="0"/>
              <a:cs typeface="Arial" charset="0"/>
            </a:endParaRPr>
          </a:p>
          <a:p>
            <a:pPr eaLnBrk="1" hangingPunct="1"/>
            <a:r>
              <a:rPr lang="ka-GE" sz="2800">
                <a:latin typeface="Arial" charset="0"/>
                <a:cs typeface="Arial" charset="0"/>
              </a:rPr>
              <a:t>ცნება: Adaptability (Psychology)</a:t>
            </a:r>
          </a:p>
          <a:p>
            <a:pPr eaLnBrk="1" hangingPunct="1"/>
            <a:r>
              <a:rPr lang="ka-GE" sz="2800">
                <a:latin typeface="Arial" charset="0"/>
                <a:cs typeface="Arial" charset="0"/>
              </a:rPr>
              <a:t>ნივთი: Automobiles</a:t>
            </a:r>
          </a:p>
          <a:p>
            <a:pPr eaLnBrk="1" hangingPunct="1"/>
            <a:r>
              <a:rPr lang="ka-GE" sz="2800">
                <a:latin typeface="Arial" charset="0"/>
                <a:cs typeface="Arial" charset="0"/>
              </a:rPr>
              <a:t>მოვლენა: Gettysburg, battle of, Gettysburg, Pa., 1863</a:t>
            </a:r>
          </a:p>
          <a:p>
            <a:pPr eaLnBrk="1" hangingPunct="1"/>
            <a:r>
              <a:rPr lang="ka-GE" sz="2800">
                <a:latin typeface="Arial" charset="0"/>
                <a:cs typeface="Arial" charset="0"/>
              </a:rPr>
              <a:t>ადგილი: Plymouth Rock (Plymouth, Mass.)</a:t>
            </a:r>
          </a:p>
        </p:txBody>
      </p:sp>
      <p:sp>
        <p:nvSpPr>
          <p:cNvPr id="2" name="Date Placeholder 1"/>
          <p:cNvSpPr>
            <a:spLocks noGrp="1"/>
          </p:cNvSpPr>
          <p:nvPr>
            <p:ph type="dt" sz="half" idx="10"/>
          </p:nvPr>
        </p:nvSpPr>
        <p:spPr/>
        <p:txBody>
          <a:bodyPr/>
          <a:lstStyle/>
          <a:p>
            <a:fld id="{4DF4A879-2E56-0B4B-A0F0-7AE35E86AAA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5248954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4524" name="Group 28"/>
          <p:cNvGraphicFramePr>
            <a:graphicFrameLocks noGrp="1"/>
          </p:cNvGraphicFramePr>
          <p:nvPr>
            <p:ph type="tbl" idx="1"/>
          </p:nvPr>
        </p:nvGraphicFramePr>
        <p:xfrm>
          <a:off x="457200" y="836613"/>
          <a:ext cx="8507413" cy="5769293"/>
        </p:xfrm>
        <a:graphic>
          <a:graphicData uri="http://schemas.openxmlformats.org/drawingml/2006/table">
            <a:tbl>
              <a:tblPr/>
              <a:tblGrid>
                <a:gridCol w="1522413"/>
                <a:gridCol w="1871662"/>
                <a:gridCol w="2881313"/>
                <a:gridCol w="2232025"/>
              </a:tblGrid>
              <a:tr h="936625">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200" b="0" i="0" u="none" strike="noStrike" cap="none" normalizeH="0" baseline="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ერთეულების შემოკლება</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ჯგუფი 1 (საწყისი)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რესურსები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ინტელექტუალური ან შემოქმედებითი ძალისხმევის ნაყოფი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chemeClr val="tx1"/>
                          </a:solidFill>
                          <a:effectLst/>
                          <a:latin typeface="Arial" charset="0"/>
                          <a:ea typeface="ＭＳ Ｐゴシック" charset="0"/>
                          <a:cs typeface="Arial" charset="0"/>
                        </a:rPr>
                        <a:t>WEMI</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800" b="0"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69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ჯგუფი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შემქმნელები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ჯგუფი 1-ის ერთეულებზე პასუხისმგებლები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chemeClr val="tx1"/>
                          </a:solidFill>
                          <a:effectLst/>
                          <a:latin typeface="Arial" charset="0"/>
                          <a:ea typeface="ＭＳ Ｐゴシック" charset="0"/>
                          <a:cs typeface="Arial" charset="0"/>
                        </a:rPr>
                        <a:t>P,F,Cb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01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ჯგუფი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თემები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200" b="0" i="0" u="none" strike="noStrike" cap="none" normalizeH="0" baseline="0">
                          <a:ln>
                            <a:noFill/>
                          </a:ln>
                          <a:solidFill>
                            <a:schemeClr val="tx1"/>
                          </a:solidFill>
                          <a:effectLst/>
                          <a:latin typeface="Arial" charset="0"/>
                          <a:ea typeface="ＭＳ Ｐゴシック" charset="0"/>
                          <a:cs typeface="Arial" charset="0"/>
                        </a:rPr>
                        <a:t>ინტელექტუალური ან შემოქმედებითი ძალისხმევის თემა, საგანი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800" b="0" i="0" u="none" strike="noStrike" cap="none" normalizeH="0" baseline="0">
                          <a:ln>
                            <a:noFill/>
                          </a:ln>
                          <a:solidFill>
                            <a:schemeClr val="tx1"/>
                          </a:solidFill>
                          <a:effectLst/>
                          <a:latin typeface="Arial" charset="0"/>
                          <a:ea typeface="ＭＳ Ｐゴシック" charset="0"/>
                          <a:cs typeface="Arial" charset="0"/>
                        </a:rPr>
                        <a:t>COPE+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2"/>
          </p:nvPr>
        </p:nvSpPr>
        <p:spPr/>
        <p:txBody>
          <a:bodyPr/>
          <a:lstStyle/>
          <a:p>
            <a:pPr>
              <a:defRPr/>
            </a:pPr>
            <a:fld id="{05786FEB-5FCD-9D42-9627-A8385DAA50A4}" type="datetime1">
              <a:rPr lang="en-US" altLang="x-none" smtClean="0"/>
              <a:t>11/10/13</a:t>
            </a:fld>
            <a:endParaRPr lang="ru-RU" altLang="x-none"/>
          </a:p>
        </p:txBody>
      </p:sp>
      <p:sp>
        <p:nvSpPr>
          <p:cNvPr id="3" name="Footer Placeholder 2"/>
          <p:cNvSpPr>
            <a:spLocks noGrp="1"/>
          </p:cNvSpPr>
          <p:nvPr>
            <p:ph type="ftr" sz="quarter" idx="10"/>
          </p:nvPr>
        </p:nvSpPr>
        <p:spPr/>
        <p:txBody>
          <a:bodyPr/>
          <a:lstStyle/>
          <a:p>
            <a:pPr>
              <a:defRPr/>
            </a:pPr>
            <a:r>
              <a:rPr lang="en-US" altLang="x-none" smtClean="0"/>
              <a:t>Innovative Systems Management</a:t>
            </a:r>
            <a:endParaRPr lang="ru-RU" altLang="x-none"/>
          </a:p>
        </p:txBody>
      </p:sp>
    </p:spTree>
    <p:extLst>
      <p:ext uri="{BB962C8B-B14F-4D97-AF65-F5344CB8AC3E}">
        <p14:creationId xmlns:p14="http://schemas.microsoft.com/office/powerpoint/2010/main" val="33727907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idx="1"/>
          </p:nvPr>
        </p:nvSpPr>
        <p:spPr>
          <a:xfrm>
            <a:off x="457200" y="692150"/>
            <a:ext cx="8229600" cy="5434013"/>
          </a:xfrm>
        </p:spPr>
        <p:txBody>
          <a:bodyPr/>
          <a:lstStyle/>
          <a:p>
            <a:pPr eaLnBrk="1" hangingPunct="1">
              <a:lnSpc>
                <a:spcPct val="90000"/>
              </a:lnSpc>
            </a:pPr>
            <a:r>
              <a:rPr lang="ka-GE" sz="2800">
                <a:latin typeface="Arial" charset="0"/>
                <a:cs typeface="Arial" charset="0"/>
              </a:rPr>
              <a:t>ამასთან, ჯგუფი 1-ისა და ჯგუფი 2-ის ერთეულებიც შეიძლება გახდეს ჯგუფი 3-ის ერთეულები. </a:t>
            </a:r>
          </a:p>
          <a:p>
            <a:pPr eaLnBrk="1" hangingPunct="1">
              <a:lnSpc>
                <a:spcPct val="90000"/>
              </a:lnSpc>
              <a:buFont typeface="Wingdings" charset="0"/>
              <a:buNone/>
            </a:pPr>
            <a:endParaRPr lang="ka-GE" sz="2800">
              <a:latin typeface="Arial" charset="0"/>
              <a:cs typeface="Arial" charset="0"/>
            </a:endParaRPr>
          </a:p>
          <a:p>
            <a:pPr eaLnBrk="1" hangingPunct="1">
              <a:lnSpc>
                <a:spcPct val="90000"/>
              </a:lnSpc>
            </a:pPr>
            <a:r>
              <a:rPr lang="ka-GE" sz="2800">
                <a:latin typeface="Arial" charset="0"/>
                <a:cs typeface="Arial" charset="0"/>
              </a:rPr>
              <a:t>შესაბამისად, ჯგუფი 3-ის ერთეულები იქნება:</a:t>
            </a:r>
          </a:p>
          <a:p>
            <a:pPr eaLnBrk="1" hangingPunct="1">
              <a:lnSpc>
                <a:spcPct val="90000"/>
              </a:lnSpc>
              <a:buFont typeface="Wingdings" charset="0"/>
              <a:buNone/>
            </a:pPr>
            <a:r>
              <a:rPr lang="ka-GE" sz="2800">
                <a:latin typeface="Arial" charset="0"/>
                <a:cs typeface="Arial" charset="0"/>
              </a:rPr>
              <a:t>- ცნება</a:t>
            </a:r>
          </a:p>
          <a:p>
            <a:pPr eaLnBrk="1" hangingPunct="1">
              <a:lnSpc>
                <a:spcPct val="90000"/>
              </a:lnSpc>
              <a:buFont typeface="Wingdings" charset="0"/>
              <a:buNone/>
            </a:pPr>
            <a:r>
              <a:rPr lang="ka-GE" sz="2800">
                <a:latin typeface="Arial" charset="0"/>
                <a:cs typeface="Arial" charset="0"/>
              </a:rPr>
              <a:t>- ნივთი </a:t>
            </a:r>
          </a:p>
          <a:p>
            <a:pPr eaLnBrk="1" hangingPunct="1">
              <a:lnSpc>
                <a:spcPct val="90000"/>
              </a:lnSpc>
              <a:buFont typeface="Wingdings" charset="0"/>
              <a:buNone/>
            </a:pPr>
            <a:r>
              <a:rPr lang="ka-GE" sz="2800">
                <a:latin typeface="Arial" charset="0"/>
                <a:cs typeface="Arial" charset="0"/>
              </a:rPr>
              <a:t>- მოვლენა</a:t>
            </a:r>
          </a:p>
          <a:p>
            <a:pPr eaLnBrk="1" hangingPunct="1">
              <a:lnSpc>
                <a:spcPct val="90000"/>
              </a:lnSpc>
              <a:buFont typeface="Wingdings" charset="0"/>
              <a:buNone/>
            </a:pPr>
            <a:r>
              <a:rPr lang="ka-GE" sz="2800">
                <a:latin typeface="Arial" charset="0"/>
                <a:cs typeface="Arial" charset="0"/>
              </a:rPr>
              <a:t>- ადგილი </a:t>
            </a:r>
          </a:p>
          <a:p>
            <a:pPr eaLnBrk="1" hangingPunct="1">
              <a:lnSpc>
                <a:spcPct val="90000"/>
              </a:lnSpc>
              <a:buFont typeface="Wingdings" charset="0"/>
              <a:buNone/>
            </a:pPr>
            <a:r>
              <a:rPr lang="ka-GE" sz="2800">
                <a:latin typeface="Arial" charset="0"/>
                <a:cs typeface="Arial" charset="0"/>
              </a:rPr>
              <a:t>- ჯგუფი 1-ის ერთეულები</a:t>
            </a:r>
          </a:p>
          <a:p>
            <a:pPr eaLnBrk="1" hangingPunct="1">
              <a:lnSpc>
                <a:spcPct val="90000"/>
              </a:lnSpc>
              <a:buFont typeface="Wingdings" charset="0"/>
              <a:buNone/>
            </a:pPr>
            <a:r>
              <a:rPr lang="ka-GE" sz="2800">
                <a:latin typeface="Arial" charset="0"/>
                <a:cs typeface="Arial" charset="0"/>
              </a:rPr>
              <a:t>- ჯგუფი 2-ის ერთეულები </a:t>
            </a:r>
          </a:p>
        </p:txBody>
      </p:sp>
      <p:sp>
        <p:nvSpPr>
          <p:cNvPr id="2" name="Date Placeholder 1"/>
          <p:cNvSpPr>
            <a:spLocks noGrp="1"/>
          </p:cNvSpPr>
          <p:nvPr>
            <p:ph type="dt" sz="half" idx="10"/>
          </p:nvPr>
        </p:nvSpPr>
        <p:spPr/>
        <p:txBody>
          <a:bodyPr/>
          <a:lstStyle/>
          <a:p>
            <a:fld id="{0D1BE223-79E4-C340-B58D-45E5B6514792}"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669481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ctrTitle"/>
          </p:nvPr>
        </p:nvSpPr>
        <p:spPr>
          <a:xfrm>
            <a:off x="685800" y="2130425"/>
            <a:ext cx="8134350" cy="1470025"/>
          </a:xfrm>
        </p:spPr>
        <p:txBody>
          <a:bodyPr/>
          <a:lstStyle/>
          <a:p>
            <a:pPr eaLnBrk="1" hangingPunct="1"/>
            <a:r>
              <a:rPr lang="ka-GE" b="1">
                <a:latin typeface="Arial" charset="0"/>
                <a:cs typeface="Arial" charset="0"/>
              </a:rPr>
              <a:t>FRAD და მისი ერთეულები</a:t>
            </a:r>
            <a:endParaRPr lang="ru-RU" b="1">
              <a:latin typeface="Arial" charset="0"/>
              <a:cs typeface="Arial" charset="0"/>
            </a:endParaRPr>
          </a:p>
        </p:txBody>
      </p:sp>
      <p:sp>
        <p:nvSpPr>
          <p:cNvPr id="2" name="Date Placeholder 1"/>
          <p:cNvSpPr>
            <a:spLocks noGrp="1"/>
          </p:cNvSpPr>
          <p:nvPr>
            <p:ph type="dt" sz="half" idx="10"/>
          </p:nvPr>
        </p:nvSpPr>
        <p:spPr/>
        <p:txBody>
          <a:bodyPr/>
          <a:lstStyle/>
          <a:p>
            <a:fld id="{9D71AE07-6326-DD4D-8FF7-21FFEAC9303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2236970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981075"/>
            <a:ext cx="8229600" cy="4886325"/>
          </a:xfrm>
        </p:spPr>
        <p:txBody>
          <a:bodyPr>
            <a:normAutofit fontScale="92500"/>
          </a:bodyPr>
          <a:lstStyle/>
          <a:p>
            <a:pPr eaLnBrk="1" hangingPunct="1"/>
            <a:r>
              <a:rPr lang="ka-GE">
                <a:latin typeface="Arial" charset="0"/>
                <a:cs typeface="Arial" charset="0"/>
              </a:rPr>
              <a:t>FRBR და FRAD არის ბიბლიოგრაფიული და ავტორიტეტული  ინფორმაციის ორგანიზების კონცეპტუალური მოდელები. ეს მოდელები ამ მონაცემების მომხმარებლის საჭიროებებს ეყრდნობა.</a:t>
            </a:r>
          </a:p>
          <a:p>
            <a:pPr eaLnBrk="1" hangingPunct="1"/>
            <a:endParaRPr lang="ka-GE">
              <a:latin typeface="Arial" charset="0"/>
              <a:cs typeface="Arial" charset="0"/>
            </a:endParaRPr>
          </a:p>
          <a:p>
            <a:pPr eaLnBrk="1" hangingPunct="1"/>
            <a:r>
              <a:rPr lang="ka-GE">
                <a:latin typeface="Arial" charset="0"/>
                <a:cs typeface="Arial" charset="0"/>
              </a:rPr>
              <a:t>FRBR და FRAD  ორივე იყენებს ერთეულის / „entity“ ანალიზის ტექნიკას. </a:t>
            </a:r>
          </a:p>
        </p:txBody>
      </p:sp>
      <p:sp>
        <p:nvSpPr>
          <p:cNvPr id="2" name="Date Placeholder 1"/>
          <p:cNvSpPr>
            <a:spLocks noGrp="1"/>
          </p:cNvSpPr>
          <p:nvPr>
            <p:ph type="dt" sz="half" idx="10"/>
          </p:nvPr>
        </p:nvSpPr>
        <p:spPr/>
        <p:txBody>
          <a:bodyPr/>
          <a:lstStyle/>
          <a:p>
            <a:fld id="{675DA3C6-25F4-5748-87BE-627A7437E3E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04541749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836613"/>
            <a:ext cx="8229600" cy="5616575"/>
          </a:xfrm>
        </p:spPr>
        <p:txBody>
          <a:bodyPr/>
          <a:lstStyle/>
          <a:p>
            <a:pPr algn="ctr" eaLnBrk="1" hangingPunct="1">
              <a:lnSpc>
                <a:spcPct val="90000"/>
              </a:lnSpc>
              <a:buFont typeface="Wingdings" charset="0"/>
              <a:buNone/>
            </a:pPr>
            <a:r>
              <a:rPr lang="ka-GE" sz="2800" b="1">
                <a:latin typeface="Arial" charset="0"/>
                <a:cs typeface="Arial" charset="0"/>
              </a:rPr>
              <a:t>FRAD</a:t>
            </a:r>
            <a:r>
              <a:rPr lang="ka-GE" sz="2800">
                <a:latin typeface="Arial" charset="0"/>
                <a:cs typeface="Arial" charset="0"/>
              </a:rPr>
              <a:t> არის კონცეპტუალური მოდელი იმის განსასაზღვრად, თუ როგორ შეიძლება დაუკავშირდეს ერთმანეთს ავტორიტეტული და ბიბლიოგრაფიული ერთეულები.</a:t>
            </a:r>
          </a:p>
          <a:p>
            <a:pPr algn="ctr" eaLnBrk="1" hangingPunct="1">
              <a:lnSpc>
                <a:spcPct val="90000"/>
              </a:lnSpc>
              <a:buFont typeface="Wingdings" charset="0"/>
              <a:buNone/>
            </a:pPr>
            <a:endParaRPr lang="ka-GE" sz="2800">
              <a:latin typeface="Arial" charset="0"/>
              <a:cs typeface="Arial" charset="0"/>
            </a:endParaRPr>
          </a:p>
          <a:p>
            <a:pPr eaLnBrk="1" hangingPunct="1">
              <a:lnSpc>
                <a:spcPct val="90000"/>
              </a:lnSpc>
              <a:buFont typeface="Wingdings" charset="0"/>
              <a:buNone/>
            </a:pPr>
            <a:r>
              <a:rPr lang="ka-GE" sz="2800">
                <a:latin typeface="Arial" charset="0"/>
                <a:cs typeface="Arial" charset="0"/>
              </a:rPr>
              <a:t>  </a:t>
            </a:r>
          </a:p>
          <a:p>
            <a:pPr eaLnBrk="1" hangingPunct="1">
              <a:lnSpc>
                <a:spcPct val="90000"/>
              </a:lnSpc>
            </a:pPr>
            <a:r>
              <a:rPr lang="ka-GE" sz="2800">
                <a:latin typeface="Arial" charset="0"/>
                <a:cs typeface="Arial" charset="0"/>
              </a:rPr>
              <a:t>ზოგადად, ავტორიტეტული კონტროლი მიზნად ისახავს, დააკავშიროს ბიბლიოგრაფიულ ჩანაწერებში გამოყენებული მსგავსი ჰედინგები.</a:t>
            </a:r>
          </a:p>
        </p:txBody>
      </p:sp>
      <p:sp>
        <p:nvSpPr>
          <p:cNvPr id="2" name="Date Placeholder 1"/>
          <p:cNvSpPr>
            <a:spLocks noGrp="1"/>
          </p:cNvSpPr>
          <p:nvPr>
            <p:ph type="dt" sz="half" idx="10"/>
          </p:nvPr>
        </p:nvSpPr>
        <p:spPr/>
        <p:txBody>
          <a:bodyPr/>
          <a:lstStyle/>
          <a:p>
            <a:fld id="{893E4F32-8F6A-4A40-8B42-19666BE94330}"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1552645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457200"/>
            <a:ext cx="8229600" cy="585788"/>
          </a:xfrm>
        </p:spPr>
        <p:txBody>
          <a:bodyPr>
            <a:normAutofit fontScale="90000"/>
          </a:bodyPr>
          <a:lstStyle/>
          <a:p>
            <a:pPr eaLnBrk="1" hangingPunct="1"/>
            <a:r>
              <a:rPr lang="ka-GE" sz="4000">
                <a:latin typeface="Arial" charset="0"/>
                <a:cs typeface="Arial" charset="0"/>
              </a:rPr>
              <a:t>FRAD -ის 3 ძირითადი ბლოკი</a:t>
            </a:r>
          </a:p>
        </p:txBody>
      </p:sp>
      <p:sp>
        <p:nvSpPr>
          <p:cNvPr id="54275" name="Rectangle 3"/>
          <p:cNvSpPr>
            <a:spLocks noGrp="1" noChangeArrowheads="1"/>
          </p:cNvSpPr>
          <p:nvPr>
            <p:ph idx="1"/>
          </p:nvPr>
        </p:nvSpPr>
        <p:spPr>
          <a:xfrm>
            <a:off x="457200" y="1268413"/>
            <a:ext cx="8435975" cy="5184775"/>
          </a:xfrm>
        </p:spPr>
        <p:txBody>
          <a:bodyPr>
            <a:normAutofit lnSpcReduction="10000"/>
          </a:bodyPr>
          <a:lstStyle/>
          <a:p>
            <a:pPr eaLnBrk="1" hangingPunct="1">
              <a:buFont typeface="Wingdings" charset="0"/>
              <a:buNone/>
            </a:pPr>
            <a:r>
              <a:rPr lang="ka-GE" b="1">
                <a:latin typeface="Arial" charset="0"/>
                <a:cs typeface="Arial" charset="0"/>
              </a:rPr>
              <a:t>ბლოკი</a:t>
            </a:r>
            <a:r>
              <a:rPr lang="ka-GE">
                <a:latin typeface="Arial" charset="0"/>
                <a:cs typeface="Arial" charset="0"/>
              </a:rPr>
              <a:t> 1 :  ბიბლიოგრაფიული ერთეულები - ანუ FRBR -ის სამივე ჯგუფის ერთეულები</a:t>
            </a:r>
          </a:p>
          <a:p>
            <a:pPr eaLnBrk="1" hangingPunct="1">
              <a:buFont typeface="Wingdings" charset="0"/>
              <a:buNone/>
            </a:pPr>
            <a:endParaRPr lang="ka-GE">
              <a:latin typeface="Arial" charset="0"/>
              <a:cs typeface="Arial" charset="0"/>
            </a:endParaRPr>
          </a:p>
          <a:p>
            <a:pPr eaLnBrk="1" hangingPunct="1">
              <a:buFont typeface="Wingdings" charset="0"/>
              <a:buNone/>
            </a:pPr>
            <a:r>
              <a:rPr lang="ka-GE" b="1">
                <a:latin typeface="Arial" charset="0"/>
                <a:cs typeface="Arial" charset="0"/>
              </a:rPr>
              <a:t>ბლოკი</a:t>
            </a:r>
            <a:r>
              <a:rPr lang="ka-GE">
                <a:latin typeface="Arial" charset="0"/>
                <a:cs typeface="Arial" charset="0"/>
              </a:rPr>
              <a:t> 2: სახელები და მაიდენტიფიცირებელი ერთეულები</a:t>
            </a:r>
          </a:p>
          <a:p>
            <a:pPr eaLnBrk="1" hangingPunct="1">
              <a:buFont typeface="Wingdings" charset="0"/>
              <a:buNone/>
            </a:pPr>
            <a:endParaRPr lang="ka-GE">
              <a:latin typeface="Arial" charset="0"/>
              <a:cs typeface="Arial" charset="0"/>
            </a:endParaRPr>
          </a:p>
          <a:p>
            <a:pPr eaLnBrk="1" hangingPunct="1">
              <a:buFont typeface="Wingdings" charset="0"/>
              <a:buNone/>
            </a:pPr>
            <a:r>
              <a:rPr lang="ka-GE" sz="3300" b="1">
                <a:latin typeface="Arial" charset="0"/>
                <a:cs typeface="Arial" charset="0"/>
              </a:rPr>
              <a:t>ბლოკი</a:t>
            </a:r>
            <a:r>
              <a:rPr lang="ka-GE" sz="3300">
                <a:latin typeface="Arial" charset="0"/>
                <a:cs typeface="Arial" charset="0"/>
              </a:rPr>
              <a:t> 3: კონტროლირებადი წვდომის წერტილები (წესები, სააგენტო)</a:t>
            </a:r>
            <a:endParaRPr lang="ka-GE">
              <a:latin typeface="Arial" charset="0"/>
              <a:cs typeface="Arial" charset="0"/>
            </a:endParaRPr>
          </a:p>
        </p:txBody>
      </p:sp>
      <p:sp>
        <p:nvSpPr>
          <p:cNvPr id="2" name="Date Placeholder 1"/>
          <p:cNvSpPr>
            <a:spLocks noGrp="1"/>
          </p:cNvSpPr>
          <p:nvPr>
            <p:ph type="dt" sz="half" idx="10"/>
          </p:nvPr>
        </p:nvSpPr>
        <p:spPr/>
        <p:txBody>
          <a:bodyPr/>
          <a:lstStyle/>
          <a:p>
            <a:fld id="{16CBD3A2-AE33-E847-9D7B-0289B120FE6E}"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82299961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8530" name="Group 2"/>
          <p:cNvGraphicFramePr>
            <a:graphicFrameLocks noGrp="1"/>
          </p:cNvGraphicFramePr>
          <p:nvPr>
            <p:ph type="tbl" idx="1"/>
          </p:nvPr>
        </p:nvGraphicFramePr>
        <p:xfrm>
          <a:off x="323850" y="549275"/>
          <a:ext cx="8229600" cy="6096002"/>
        </p:xfrm>
        <a:graphic>
          <a:graphicData uri="http://schemas.openxmlformats.org/drawingml/2006/table">
            <a:tbl>
              <a:tblPr/>
              <a:tblGrid>
                <a:gridCol w="2239963"/>
                <a:gridCol w="1874837"/>
                <a:gridCol w="1068388"/>
                <a:gridCol w="989012"/>
                <a:gridCol w="2057400"/>
              </a:tblGrid>
              <a:tr h="431800">
                <a:tc row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ბიბლიოგრაფიული ერთეულები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FRBR ერთეულები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183356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ჯგუფი</a:t>
                      </a:r>
                      <a:r>
                        <a:rPr kumimoji="0" lang="ka-GE" sz="1800" b="0" i="0" u="none" strike="noStrike" cap="none" normalizeH="0" baseline="0">
                          <a:ln>
                            <a:noFill/>
                          </a:ln>
                          <a:solidFill>
                            <a:schemeClr val="tx1"/>
                          </a:solidFill>
                          <a:effectLst/>
                          <a:latin typeface="Arial" charset="0"/>
                          <a:ea typeface="ＭＳ Ｐゴシック" charset="0"/>
                          <a:cs typeface="Arial" charset="0"/>
                        </a:rPr>
                        <a:t> 1</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0000FF"/>
                          </a:solidFill>
                          <a:effectLst/>
                          <a:latin typeface="Arial" charset="0"/>
                          <a:ea typeface="ＭＳ Ｐゴシック" charset="0"/>
                          <a:cs typeface="Arial" charset="0"/>
                        </a:rPr>
                        <a:t>ნაშრომი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33CC33"/>
                          </a:solidFill>
                          <a:effectLst/>
                          <a:latin typeface="Arial" charset="0"/>
                          <a:ea typeface="ＭＳ Ｐゴシック" charset="0"/>
                          <a:cs typeface="Arial" charset="0"/>
                        </a:rPr>
                        <a:t>ექსპრესია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9900"/>
                          </a:solidFill>
                          <a:effectLst/>
                          <a:latin typeface="Arial" charset="0"/>
                          <a:ea typeface="ＭＳ Ｐゴシック" charset="0"/>
                          <a:cs typeface="Arial" charset="0"/>
                        </a:rPr>
                        <a:t>მანიფესტაცია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3300"/>
                          </a:solidFill>
                          <a:effectLst/>
                          <a:latin typeface="Arial" charset="0"/>
                          <a:ea typeface="ＭＳ Ｐゴシック" charset="0"/>
                          <a:cs typeface="Arial" charset="0"/>
                        </a:rPr>
                        <a:t>ეგზემპლარი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ჯგუფი</a:t>
                      </a:r>
                      <a:r>
                        <a:rPr kumimoji="0" lang="ka-GE" sz="1800" b="0" i="0" u="none" strike="noStrike" cap="none" normalizeH="0" baseline="0">
                          <a:ln>
                            <a:noFill/>
                          </a:ln>
                          <a:solidFill>
                            <a:schemeClr val="tx1"/>
                          </a:solidFill>
                          <a:effectLst/>
                          <a:latin typeface="Arial" charset="0"/>
                          <a:ea typeface="ＭＳ Ｐゴシック" charset="0"/>
                          <a:cs typeface="Arial" charset="0"/>
                        </a:rPr>
                        <a:t> 2</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CC0099"/>
                          </a:solidFill>
                          <a:effectLst/>
                          <a:latin typeface="Arial" charset="0"/>
                          <a:ea typeface="ＭＳ Ｐゴシック" charset="0"/>
                          <a:cs typeface="Arial" charset="0"/>
                        </a:rPr>
                        <a:t>პიროვნება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CC0099"/>
                          </a:solidFill>
                          <a:effectLst/>
                          <a:latin typeface="Arial" charset="0"/>
                          <a:ea typeface="ＭＳ Ｐゴシック" charset="0"/>
                          <a:cs typeface="Arial" charset="0"/>
                        </a:rPr>
                        <a:t>ოჯახი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CC0099"/>
                          </a:solidFill>
                          <a:effectLst/>
                          <a:latin typeface="Arial" charset="0"/>
                          <a:ea typeface="ＭＳ Ｐゴシック" charset="0"/>
                          <a:cs typeface="Arial" charset="0"/>
                        </a:rPr>
                        <a:t>კორპორაცია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ჯგუფი</a:t>
                      </a:r>
                      <a:r>
                        <a:rPr kumimoji="0" lang="ka-GE" sz="1800" b="0" i="0" u="none" strike="noStrike" cap="none" normalizeH="0" baseline="0">
                          <a:ln>
                            <a:noFill/>
                          </a:ln>
                          <a:solidFill>
                            <a:schemeClr val="tx1"/>
                          </a:solidFill>
                          <a:effectLst/>
                          <a:latin typeface="Arial" charset="0"/>
                          <a:ea typeface="ＭＳ Ｐゴシック" charset="0"/>
                          <a:cs typeface="Arial" charset="0"/>
                        </a:rPr>
                        <a:t> 3</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0066"/>
                          </a:solidFill>
                          <a:effectLst/>
                          <a:latin typeface="Arial" charset="0"/>
                          <a:ea typeface="ＭＳ Ｐゴシック" charset="0"/>
                          <a:cs typeface="Arial" charset="0"/>
                        </a:rPr>
                        <a:t>ცნება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0066"/>
                          </a:solidFill>
                          <a:effectLst/>
                          <a:latin typeface="Arial" charset="0"/>
                          <a:ea typeface="ＭＳ Ｐゴシック" charset="0"/>
                          <a:cs typeface="Arial" charset="0"/>
                        </a:rPr>
                        <a:t>ნივთი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0066"/>
                          </a:solidFill>
                          <a:effectLst/>
                          <a:latin typeface="Arial" charset="0"/>
                          <a:ea typeface="ＭＳ Ｐゴシック" charset="0"/>
                          <a:cs typeface="Arial" charset="0"/>
                        </a:rPr>
                        <a:t>მოვლენა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rgbClr val="FF0066"/>
                          </a:solidFill>
                          <a:effectLst/>
                          <a:latin typeface="Arial" charset="0"/>
                          <a:ea typeface="ＭＳ Ｐゴシック" charset="0"/>
                          <a:cs typeface="Arial" charset="0"/>
                        </a:rPr>
                        <a:t>ადგილი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950">
                <a:tc gridSpan="5">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                                </a:t>
                      </a:r>
                      <a:r>
                        <a:rPr kumimoji="0" lang="ka-GE" sz="1800" b="0" i="1" u="none" strike="noStrike" cap="none" normalizeH="0" baseline="0">
                          <a:ln>
                            <a:noFill/>
                          </a:ln>
                          <a:solidFill>
                            <a:schemeClr val="tx1"/>
                          </a:solidFill>
                          <a:effectLst/>
                          <a:latin typeface="Arial" charset="0"/>
                          <a:ea typeface="ＭＳ Ｐゴシック" charset="0"/>
                          <a:cs typeface="Arial" charset="0"/>
                        </a:rPr>
                        <a:t>ცნობილია  /მინიჭებული აქვს:</a:t>
                      </a:r>
                      <a:r>
                        <a:rPr kumimoji="0" lang="ka-GE" sz="1800" b="0" i="0" u="none" strike="noStrike" cap="none" normalizeH="0" baseline="0">
                          <a:ln>
                            <a:noFill/>
                          </a:ln>
                          <a:solidFill>
                            <a:schemeClr val="tx1"/>
                          </a:solidFill>
                          <a:effectLst/>
                          <a:latin typeface="Arial" charset="0"/>
                          <a:ea typeface="ＭＳ Ｐゴシック" charset="0"/>
                          <a:cs typeface="Arial"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55650">
                <a:tc rowSpan="5">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ავტორიტეტული ერთეულები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 </a:t>
                      </a:r>
                      <a:r>
                        <a:rPr kumimoji="0" lang="ka-GE" sz="1800" b="1" i="0" u="none" strike="noStrike" cap="none" normalizeH="0" baseline="0">
                          <a:ln>
                            <a:noFill/>
                          </a:ln>
                          <a:solidFill>
                            <a:schemeClr val="tx1"/>
                          </a:solidFill>
                          <a:effectLst/>
                          <a:latin typeface="Arial" charset="0"/>
                          <a:ea typeface="ＭＳ Ｐゴシック" charset="0"/>
                          <a:cs typeface="Arial" charset="0"/>
                        </a:rPr>
                        <a:t>სახელები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მაიდენტიფიცირებლები</a:t>
                      </a:r>
                      <a:r>
                        <a:rPr kumimoji="0" lang="ka-GE" sz="1800" b="0" i="0" u="none" strike="noStrike" cap="none" normalizeH="0" baseline="0">
                          <a:ln>
                            <a:noFill/>
                          </a:ln>
                          <a:solidFill>
                            <a:schemeClr val="tx1"/>
                          </a:solidFill>
                          <a:effectLst/>
                          <a:latin typeface="Arial"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14363">
                <a:tc vMerge="1">
                  <a:txBody>
                    <a:bodyPr/>
                    <a:lstStyle/>
                    <a:p>
                      <a:endParaRPr lang="en-US"/>
                    </a:p>
                  </a:txBody>
                  <a:tcPr/>
                </a:tc>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1" u="none" strike="noStrike" cap="none" normalizeH="0" baseline="0">
                          <a:ln>
                            <a:noFill/>
                          </a:ln>
                          <a:solidFill>
                            <a:schemeClr val="tx1"/>
                          </a:solidFill>
                          <a:effectLst/>
                          <a:latin typeface="Arial" charset="0"/>
                          <a:ea typeface="ＭＳ Ｐゴシック" charset="0"/>
                          <a:cs typeface="Arial" charset="0"/>
                        </a:rPr>
                        <a:t>გამოიყენება რათა შეიქმნას:</a:t>
                      </a:r>
                      <a:r>
                        <a:rPr kumimoji="0" lang="ka-GE" sz="1800" b="0" i="0" u="none" strike="noStrike" cap="none" normalizeH="0" baseline="0">
                          <a:ln>
                            <a:noFill/>
                          </a:ln>
                          <a:solidFill>
                            <a:schemeClr val="tx1"/>
                          </a:solidFill>
                          <a:effectLst/>
                          <a:latin typeface="Arial"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15950">
                <a:tc vMerge="1">
                  <a:txBody>
                    <a:bodyPr/>
                    <a:lstStyle/>
                    <a:p>
                      <a:endParaRPr lang="en-US"/>
                    </a:p>
                  </a:txBody>
                  <a:tcPr/>
                </a:tc>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 კონტროლირებადი წვდომის წერტილები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14363">
                <a:tc vMerge="1">
                  <a:txBody>
                    <a:bodyPr/>
                    <a:lstStyle/>
                    <a:p>
                      <a:endParaRPr lang="en-US"/>
                    </a:p>
                  </a:txBody>
                  <a:tcPr/>
                </a:tc>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1" u="none" strike="noStrike" cap="none" normalizeH="0" baseline="0">
                          <a:ln>
                            <a:noFill/>
                          </a:ln>
                          <a:solidFill>
                            <a:schemeClr val="tx1"/>
                          </a:solidFill>
                          <a:effectLst/>
                          <a:latin typeface="Arial" charset="0"/>
                          <a:ea typeface="ＭＳ Ｐゴシック" charset="0"/>
                          <a:cs typeface="Arial" charset="0"/>
                        </a:rPr>
                        <a:t>ვინ:                                              რის მიხედვით:</a:t>
                      </a:r>
                      <a:r>
                        <a:rPr kumimoji="0" lang="ka-GE" sz="1800" b="0" i="0" u="none" strike="noStrike" cap="none" normalizeH="0" baseline="0">
                          <a:ln>
                            <a:noFill/>
                          </a:ln>
                          <a:solidFill>
                            <a:schemeClr val="tx1"/>
                          </a:solidFill>
                          <a:effectLst/>
                          <a:latin typeface="Arial"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14363">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 სააგენტო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0" i="0" u="none" strike="noStrike" cap="none" normalizeH="0" baseline="0">
                          <a:ln>
                            <a:noFill/>
                          </a:ln>
                          <a:solidFill>
                            <a:schemeClr val="tx1"/>
                          </a:solidFill>
                          <a:effectLst/>
                          <a:latin typeface="Arial" charset="0"/>
                          <a:ea typeface="ＭＳ Ｐゴシック" charset="0"/>
                          <a:cs typeface="Arial" charset="0"/>
                        </a:rPr>
                        <a:t>- წესები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2" name="Date Placeholder 1"/>
          <p:cNvSpPr>
            <a:spLocks noGrp="1"/>
          </p:cNvSpPr>
          <p:nvPr>
            <p:ph type="dt" sz="half" idx="12"/>
          </p:nvPr>
        </p:nvSpPr>
        <p:spPr/>
        <p:txBody>
          <a:bodyPr/>
          <a:lstStyle/>
          <a:p>
            <a:pPr>
              <a:defRPr/>
            </a:pPr>
            <a:fld id="{16ADAAD2-1977-D847-B03B-9CB37222A287}" type="datetime1">
              <a:rPr lang="en-US" altLang="x-none" smtClean="0"/>
              <a:t>11/10/13</a:t>
            </a:fld>
            <a:endParaRPr lang="ru-RU" altLang="x-none"/>
          </a:p>
        </p:txBody>
      </p:sp>
      <p:sp>
        <p:nvSpPr>
          <p:cNvPr id="3" name="Footer Placeholder 2"/>
          <p:cNvSpPr>
            <a:spLocks noGrp="1"/>
          </p:cNvSpPr>
          <p:nvPr>
            <p:ph type="ftr" sz="quarter" idx="10"/>
          </p:nvPr>
        </p:nvSpPr>
        <p:spPr/>
        <p:txBody>
          <a:bodyPr/>
          <a:lstStyle/>
          <a:p>
            <a:pPr>
              <a:defRPr/>
            </a:pPr>
            <a:r>
              <a:rPr lang="en-US" altLang="x-none" smtClean="0"/>
              <a:t>Innovative Systems Management</a:t>
            </a:r>
            <a:endParaRPr lang="ru-RU" altLang="x-none"/>
          </a:p>
        </p:txBody>
      </p:sp>
    </p:spTree>
    <p:extLst>
      <p:ext uri="{BB962C8B-B14F-4D97-AF65-F5344CB8AC3E}">
        <p14:creationId xmlns:p14="http://schemas.microsoft.com/office/powerpoint/2010/main" val="37384916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2130425"/>
            <a:ext cx="8134350" cy="1470025"/>
          </a:xfrm>
        </p:spPr>
        <p:txBody>
          <a:bodyPr/>
          <a:lstStyle/>
          <a:p>
            <a:pPr algn="ctr" eaLnBrk="1" hangingPunct="1"/>
            <a:r>
              <a:rPr lang="ka-GE" sz="4000" b="1">
                <a:latin typeface="Arial" charset="0"/>
                <a:cs typeface="Arial" charset="0"/>
              </a:rPr>
              <a:t>ურთიერთობები/კავშირები FRBR და FRAD-ში</a:t>
            </a:r>
            <a:endParaRPr lang="ru-RU" sz="4000" b="1">
              <a:latin typeface="Arial" charset="0"/>
              <a:cs typeface="Arial" charset="0"/>
            </a:endParaRPr>
          </a:p>
        </p:txBody>
      </p:sp>
      <p:sp>
        <p:nvSpPr>
          <p:cNvPr id="2" name="Date Placeholder 1"/>
          <p:cNvSpPr>
            <a:spLocks noGrp="1"/>
          </p:cNvSpPr>
          <p:nvPr>
            <p:ph type="dt" sz="half" idx="10"/>
          </p:nvPr>
        </p:nvSpPr>
        <p:spPr/>
        <p:txBody>
          <a:bodyPr/>
          <a:lstStyle/>
          <a:p>
            <a:fld id="{BFD70C2C-D2B5-C144-B108-BC5DFF92A6D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261883784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468313" y="908050"/>
            <a:ext cx="8207375" cy="5616575"/>
          </a:xfrm>
        </p:spPr>
        <p:txBody>
          <a:bodyPr/>
          <a:lstStyle/>
          <a:p>
            <a:pPr eaLnBrk="1" hangingPunct="1">
              <a:lnSpc>
                <a:spcPct val="90000"/>
              </a:lnSpc>
            </a:pPr>
            <a:r>
              <a:rPr lang="ka-GE">
                <a:latin typeface="Arial" charset="0"/>
                <a:cs typeface="Arial" charset="0"/>
              </a:rPr>
              <a:t>FRBR და FRAD-ის  გასაგებად შემდეგ ეტაპს  წარმოდგენს იმ კავშირების გაგება, რომლებიც განსაზღვრულ ერთეულებს შორის შეიძლება არსებობდეს. </a:t>
            </a:r>
          </a:p>
          <a:p>
            <a:pPr eaLnBrk="1" hangingPunct="1">
              <a:lnSpc>
                <a:spcPct val="90000"/>
              </a:lnSpc>
            </a:pPr>
            <a:endParaRPr lang="ka-GE">
              <a:latin typeface="Arial" charset="0"/>
              <a:cs typeface="Arial" charset="0"/>
            </a:endParaRPr>
          </a:p>
          <a:p>
            <a:pPr eaLnBrk="1" hangingPunct="1">
              <a:lnSpc>
                <a:spcPct val="90000"/>
              </a:lnSpc>
            </a:pPr>
            <a:r>
              <a:rPr lang="ka-GE">
                <a:latin typeface="Arial" charset="0"/>
                <a:cs typeface="Arial" charset="0"/>
              </a:rPr>
              <a:t>თეორიულ დონეზე შეიძლება დამაბნეველიც იყოს, მაგრამ პრაქტიკაში ბევრად ცხადი და მარტივია. ბევრი კავშირი ახლაც გამოიყენება ბიბლიოგრაფიულ ან ავტორიტეტულ ჩანაწერებში.</a:t>
            </a:r>
            <a:endParaRPr lang="ru-RU">
              <a:latin typeface="Arial" charset="0"/>
              <a:cs typeface="Arial" charset="0"/>
            </a:endParaRPr>
          </a:p>
        </p:txBody>
      </p:sp>
      <p:sp>
        <p:nvSpPr>
          <p:cNvPr id="2" name="Date Placeholder 1"/>
          <p:cNvSpPr>
            <a:spLocks noGrp="1"/>
          </p:cNvSpPr>
          <p:nvPr>
            <p:ph type="dt" sz="half" idx="10"/>
          </p:nvPr>
        </p:nvSpPr>
        <p:spPr/>
        <p:txBody>
          <a:bodyPr/>
          <a:lstStyle/>
          <a:p>
            <a:fld id="{10990865-9A2B-6440-B4F8-CC50125F773D}"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8888722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457200"/>
            <a:ext cx="8229600" cy="933450"/>
          </a:xfrm>
        </p:spPr>
        <p:txBody>
          <a:bodyPr/>
          <a:lstStyle/>
          <a:p>
            <a:pPr eaLnBrk="1" hangingPunct="1"/>
            <a:r>
              <a:rPr lang="ka-GE" sz="4000">
                <a:latin typeface="Arial" charset="0"/>
                <a:cs typeface="Arial" charset="0"/>
              </a:rPr>
              <a:t>ლოგიკური კავშირები FRBR-ში</a:t>
            </a:r>
            <a:endParaRPr lang="ru-RU" sz="4000">
              <a:latin typeface="Arial" charset="0"/>
              <a:cs typeface="Arial" charset="0"/>
            </a:endParaRPr>
          </a:p>
        </p:txBody>
      </p:sp>
      <p:sp>
        <p:nvSpPr>
          <p:cNvPr id="59395" name="Rectangle 3"/>
          <p:cNvSpPr>
            <a:spLocks noGrp="1" noChangeArrowheads="1"/>
          </p:cNvSpPr>
          <p:nvPr>
            <p:ph idx="1"/>
          </p:nvPr>
        </p:nvSpPr>
        <p:spPr>
          <a:xfrm>
            <a:off x="457200" y="1628775"/>
            <a:ext cx="8229600" cy="4238625"/>
          </a:xfrm>
        </p:spPr>
        <p:txBody>
          <a:bodyPr>
            <a:normAutofit lnSpcReduction="10000"/>
          </a:bodyPr>
          <a:lstStyle/>
          <a:p>
            <a:pPr eaLnBrk="1" hangingPunct="1">
              <a:lnSpc>
                <a:spcPct val="90000"/>
              </a:lnSpc>
              <a:buFont typeface="Wingdings" charset="0"/>
              <a:buNone/>
            </a:pPr>
            <a:r>
              <a:rPr lang="ka-GE" sz="2600" b="1">
                <a:latin typeface="Arial" charset="0"/>
                <a:cs typeface="Arial" charset="0"/>
              </a:rPr>
              <a:t>ჯგუფი 1-ის ერთეულებს შორის</a:t>
            </a:r>
          </a:p>
          <a:p>
            <a:pPr eaLnBrk="1" hangingPunct="1">
              <a:lnSpc>
                <a:spcPct val="90000"/>
              </a:lnSpc>
              <a:buFont typeface="Wingdings" charset="0"/>
              <a:buNone/>
            </a:pPr>
            <a:endParaRPr lang="ka-GE" b="1">
              <a:latin typeface="Arial" charset="0"/>
              <a:cs typeface="Arial" charset="0"/>
            </a:endParaRPr>
          </a:p>
          <a:p>
            <a:pPr eaLnBrk="1" hangingPunct="1">
              <a:lnSpc>
                <a:spcPct val="90000"/>
              </a:lnSpc>
            </a:pPr>
            <a:r>
              <a:rPr lang="ka-GE">
                <a:latin typeface="Arial" charset="0"/>
                <a:cs typeface="Arial" charset="0"/>
              </a:rPr>
              <a:t>„</a:t>
            </a:r>
            <a:r>
              <a:rPr lang="ka-GE">
                <a:solidFill>
                  <a:srgbClr val="0000FF"/>
                </a:solidFill>
                <a:latin typeface="Arial" charset="0"/>
                <a:cs typeface="Arial" charset="0"/>
              </a:rPr>
              <a:t>ნაშრომის</a:t>
            </a:r>
            <a:r>
              <a:rPr lang="ka-GE">
                <a:latin typeface="Arial" charset="0"/>
                <a:cs typeface="Arial" charset="0"/>
              </a:rPr>
              <a:t>“ რეალიზება ხდება „</a:t>
            </a:r>
            <a:r>
              <a:rPr lang="ka-GE">
                <a:solidFill>
                  <a:srgbClr val="33CC33"/>
                </a:solidFill>
                <a:latin typeface="Arial" charset="0"/>
                <a:cs typeface="Arial" charset="0"/>
              </a:rPr>
              <a:t>ექსპრესიით</a:t>
            </a:r>
            <a:r>
              <a:rPr lang="ka-GE">
                <a:latin typeface="Arial" charset="0"/>
                <a:cs typeface="Arial" charset="0"/>
              </a:rPr>
              <a:t>“</a:t>
            </a:r>
          </a:p>
          <a:p>
            <a:pPr eaLnBrk="1" hangingPunct="1">
              <a:lnSpc>
                <a:spcPct val="90000"/>
              </a:lnSpc>
            </a:pPr>
            <a:r>
              <a:rPr lang="ka-GE">
                <a:latin typeface="Arial" charset="0"/>
                <a:cs typeface="Arial" charset="0"/>
              </a:rPr>
              <a:t>„</a:t>
            </a:r>
            <a:r>
              <a:rPr lang="ka-GE">
                <a:solidFill>
                  <a:srgbClr val="33CC33"/>
                </a:solidFill>
                <a:latin typeface="Arial" charset="0"/>
                <a:cs typeface="Arial" charset="0"/>
              </a:rPr>
              <a:t>ექსპრესიის</a:t>
            </a:r>
            <a:r>
              <a:rPr lang="ka-GE">
                <a:latin typeface="Arial" charset="0"/>
                <a:cs typeface="Arial" charset="0"/>
              </a:rPr>
              <a:t>“ ფიზიკური განხორციელება ხდება „</a:t>
            </a:r>
            <a:r>
              <a:rPr lang="ka-GE">
                <a:solidFill>
                  <a:srgbClr val="FF9900"/>
                </a:solidFill>
                <a:latin typeface="Arial" charset="0"/>
                <a:cs typeface="Arial" charset="0"/>
              </a:rPr>
              <a:t>მანიფესტაციით</a:t>
            </a:r>
            <a:r>
              <a:rPr lang="ka-GE">
                <a:latin typeface="Arial" charset="0"/>
                <a:cs typeface="Arial" charset="0"/>
              </a:rPr>
              <a:t>“</a:t>
            </a:r>
          </a:p>
          <a:p>
            <a:pPr eaLnBrk="1" hangingPunct="1">
              <a:lnSpc>
                <a:spcPct val="90000"/>
              </a:lnSpc>
            </a:pPr>
            <a:r>
              <a:rPr lang="ka-GE">
                <a:latin typeface="Arial" charset="0"/>
                <a:cs typeface="Arial" charset="0"/>
              </a:rPr>
              <a:t>„</a:t>
            </a:r>
            <a:r>
              <a:rPr lang="ka-GE">
                <a:solidFill>
                  <a:srgbClr val="FF9900"/>
                </a:solidFill>
                <a:latin typeface="Arial" charset="0"/>
                <a:cs typeface="Arial" charset="0"/>
              </a:rPr>
              <a:t>მანიფესტაცია</a:t>
            </a:r>
            <a:r>
              <a:rPr lang="ka-GE">
                <a:latin typeface="Arial" charset="0"/>
                <a:cs typeface="Arial" charset="0"/>
              </a:rPr>
              <a:t>“ წარმოდგენილია „</a:t>
            </a:r>
            <a:r>
              <a:rPr lang="ka-GE">
                <a:solidFill>
                  <a:srgbClr val="FF3300"/>
                </a:solidFill>
                <a:latin typeface="Arial" charset="0"/>
                <a:cs typeface="Arial" charset="0"/>
              </a:rPr>
              <a:t>ერგზემპლიარით</a:t>
            </a:r>
            <a:r>
              <a:rPr lang="ka-GE">
                <a:latin typeface="Arial" charset="0"/>
                <a:cs typeface="Arial" charset="0"/>
              </a:rPr>
              <a:t>“</a:t>
            </a:r>
            <a:endParaRPr lang="ru-RU">
              <a:latin typeface="Arial" charset="0"/>
              <a:cs typeface="Arial" charset="0"/>
            </a:endParaRPr>
          </a:p>
        </p:txBody>
      </p:sp>
      <p:sp>
        <p:nvSpPr>
          <p:cNvPr id="2" name="Date Placeholder 1"/>
          <p:cNvSpPr>
            <a:spLocks noGrp="1"/>
          </p:cNvSpPr>
          <p:nvPr>
            <p:ph type="dt" sz="half" idx="10"/>
          </p:nvPr>
        </p:nvSpPr>
        <p:spPr/>
        <p:txBody>
          <a:bodyPr/>
          <a:lstStyle/>
          <a:p>
            <a:fld id="{5669A183-BC03-CC45-AE96-0673719C185B}"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1909658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457200"/>
            <a:ext cx="8218488" cy="955675"/>
          </a:xfrm>
        </p:spPr>
        <p:txBody>
          <a:bodyPr>
            <a:normAutofit fontScale="90000"/>
          </a:bodyPr>
          <a:lstStyle/>
          <a:p>
            <a:pPr eaLnBrk="1" hangingPunct="1"/>
            <a:r>
              <a:rPr lang="ka-GE" sz="3500">
                <a:latin typeface="Arial" charset="0"/>
                <a:cs typeface="Arial" charset="0"/>
              </a:rPr>
              <a:t>ლოგიკური კავშირები ჯგუფი 2-ისა და 1-ის ერთეულებს შორის</a:t>
            </a:r>
            <a:endParaRPr lang="ru-RU" sz="3500">
              <a:latin typeface="Arial" charset="0"/>
              <a:cs typeface="Arial" charset="0"/>
            </a:endParaRPr>
          </a:p>
        </p:txBody>
      </p:sp>
      <p:sp>
        <p:nvSpPr>
          <p:cNvPr id="60419" name="Rectangle 3"/>
          <p:cNvSpPr>
            <a:spLocks noGrp="1" noChangeArrowheads="1"/>
          </p:cNvSpPr>
          <p:nvPr>
            <p:ph idx="1"/>
          </p:nvPr>
        </p:nvSpPr>
        <p:spPr/>
        <p:txBody>
          <a:bodyPr/>
          <a:lstStyle/>
          <a:p>
            <a:pPr eaLnBrk="1" hangingPunct="1"/>
            <a:r>
              <a:rPr lang="ka-GE">
                <a:latin typeface="Arial" charset="0"/>
                <a:cs typeface="Arial" charset="0"/>
              </a:rPr>
              <a:t>„</a:t>
            </a:r>
            <a:r>
              <a:rPr lang="ka-GE">
                <a:solidFill>
                  <a:srgbClr val="0000FF"/>
                </a:solidFill>
                <a:latin typeface="Arial" charset="0"/>
                <a:cs typeface="Arial" charset="0"/>
              </a:rPr>
              <a:t>ნაშრომი</a:t>
            </a:r>
            <a:r>
              <a:rPr lang="ka-GE">
                <a:latin typeface="Arial" charset="0"/>
                <a:cs typeface="Arial" charset="0"/>
              </a:rPr>
              <a:t>“ შექმნა ჯგუფი 2-ის ერთეულმა.</a:t>
            </a:r>
          </a:p>
          <a:p>
            <a:pPr eaLnBrk="1" hangingPunct="1"/>
            <a:r>
              <a:rPr lang="ka-GE">
                <a:latin typeface="Arial" charset="0"/>
                <a:cs typeface="Arial" charset="0"/>
              </a:rPr>
              <a:t>„</a:t>
            </a:r>
            <a:r>
              <a:rPr lang="ka-GE">
                <a:solidFill>
                  <a:srgbClr val="33CC33"/>
                </a:solidFill>
                <a:latin typeface="Arial" charset="0"/>
                <a:cs typeface="Arial" charset="0"/>
              </a:rPr>
              <a:t>ექსპრესიის</a:t>
            </a:r>
            <a:r>
              <a:rPr lang="ka-GE">
                <a:latin typeface="Arial" charset="0"/>
                <a:cs typeface="Arial" charset="0"/>
              </a:rPr>
              <a:t>“ რეალიზება მოახდინა ჯგუფი 2-ის ერთეულმა.</a:t>
            </a:r>
          </a:p>
          <a:p>
            <a:pPr eaLnBrk="1" hangingPunct="1"/>
            <a:r>
              <a:rPr lang="ka-GE">
                <a:latin typeface="Arial" charset="0"/>
                <a:cs typeface="Arial" charset="0"/>
              </a:rPr>
              <a:t>- „</a:t>
            </a:r>
            <a:r>
              <a:rPr lang="ka-GE">
                <a:solidFill>
                  <a:srgbClr val="FF9900"/>
                </a:solidFill>
                <a:latin typeface="Arial" charset="0"/>
                <a:cs typeface="Arial" charset="0"/>
              </a:rPr>
              <a:t>მანიფესტაცია</a:t>
            </a:r>
            <a:r>
              <a:rPr lang="ka-GE">
                <a:latin typeface="Arial" charset="0"/>
                <a:cs typeface="Arial" charset="0"/>
              </a:rPr>
              <a:t>“ აწარმოა ჯგუფი 2-ის ერთეულმა.</a:t>
            </a:r>
          </a:p>
          <a:p>
            <a:pPr eaLnBrk="1" hangingPunct="1"/>
            <a:r>
              <a:rPr lang="ka-GE">
                <a:latin typeface="Arial" charset="0"/>
                <a:cs typeface="Arial" charset="0"/>
              </a:rPr>
              <a:t>- „</a:t>
            </a:r>
            <a:r>
              <a:rPr lang="ka-GE">
                <a:solidFill>
                  <a:srgbClr val="FF3300"/>
                </a:solidFill>
                <a:latin typeface="Arial" charset="0"/>
                <a:cs typeface="Arial" charset="0"/>
              </a:rPr>
              <a:t>ეგზემპლიარს</a:t>
            </a:r>
            <a:r>
              <a:rPr lang="ka-GE">
                <a:latin typeface="Arial" charset="0"/>
                <a:cs typeface="Arial" charset="0"/>
              </a:rPr>
              <a:t>“ ფლობს ჯგუფი 2-ის ერთეული.</a:t>
            </a:r>
          </a:p>
        </p:txBody>
      </p:sp>
      <p:sp>
        <p:nvSpPr>
          <p:cNvPr id="2" name="Date Placeholder 1"/>
          <p:cNvSpPr>
            <a:spLocks noGrp="1"/>
          </p:cNvSpPr>
          <p:nvPr>
            <p:ph type="dt" sz="half" idx="10"/>
          </p:nvPr>
        </p:nvSpPr>
        <p:spPr/>
        <p:txBody>
          <a:bodyPr/>
          <a:lstStyle/>
          <a:p>
            <a:fld id="{F3DBCD6B-42C7-544E-8D00-0E6EB190AE45}"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5480258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xfrm>
            <a:off x="457200" y="457200"/>
            <a:ext cx="8229600" cy="955675"/>
          </a:xfrm>
          <a:noFill/>
        </p:spPr>
        <p:txBody>
          <a:bodyPr>
            <a:normAutofit fontScale="90000"/>
          </a:bodyPr>
          <a:lstStyle/>
          <a:p>
            <a:pPr eaLnBrk="1" hangingPunct="1"/>
            <a:r>
              <a:rPr lang="ka-GE" sz="3200">
                <a:latin typeface="Arial" charset="0"/>
                <a:cs typeface="Arial" charset="0"/>
              </a:rPr>
              <a:t>ლოგიკური კავშირები ჯგუფი 2-ის, 1-ისა და 3-ის ერთეულებს შორის</a:t>
            </a:r>
          </a:p>
        </p:txBody>
      </p:sp>
      <p:sp>
        <p:nvSpPr>
          <p:cNvPr id="61442" name="Rectangle 2"/>
          <p:cNvSpPr>
            <a:spLocks noGrp="1" noChangeArrowheads="1"/>
          </p:cNvSpPr>
          <p:nvPr>
            <p:ph idx="1"/>
          </p:nvPr>
        </p:nvSpPr>
        <p:spPr>
          <a:xfrm>
            <a:off x="457200" y="1844675"/>
            <a:ext cx="8229600" cy="4022725"/>
          </a:xfrm>
        </p:spPr>
        <p:txBody>
          <a:bodyPr/>
          <a:lstStyle/>
          <a:p>
            <a:pPr algn="ctr" eaLnBrk="1" hangingPunct="1">
              <a:lnSpc>
                <a:spcPct val="90000"/>
              </a:lnSpc>
              <a:buFont typeface="Wingdings" charset="0"/>
              <a:buNone/>
            </a:pPr>
            <a:r>
              <a:rPr lang="ka-GE" sz="2400">
                <a:latin typeface="Arial" charset="0"/>
                <a:cs typeface="Arial" charset="0"/>
              </a:rPr>
              <a:t>ლოგიკური კავშირებია თემატური კავშირებიც, რომელიც არსებობს ნაშრომსა და 1, 2, 3 ჯგუფების ნებისმიერ ერთეულს შორის. </a:t>
            </a:r>
          </a:p>
          <a:p>
            <a:pPr eaLnBrk="1" hangingPunct="1">
              <a:lnSpc>
                <a:spcPct val="90000"/>
              </a:lnSpc>
            </a:pPr>
            <a:endParaRPr lang="ka-GE" sz="2400">
              <a:latin typeface="Arial" charset="0"/>
              <a:cs typeface="Arial" charset="0"/>
            </a:endParaRPr>
          </a:p>
          <a:p>
            <a:pPr eaLnBrk="1" hangingPunct="1">
              <a:lnSpc>
                <a:spcPct val="90000"/>
              </a:lnSpc>
            </a:pPr>
            <a:r>
              <a:rPr lang="ka-GE" sz="2400">
                <a:latin typeface="Arial" charset="0"/>
                <a:cs typeface="Arial" charset="0"/>
              </a:rPr>
              <a:t>ნაშრომის „თემა“ შეიძლება იყოს სხვა ნაშრომი, მისი ექსპრესია, მანიფესტაცია და ეგზემპლარი. </a:t>
            </a:r>
          </a:p>
          <a:p>
            <a:pPr eaLnBrk="1" hangingPunct="1">
              <a:lnSpc>
                <a:spcPct val="90000"/>
              </a:lnSpc>
            </a:pPr>
            <a:r>
              <a:rPr lang="ka-GE" sz="2400">
                <a:latin typeface="Arial" charset="0"/>
                <a:cs typeface="Arial" charset="0"/>
              </a:rPr>
              <a:t>ასევე „თემა“ შეიძლება იყოს ადამიანი, ოჯახი, კორპორაცია. </a:t>
            </a:r>
          </a:p>
          <a:p>
            <a:pPr eaLnBrk="1" hangingPunct="1">
              <a:lnSpc>
                <a:spcPct val="90000"/>
              </a:lnSpc>
            </a:pPr>
            <a:r>
              <a:rPr lang="ka-GE" sz="2400">
                <a:latin typeface="Arial" charset="0"/>
                <a:cs typeface="Arial" charset="0"/>
              </a:rPr>
              <a:t> და რა თქმა უნდა, იდეა, ობიექტი, მოვლენა და ადგილი.</a:t>
            </a:r>
            <a:endParaRPr lang="ru-RU" sz="2400">
              <a:latin typeface="Arial" charset="0"/>
              <a:cs typeface="Arial" charset="0"/>
            </a:endParaRPr>
          </a:p>
          <a:p>
            <a:pPr eaLnBrk="1" hangingPunct="1">
              <a:lnSpc>
                <a:spcPct val="90000"/>
              </a:lnSpc>
            </a:pPr>
            <a:endParaRPr lang="ru-RU" sz="2400">
              <a:latin typeface="Arial" charset="0"/>
              <a:cs typeface="Arial" charset="0"/>
            </a:endParaRPr>
          </a:p>
        </p:txBody>
      </p:sp>
      <p:sp>
        <p:nvSpPr>
          <p:cNvPr id="2" name="Date Placeholder 1"/>
          <p:cNvSpPr>
            <a:spLocks noGrp="1"/>
          </p:cNvSpPr>
          <p:nvPr>
            <p:ph type="dt" sz="half" idx="10"/>
          </p:nvPr>
        </p:nvSpPr>
        <p:spPr/>
        <p:txBody>
          <a:bodyPr/>
          <a:lstStyle/>
          <a:p>
            <a:fld id="{4EC43723-C507-C542-82E0-3724A08FEF1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9483842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514" name="Group 50"/>
          <p:cNvGraphicFramePr>
            <a:graphicFrameLocks noGrp="1"/>
          </p:cNvGraphicFramePr>
          <p:nvPr>
            <p:ph type="tbl" idx="1"/>
          </p:nvPr>
        </p:nvGraphicFramePr>
        <p:xfrm>
          <a:off x="323850" y="333375"/>
          <a:ext cx="8496300" cy="6771006"/>
        </p:xfrm>
        <a:graphic>
          <a:graphicData uri="http://schemas.openxmlformats.org/drawingml/2006/table">
            <a:tbl>
              <a:tblPr/>
              <a:tblGrid>
                <a:gridCol w="1655763"/>
                <a:gridCol w="2016125"/>
                <a:gridCol w="215900"/>
                <a:gridCol w="2384425"/>
                <a:gridCol w="352425"/>
                <a:gridCol w="1871662"/>
              </a:tblGrid>
              <a:tr h="647700">
                <a:tc row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კავშირები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ჯგუფი 1-ის ერთეულებს შორის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000" b="0"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0000FF"/>
                          </a:solidFill>
                          <a:effectLst/>
                          <a:latin typeface="Arial" charset="0"/>
                          <a:ea typeface="ＭＳ Ｐゴシック" charset="0"/>
                          <a:cs typeface="Arial" charset="0"/>
                        </a:rPr>
                        <a:t>ნაშრომი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87363">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0000FF"/>
                          </a:solidFill>
                          <a:effectLst/>
                          <a:latin typeface="Arial" charset="0"/>
                          <a:ea typeface="ＭＳ Ｐゴシック" charset="0"/>
                          <a:cs typeface="Arial" charset="0"/>
                        </a:rPr>
                        <a:t>ნაშრომი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რეალიზდება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33CC33"/>
                          </a:solidFill>
                          <a:effectLst/>
                          <a:latin typeface="Arial" charset="0"/>
                          <a:ea typeface="ＭＳ Ｐゴシック" charset="0"/>
                          <a:cs typeface="Arial" charset="0"/>
                        </a:rPr>
                        <a:t>ექსპრესიაში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33388">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33CC33"/>
                          </a:solidFill>
                          <a:effectLst/>
                          <a:latin typeface="Arial" charset="0"/>
                          <a:ea typeface="ＭＳ Ｐゴシック" charset="0"/>
                          <a:cs typeface="Arial" charset="0"/>
                        </a:rPr>
                        <a:t>ექსპრესია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განხორციელდება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9900"/>
                          </a:solidFill>
                          <a:effectLst/>
                          <a:latin typeface="Arial" charset="0"/>
                          <a:ea typeface="ＭＳ Ｐゴシック" charset="0"/>
                          <a:cs typeface="Arial" charset="0"/>
                        </a:rPr>
                        <a:t>მანიფესტაციაში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31800">
                <a:tc v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9900"/>
                          </a:solidFill>
                          <a:effectLst/>
                          <a:latin typeface="Arial" charset="0"/>
                          <a:ea typeface="ＭＳ Ｐゴシック" charset="0"/>
                          <a:cs typeface="Arial" charset="0"/>
                        </a:rPr>
                        <a:t>მანიფესტაცია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წარმოდგენილია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3300"/>
                          </a:solidFill>
                          <a:effectLst/>
                          <a:latin typeface="Arial" charset="0"/>
                          <a:ea typeface="ＭＳ Ｐゴシック" charset="0"/>
                          <a:cs typeface="Arial" charset="0"/>
                        </a:rPr>
                        <a:t>ეგზემპლიარით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47700">
                <a:tc rowSpan="5">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კავშირები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ჯგუფი 1-ისა და ჯგუფი 2-ის ერთეულებს შორის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000" b="0" i="1" u="none" strike="noStrike" cap="none" normalizeH="0" baseline="0">
                        <a:ln>
                          <a:noFill/>
                        </a:ln>
                        <a:solidFill>
                          <a:schemeClr val="tx1"/>
                        </a:solidFill>
                        <a:effectLst/>
                        <a:latin typeface="Arial" charset="0"/>
                        <a:ea typeface="ＭＳ Ｐゴシック" charset="0"/>
                        <a:cs typeface="Arial"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1" u="none" strike="noStrike" cap="none" normalizeH="0" baseline="0">
                          <a:ln>
                            <a:noFill/>
                          </a:ln>
                          <a:solidFill>
                            <a:schemeClr val="tx1"/>
                          </a:solidFill>
                          <a:effectLst/>
                          <a:latin typeface="Arial" charset="0"/>
                          <a:ea typeface="ＭＳ Ｐゴシック" charset="0"/>
                          <a:cs typeface="Arial" charset="0"/>
                        </a:rPr>
                        <a:t>პასუხისმგებლობის კავშირი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94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0000FF"/>
                          </a:solidFill>
                          <a:effectLst/>
                          <a:latin typeface="Arial" charset="0"/>
                          <a:ea typeface="ＭＳ Ｐゴシック" charset="0"/>
                          <a:cs typeface="Arial" charset="0"/>
                        </a:rPr>
                        <a:t>ნაშრომს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ქმნის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CC0099"/>
                          </a:solidFill>
                          <a:effectLst/>
                          <a:latin typeface="Arial" charset="0"/>
                          <a:ea typeface="ＭＳ Ｐゴシック" charset="0"/>
                          <a:cs typeface="Arial" charset="0"/>
                        </a:rPr>
                        <a:t>პიროვნება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000" b="0" i="0" u="none" strike="noStrike" cap="none" normalizeH="0" baseline="0">
                        <a:ln>
                          <a:noFill/>
                        </a:ln>
                        <a:solidFill>
                          <a:srgbClr val="CC0099"/>
                        </a:solidFill>
                        <a:effectLst/>
                        <a:latin typeface="Arial" charset="0"/>
                        <a:ea typeface="ＭＳ Ｐゴシック"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CC0099"/>
                          </a:solidFill>
                          <a:effectLst/>
                          <a:latin typeface="Arial" charset="0"/>
                          <a:ea typeface="ＭＳ Ｐゴシック" charset="0"/>
                          <a:cs typeface="Arial" charset="0"/>
                        </a:rPr>
                        <a:t>ოჯახი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2000" b="0" i="0" u="none" strike="noStrike" cap="none" normalizeH="0" baseline="0">
                        <a:ln>
                          <a:noFill/>
                        </a:ln>
                        <a:solidFill>
                          <a:srgbClr val="CC0099"/>
                        </a:solidFill>
                        <a:effectLst/>
                        <a:latin typeface="Arial" charset="0"/>
                        <a:ea typeface="ＭＳ Ｐゴシック"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CC0099"/>
                          </a:solidFill>
                          <a:effectLst/>
                          <a:latin typeface="Arial" charset="0"/>
                          <a:ea typeface="ＭＳ Ｐゴシック" charset="0"/>
                          <a:cs typeface="Arial" charset="0"/>
                        </a:rPr>
                        <a:t>კორპორაცია</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33CC33"/>
                          </a:solidFill>
                          <a:effectLst/>
                          <a:latin typeface="Arial" charset="0"/>
                          <a:ea typeface="ＭＳ Ｐゴシック" charset="0"/>
                          <a:cs typeface="Arial" charset="0"/>
                        </a:rPr>
                        <a:t>ექსპრესიას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რეალიზებას უკეთებს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vMerge="1">
                  <a:txBody>
                    <a:bodyPr/>
                    <a:lstStyle/>
                    <a:p>
                      <a:endParaRPr lang="en-US"/>
                    </a:p>
                  </a:txBody>
                  <a:tcPr/>
                </a:tc>
              </a:tr>
              <a:tr h="43021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9900"/>
                          </a:solidFill>
                          <a:effectLst/>
                          <a:latin typeface="Arial" charset="0"/>
                          <a:ea typeface="ＭＳ Ｐゴシック" charset="0"/>
                          <a:cs typeface="Arial" charset="0"/>
                        </a:rPr>
                        <a:t>მანიფესტაციას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აწარმოებს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vMerge="1">
                  <a:txBody>
                    <a:bodyPr/>
                    <a:lstStyle/>
                    <a:p>
                      <a:endParaRPr lang="en-US"/>
                    </a:p>
                  </a:txBody>
                  <a:tcPr/>
                </a:tc>
              </a:tr>
              <a:tr h="45402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3300"/>
                          </a:solidFill>
                          <a:effectLst/>
                          <a:latin typeface="Arial" charset="0"/>
                          <a:ea typeface="ＭＳ Ｐゴシック" charset="0"/>
                          <a:cs typeface="Arial" charset="0"/>
                        </a:rPr>
                        <a:t>ეგზემპლიარს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ფლობს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vMerge="1">
                  <a:txBody>
                    <a:bodyPr/>
                    <a:lstStyle/>
                    <a:p>
                      <a:endParaRPr lang="en-US"/>
                    </a:p>
                  </a:txBody>
                  <a:tcPr/>
                </a:tc>
              </a:tr>
              <a:tr h="6477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კავშ.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chemeClr val="tx1"/>
                          </a:solidFill>
                          <a:effectLst/>
                          <a:latin typeface="Arial" charset="0"/>
                          <a:ea typeface="ＭＳ Ｐゴシック" charset="0"/>
                          <a:cs typeface="Arial" charset="0"/>
                        </a:rPr>
                        <a:t>ჯ. 1-ისა და ჯ. 3-ის ერთ.  შორის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0000FF"/>
                          </a:solidFill>
                          <a:effectLst/>
                          <a:latin typeface="Arial" charset="0"/>
                          <a:ea typeface="ＭＳ Ｐゴシック" charset="0"/>
                          <a:cs typeface="Arial" charset="0"/>
                        </a:rPr>
                        <a:t>ნაშრომი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1" u="none" strike="noStrike" cap="none" normalizeH="0" baseline="0">
                          <a:ln>
                            <a:noFill/>
                          </a:ln>
                          <a:solidFill>
                            <a:schemeClr val="tx1"/>
                          </a:solidFill>
                          <a:effectLst/>
                          <a:latin typeface="Arial" charset="0"/>
                          <a:ea typeface="ＭＳ Ｐゴシック" charset="0"/>
                          <a:cs typeface="Arial" charset="0"/>
                        </a:rPr>
                        <a:t>თემატურად უკავშირდება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0066"/>
                          </a:solidFill>
                          <a:effectLst/>
                          <a:latin typeface="Arial" charset="0"/>
                          <a:ea typeface="ＭＳ Ｐゴシック" charset="0"/>
                          <a:cs typeface="Arial" charset="0"/>
                        </a:rPr>
                        <a:t>ცნებას</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0066"/>
                          </a:solidFill>
                          <a:effectLst/>
                          <a:latin typeface="Arial" charset="0"/>
                          <a:ea typeface="ＭＳ Ｐゴシック" charset="0"/>
                          <a:cs typeface="Arial" charset="0"/>
                        </a:rPr>
                        <a:t>ნივთს</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0066"/>
                          </a:solidFill>
                          <a:effectLst/>
                          <a:latin typeface="Arial" charset="0"/>
                          <a:ea typeface="ＭＳ Ｐゴシック" charset="0"/>
                          <a:cs typeface="Arial" charset="0"/>
                        </a:rPr>
                        <a:t>მოვლენას</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2000" b="0" i="0" u="none" strike="noStrike" cap="none" normalizeH="0" baseline="0">
                          <a:ln>
                            <a:noFill/>
                          </a:ln>
                          <a:solidFill>
                            <a:srgbClr val="FF0066"/>
                          </a:solidFill>
                          <a:effectLst/>
                          <a:latin typeface="Arial" charset="0"/>
                          <a:ea typeface="ＭＳ Ｐゴシック" charset="0"/>
                          <a:cs typeface="Arial" charset="0"/>
                        </a:rPr>
                        <a:t>ადგილს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2"/>
          </p:nvPr>
        </p:nvSpPr>
        <p:spPr/>
        <p:txBody>
          <a:bodyPr/>
          <a:lstStyle/>
          <a:p>
            <a:pPr>
              <a:defRPr/>
            </a:pPr>
            <a:fld id="{A27DF3F8-3870-5A47-9828-BC5571DD8BF3}" type="datetime1">
              <a:rPr lang="en-US" altLang="x-none" smtClean="0"/>
              <a:t>11/10/13</a:t>
            </a:fld>
            <a:endParaRPr lang="ru-RU" altLang="x-none"/>
          </a:p>
        </p:txBody>
      </p:sp>
      <p:sp>
        <p:nvSpPr>
          <p:cNvPr id="3" name="Footer Placeholder 2"/>
          <p:cNvSpPr>
            <a:spLocks noGrp="1"/>
          </p:cNvSpPr>
          <p:nvPr>
            <p:ph type="ftr" sz="quarter" idx="10"/>
          </p:nvPr>
        </p:nvSpPr>
        <p:spPr/>
        <p:txBody>
          <a:bodyPr/>
          <a:lstStyle/>
          <a:p>
            <a:pPr>
              <a:defRPr/>
            </a:pPr>
            <a:r>
              <a:rPr lang="en-US" altLang="x-none" smtClean="0"/>
              <a:t>Innovative Systems Management</a:t>
            </a:r>
            <a:endParaRPr lang="ru-RU" altLang="x-none"/>
          </a:p>
        </p:txBody>
      </p:sp>
    </p:spTree>
    <p:extLst>
      <p:ext uri="{BB962C8B-B14F-4D97-AF65-F5344CB8AC3E}">
        <p14:creationId xmlns:p14="http://schemas.microsoft.com/office/powerpoint/2010/main" val="7896519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457200"/>
            <a:ext cx="8229600" cy="955675"/>
          </a:xfrm>
        </p:spPr>
        <p:txBody>
          <a:bodyPr/>
          <a:lstStyle/>
          <a:p>
            <a:pPr eaLnBrk="1" hangingPunct="1"/>
            <a:r>
              <a:rPr lang="en-US">
                <a:latin typeface="Arial" charset="0"/>
                <a:cs typeface="Arial" charset="0"/>
              </a:rPr>
              <a:t>FRAD</a:t>
            </a:r>
            <a:r>
              <a:rPr lang="ka-GE">
                <a:latin typeface="Arial" charset="0"/>
                <a:cs typeface="Arial" charset="0"/>
              </a:rPr>
              <a:t> კავშირები</a:t>
            </a:r>
            <a:endParaRPr lang="ru-RU">
              <a:latin typeface="Arial" charset="0"/>
              <a:cs typeface="Arial" charset="0"/>
            </a:endParaRPr>
          </a:p>
        </p:txBody>
      </p:sp>
      <p:sp>
        <p:nvSpPr>
          <p:cNvPr id="65539" name="Rectangle 3"/>
          <p:cNvSpPr>
            <a:spLocks noGrp="1" noChangeArrowheads="1"/>
          </p:cNvSpPr>
          <p:nvPr>
            <p:ph idx="1"/>
          </p:nvPr>
        </p:nvSpPr>
        <p:spPr>
          <a:xfrm>
            <a:off x="457200" y="1773238"/>
            <a:ext cx="8229600" cy="4608512"/>
          </a:xfrm>
        </p:spPr>
        <p:txBody>
          <a:bodyPr>
            <a:normAutofit lnSpcReduction="10000"/>
          </a:bodyPr>
          <a:lstStyle/>
          <a:p>
            <a:pPr eaLnBrk="1" hangingPunct="1">
              <a:buFont typeface="Wingdings" charset="0"/>
              <a:buNone/>
            </a:pPr>
            <a:r>
              <a:rPr lang="ka-GE" sz="2800">
                <a:latin typeface="Arial" charset="0"/>
                <a:cs typeface="Arial" charset="0"/>
              </a:rPr>
              <a:t>FRAD კავშირები მოიცავს ოთხ კატეგორიას:</a:t>
            </a:r>
          </a:p>
          <a:p>
            <a:pPr eaLnBrk="1" hangingPunct="1">
              <a:buFont typeface="Wingdings" charset="0"/>
              <a:buNone/>
            </a:pPr>
            <a:endParaRPr lang="ka-GE" sz="2800">
              <a:latin typeface="Arial" charset="0"/>
              <a:cs typeface="Arial" charset="0"/>
            </a:endParaRPr>
          </a:p>
          <a:p>
            <a:pPr eaLnBrk="1" hangingPunct="1"/>
            <a:r>
              <a:rPr lang="ka-GE" sz="2800">
                <a:latin typeface="Arial" charset="0"/>
                <a:cs typeface="Arial" charset="0"/>
              </a:rPr>
              <a:t>ზოგადი კავშირები, </a:t>
            </a:r>
          </a:p>
          <a:p>
            <a:pPr eaLnBrk="1" hangingPunct="1"/>
            <a:r>
              <a:rPr lang="ka-GE" sz="2800">
                <a:latin typeface="Arial" charset="0"/>
                <a:cs typeface="Arial" charset="0"/>
              </a:rPr>
              <a:t>კავშირი პიროვნებებს, ოჯახებს, კორპორაციებსა და ნაშრომებს შორის,</a:t>
            </a:r>
          </a:p>
          <a:p>
            <a:pPr eaLnBrk="1" hangingPunct="1"/>
            <a:r>
              <a:rPr lang="ka-GE" sz="2800">
                <a:latin typeface="Arial" charset="0"/>
                <a:cs typeface="Arial" charset="0"/>
              </a:rPr>
              <a:t>კავშირი სახელებსა და პიროვნებებს, ოჯახებს, კორპორაციებს, ნაშრომებს შორის.</a:t>
            </a:r>
          </a:p>
          <a:p>
            <a:pPr eaLnBrk="1" hangingPunct="1"/>
            <a:r>
              <a:rPr lang="ka-GE" sz="2800">
                <a:latin typeface="Arial" charset="0"/>
                <a:cs typeface="Arial" charset="0"/>
              </a:rPr>
              <a:t>კავშირი კონტროლირებად წვდომის წერტილებს შორის. </a:t>
            </a:r>
          </a:p>
        </p:txBody>
      </p:sp>
      <p:sp>
        <p:nvSpPr>
          <p:cNvPr id="2" name="Date Placeholder 1"/>
          <p:cNvSpPr>
            <a:spLocks noGrp="1"/>
          </p:cNvSpPr>
          <p:nvPr>
            <p:ph type="dt" sz="half" idx="10"/>
          </p:nvPr>
        </p:nvSpPr>
        <p:spPr/>
        <p:txBody>
          <a:bodyPr/>
          <a:lstStyle/>
          <a:p>
            <a:fld id="{1D8E5E7A-0D96-3B44-AC9F-F331690E90E4}"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2115858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1" hangingPunct="1"/>
            <a:fld id="{9F3A0825-B000-DC4B-B14E-2E225AA2BACE}" type="slidenum">
              <a:rPr lang="en-US" sz="1400">
                <a:latin typeface="Calibri" charset="0"/>
              </a:rPr>
              <a:pPr algn="r" eaLnBrk="1" hangingPunct="1"/>
              <a:t>5</a:t>
            </a:fld>
            <a:endParaRPr lang="en-US" sz="1400">
              <a:latin typeface="Calibri" charset="0"/>
            </a:endParaRPr>
          </a:p>
        </p:txBody>
      </p:sp>
      <p:sp>
        <p:nvSpPr>
          <p:cNvPr id="19459" name="Rectangle 3"/>
          <p:cNvSpPr>
            <a:spLocks noGrp="1" noChangeArrowheads="1"/>
          </p:cNvSpPr>
          <p:nvPr>
            <p:ph type="body" idx="4294967295"/>
          </p:nvPr>
        </p:nvSpPr>
        <p:spPr>
          <a:xfrm>
            <a:off x="0" y="1412875"/>
            <a:ext cx="8229600" cy="4454525"/>
          </a:xfrm>
        </p:spPr>
        <p:txBody>
          <a:bodyPr>
            <a:normAutofit/>
          </a:bodyPr>
          <a:lstStyle/>
          <a:p>
            <a:pPr eaLnBrk="1" hangingPunct="1"/>
            <a:endParaRPr lang="en-US" sz="3000" b="1">
              <a:latin typeface="Arial" charset="0"/>
              <a:cs typeface="Arial" charset="0"/>
            </a:endParaRPr>
          </a:p>
          <a:p>
            <a:pPr lvl="1" eaLnBrk="1" hangingPunct="1"/>
            <a:r>
              <a:rPr lang="ka-GE" sz="3000" b="1">
                <a:latin typeface="Arial" charset="0"/>
                <a:cs typeface="Arial" charset="0"/>
              </a:rPr>
              <a:t> პოვნა</a:t>
            </a:r>
          </a:p>
          <a:p>
            <a:pPr lvl="1" eaLnBrk="1" hangingPunct="1"/>
            <a:endParaRPr lang="en-US" sz="3000" b="1">
              <a:latin typeface="Arial" charset="0"/>
              <a:cs typeface="Arial" charset="0"/>
            </a:endParaRPr>
          </a:p>
          <a:p>
            <a:pPr lvl="1" eaLnBrk="1" hangingPunct="1"/>
            <a:r>
              <a:rPr lang="ka-GE" sz="3000" b="1">
                <a:latin typeface="Arial" charset="0"/>
                <a:cs typeface="Arial" charset="0"/>
              </a:rPr>
              <a:t> იდენტიფიცირება</a:t>
            </a:r>
          </a:p>
          <a:p>
            <a:pPr lvl="1" eaLnBrk="1" hangingPunct="1"/>
            <a:endParaRPr lang="en-US" sz="3000" b="1">
              <a:latin typeface="Arial" charset="0"/>
              <a:cs typeface="Arial" charset="0"/>
            </a:endParaRPr>
          </a:p>
          <a:p>
            <a:pPr lvl="1" eaLnBrk="1" hangingPunct="1"/>
            <a:r>
              <a:rPr lang="ka-GE" sz="3000" b="1">
                <a:latin typeface="Arial" charset="0"/>
                <a:cs typeface="Arial" charset="0"/>
              </a:rPr>
              <a:t> ამორჩევა</a:t>
            </a:r>
          </a:p>
          <a:p>
            <a:pPr lvl="1" eaLnBrk="1" hangingPunct="1">
              <a:buFont typeface="Wingdings" charset="0"/>
              <a:buNone/>
            </a:pPr>
            <a:endParaRPr lang="en-US" sz="3000" b="1">
              <a:latin typeface="Arial" charset="0"/>
              <a:cs typeface="Arial" charset="0"/>
            </a:endParaRPr>
          </a:p>
          <a:p>
            <a:pPr lvl="1" eaLnBrk="1" hangingPunct="1"/>
            <a:r>
              <a:rPr lang="ka-GE" sz="3000" b="1">
                <a:latin typeface="Arial" charset="0"/>
                <a:cs typeface="Arial" charset="0"/>
              </a:rPr>
              <a:t> მოპოვება</a:t>
            </a:r>
            <a:endParaRPr lang="en-US" sz="3000" b="1">
              <a:latin typeface="Arial" charset="0"/>
              <a:cs typeface="Arial" charset="0"/>
            </a:endParaRPr>
          </a:p>
        </p:txBody>
      </p:sp>
      <p:sp>
        <p:nvSpPr>
          <p:cNvPr id="19460" name="Title 1"/>
          <p:cNvSpPr>
            <a:spLocks noGrp="1"/>
          </p:cNvSpPr>
          <p:nvPr>
            <p:ph type="title" idx="4294967295"/>
          </p:nvPr>
        </p:nvSpPr>
        <p:spPr>
          <a:xfrm>
            <a:off x="0" y="614363"/>
            <a:ext cx="7723188" cy="654050"/>
          </a:xfrm>
        </p:spPr>
        <p:txBody>
          <a:bodyPr anchor="b">
            <a:normAutofit fontScale="90000"/>
          </a:bodyPr>
          <a:lstStyle/>
          <a:p>
            <a:pPr eaLnBrk="1" hangingPunct="1"/>
            <a:r>
              <a:rPr lang="ka-GE" sz="4000">
                <a:latin typeface="Arial" charset="0"/>
                <a:cs typeface="Arial" charset="0"/>
              </a:rPr>
              <a:t>მომხმარებლის მოთხოვნები</a:t>
            </a:r>
            <a:endParaRPr lang="en-US" sz="4000">
              <a:latin typeface="Arial" charset="0"/>
              <a:cs typeface="Arial" charset="0"/>
            </a:endParaRPr>
          </a:p>
        </p:txBody>
      </p:sp>
      <p:sp>
        <p:nvSpPr>
          <p:cNvPr id="2" name="Date Placeholder 1"/>
          <p:cNvSpPr>
            <a:spLocks noGrp="1"/>
          </p:cNvSpPr>
          <p:nvPr>
            <p:ph type="dt" sz="half" idx="10"/>
          </p:nvPr>
        </p:nvSpPr>
        <p:spPr/>
        <p:txBody>
          <a:bodyPr/>
          <a:lstStyle/>
          <a:p>
            <a:fld id="{4363848C-2A60-FB46-9F54-AF095FC09A7F}"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391961031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a:xfrm>
            <a:off x="457200" y="1125538"/>
            <a:ext cx="8229600" cy="4741862"/>
          </a:xfrm>
        </p:spPr>
        <p:txBody>
          <a:bodyPr>
            <a:normAutofit lnSpcReduction="10000"/>
          </a:bodyPr>
          <a:lstStyle/>
          <a:p>
            <a:pPr eaLnBrk="1" hangingPunct="1">
              <a:lnSpc>
                <a:spcPct val="90000"/>
              </a:lnSpc>
            </a:pPr>
            <a:r>
              <a:rPr lang="ka-GE" sz="2400">
                <a:latin typeface="Arial" charset="0"/>
                <a:cs typeface="Arial" charset="0"/>
              </a:rPr>
              <a:t>როგორც დავინახეთ FRBR და FRAD თეორიული მოდელებია საბიბლიოთეკო მონაცემებისთვის.</a:t>
            </a:r>
          </a:p>
          <a:p>
            <a:pPr eaLnBrk="1" hangingPunct="1">
              <a:lnSpc>
                <a:spcPct val="90000"/>
              </a:lnSpc>
              <a:buFont typeface="Wingdings" charset="0"/>
              <a:buNone/>
            </a:pPr>
            <a:r>
              <a:rPr lang="ka-GE" sz="2400">
                <a:latin typeface="Arial" charset="0"/>
                <a:cs typeface="Arial" charset="0"/>
              </a:rPr>
              <a:t> </a:t>
            </a:r>
          </a:p>
          <a:p>
            <a:pPr eaLnBrk="1" hangingPunct="1">
              <a:lnSpc>
                <a:spcPct val="90000"/>
              </a:lnSpc>
            </a:pPr>
            <a:r>
              <a:rPr lang="ka-GE" sz="2400">
                <a:latin typeface="Arial" charset="0"/>
                <a:cs typeface="Arial" charset="0"/>
              </a:rPr>
              <a:t>JSC-ის მიერ მათი გამოყენება ახალი კატალოგიზაციის წესების შესაქმნელად წინ წადგმული ნაბიჯი იყო. </a:t>
            </a:r>
          </a:p>
          <a:p>
            <a:pPr eaLnBrk="1" hangingPunct="1">
              <a:lnSpc>
                <a:spcPct val="90000"/>
              </a:lnSpc>
            </a:pPr>
            <a:endParaRPr lang="ka-GE" sz="2400">
              <a:latin typeface="Arial" charset="0"/>
              <a:cs typeface="Arial" charset="0"/>
            </a:endParaRPr>
          </a:p>
          <a:p>
            <a:pPr eaLnBrk="1" hangingPunct="1">
              <a:lnSpc>
                <a:spcPct val="90000"/>
              </a:lnSpc>
            </a:pPr>
            <a:r>
              <a:rPr lang="ka-GE" sz="2400">
                <a:latin typeface="Arial" charset="0"/>
                <a:cs typeface="Arial" charset="0"/>
              </a:rPr>
              <a:t>ბევრს უჩნდება კითხვები, რა ბედი ეწევა MARC-ს. რადგანაც RDA-ის ახალმა წესებმა შეიძლება ახალი საბიბლიოთეკო სისტემა მოითხოვოს.</a:t>
            </a:r>
          </a:p>
          <a:p>
            <a:pPr eaLnBrk="1" hangingPunct="1">
              <a:lnSpc>
                <a:spcPct val="90000"/>
              </a:lnSpc>
              <a:buFont typeface="Wingdings" charset="0"/>
              <a:buNone/>
            </a:pPr>
            <a:r>
              <a:rPr lang="ka-GE" sz="2400">
                <a:latin typeface="Arial" charset="0"/>
                <a:cs typeface="Arial" charset="0"/>
              </a:rPr>
              <a:t>  </a:t>
            </a:r>
          </a:p>
          <a:p>
            <a:pPr eaLnBrk="1" hangingPunct="1">
              <a:lnSpc>
                <a:spcPct val="90000"/>
              </a:lnSpc>
            </a:pPr>
            <a:r>
              <a:rPr lang="ka-GE" sz="2400">
                <a:latin typeface="Arial" charset="0"/>
                <a:cs typeface="Arial" charset="0"/>
              </a:rPr>
              <a:t>თუმცა, ამ მიდგომას შეუძლია ბევრად გააუმჯობესოს  კატალოგები და კატალოგიზაცია.</a:t>
            </a:r>
          </a:p>
        </p:txBody>
      </p:sp>
      <p:sp>
        <p:nvSpPr>
          <p:cNvPr id="2" name="Date Placeholder 1"/>
          <p:cNvSpPr>
            <a:spLocks noGrp="1"/>
          </p:cNvSpPr>
          <p:nvPr>
            <p:ph type="dt" sz="half" idx="10"/>
          </p:nvPr>
        </p:nvSpPr>
        <p:spPr/>
        <p:txBody>
          <a:bodyPr/>
          <a:lstStyle/>
          <a:p>
            <a:fld id="{D5377766-DCCD-034F-BDAA-EA0BB7733848}"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56994680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908050"/>
            <a:ext cx="8229600" cy="5689600"/>
          </a:xfrm>
        </p:spPr>
        <p:txBody>
          <a:bodyPr>
            <a:normAutofit/>
          </a:bodyPr>
          <a:lstStyle/>
          <a:p>
            <a:pPr algn="ctr" eaLnBrk="1" hangingPunct="1">
              <a:lnSpc>
                <a:spcPct val="90000"/>
              </a:lnSpc>
              <a:buFont typeface="Wingdings" charset="0"/>
              <a:buNone/>
            </a:pPr>
            <a:r>
              <a:rPr lang="ka-GE" sz="2400" b="1">
                <a:latin typeface="Arial" charset="0"/>
                <a:cs typeface="Arial" charset="0"/>
              </a:rPr>
              <a:t>ერთეულის ანალიზი ან ერთეულის კავშირების ანალიზი არის მიდგომა, რომელიც გამოიყენება ბაზის შექმნისას. </a:t>
            </a:r>
          </a:p>
          <a:p>
            <a:pPr eaLnBrk="1" hangingPunct="1">
              <a:lnSpc>
                <a:spcPct val="90000"/>
              </a:lnSpc>
              <a:buFont typeface="Wingdings" charset="0"/>
              <a:buNone/>
            </a:pPr>
            <a:endParaRPr lang="ka-GE" sz="2400" b="1">
              <a:latin typeface="Arial" charset="0"/>
              <a:cs typeface="Arial" charset="0"/>
            </a:endParaRPr>
          </a:p>
          <a:p>
            <a:pPr eaLnBrk="1" hangingPunct="1">
              <a:lnSpc>
                <a:spcPct val="90000"/>
              </a:lnSpc>
            </a:pPr>
            <a:r>
              <a:rPr lang="ka-GE" sz="2500">
                <a:latin typeface="Arial" charset="0"/>
                <a:cs typeface="Arial" charset="0"/>
              </a:rPr>
              <a:t>ჯერ განისაზღვრება ის ცნებები, რომლებიც ყველაზე მნიშვნელოვანია მომხმარებლისთვის კონკრეტულ საინფორმაციო გარემოში.</a:t>
            </a:r>
          </a:p>
          <a:p>
            <a:pPr eaLnBrk="1" hangingPunct="1">
              <a:lnSpc>
                <a:spcPct val="90000"/>
              </a:lnSpc>
            </a:pPr>
            <a:endParaRPr lang="ka-GE" sz="2500">
              <a:latin typeface="Arial" charset="0"/>
              <a:cs typeface="Arial" charset="0"/>
            </a:endParaRPr>
          </a:p>
          <a:p>
            <a:pPr eaLnBrk="1" hangingPunct="1">
              <a:lnSpc>
                <a:spcPct val="90000"/>
              </a:lnSpc>
            </a:pPr>
            <a:r>
              <a:rPr lang="ka-GE" sz="2500">
                <a:latin typeface="Arial" charset="0"/>
                <a:cs typeface="Arial" charset="0"/>
              </a:rPr>
              <a:t>შემდედ დგინდება ისინი  ერთეულებად.</a:t>
            </a:r>
          </a:p>
          <a:p>
            <a:pPr eaLnBrk="1" hangingPunct="1">
              <a:lnSpc>
                <a:spcPct val="90000"/>
              </a:lnSpc>
              <a:buFont typeface="Wingdings" charset="0"/>
              <a:buNone/>
            </a:pPr>
            <a:endParaRPr lang="ka-GE" sz="2500">
              <a:latin typeface="Arial" charset="0"/>
              <a:cs typeface="Arial" charset="0"/>
            </a:endParaRPr>
          </a:p>
          <a:p>
            <a:pPr eaLnBrk="1" hangingPunct="1">
              <a:lnSpc>
                <a:spcPct val="90000"/>
              </a:lnSpc>
            </a:pPr>
            <a:r>
              <a:rPr lang="ka-GE" sz="2500">
                <a:latin typeface="Arial" charset="0"/>
                <a:cs typeface="Arial" charset="0"/>
              </a:rPr>
              <a:t>შემდეგ განისაზღვრება ერთეულებს შორის კავშირი, როგორც გარკვეული მახასიათებელი - ანუ ატრიბუტი ერთეულისთვის. </a:t>
            </a:r>
          </a:p>
        </p:txBody>
      </p:sp>
      <p:sp>
        <p:nvSpPr>
          <p:cNvPr id="2" name="Date Placeholder 1"/>
          <p:cNvSpPr>
            <a:spLocks noGrp="1"/>
          </p:cNvSpPr>
          <p:nvPr>
            <p:ph type="dt" sz="half" idx="10"/>
          </p:nvPr>
        </p:nvSpPr>
        <p:spPr/>
        <p:txBody>
          <a:bodyPr/>
          <a:lstStyle/>
          <a:p>
            <a:fld id="{29ED09DD-B85C-D04A-8F5F-105CED5B9CC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9073008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57200"/>
            <a:ext cx="8229600" cy="668338"/>
          </a:xfrm>
        </p:spPr>
        <p:txBody>
          <a:bodyPr/>
          <a:lstStyle/>
          <a:p>
            <a:pPr eaLnBrk="1" hangingPunct="1"/>
            <a:r>
              <a:rPr lang="en-US" sz="3200">
                <a:latin typeface="Arial" charset="0"/>
                <a:cs typeface="Arial" charset="0"/>
              </a:rPr>
              <a:t>FRBR</a:t>
            </a:r>
            <a:r>
              <a:rPr lang="ka-GE" sz="3200">
                <a:latin typeface="Arial" charset="0"/>
                <a:cs typeface="Arial" charset="0"/>
              </a:rPr>
              <a:t> და</a:t>
            </a:r>
            <a:r>
              <a:rPr lang="en-US" sz="3200">
                <a:latin typeface="Arial" charset="0"/>
                <a:cs typeface="Arial" charset="0"/>
              </a:rPr>
              <a:t> FRAD</a:t>
            </a:r>
            <a:r>
              <a:rPr lang="ka-GE" sz="3200">
                <a:latin typeface="Arial" charset="0"/>
                <a:cs typeface="Arial" charset="0"/>
              </a:rPr>
              <a:t> </a:t>
            </a:r>
            <a:endParaRPr lang="ru-RU" sz="3200">
              <a:latin typeface="Arial" charset="0"/>
              <a:cs typeface="Arial" charset="0"/>
            </a:endParaRPr>
          </a:p>
        </p:txBody>
      </p:sp>
      <p:graphicFrame>
        <p:nvGraphicFramePr>
          <p:cNvPr id="208899" name="Group 3"/>
          <p:cNvGraphicFramePr>
            <a:graphicFrameLocks noGrp="1"/>
          </p:cNvGraphicFramePr>
          <p:nvPr>
            <p:ph type="tbl" idx="1"/>
          </p:nvPr>
        </p:nvGraphicFramePr>
        <p:xfrm>
          <a:off x="457200" y="1484313"/>
          <a:ext cx="8229600" cy="4768851"/>
        </p:xfrm>
        <a:graphic>
          <a:graphicData uri="http://schemas.openxmlformats.org/drawingml/2006/table">
            <a:tbl>
              <a:tblPr/>
              <a:tblGrid>
                <a:gridCol w="2743200"/>
                <a:gridCol w="2743200"/>
                <a:gridCol w="2743200"/>
              </a:tblGrid>
              <a:tr h="6842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rgbClr val="000000"/>
                          </a:solidFill>
                          <a:effectLst/>
                          <a:latin typeface="Sylfaen" charset="0"/>
                          <a:ea typeface="ＭＳ Ｐゴシック" charset="0"/>
                          <a:cs typeface="Times New Roman" charset="0"/>
                        </a:rPr>
                        <a:t>კონცეპტუალური მოდელები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FRBR, FRAD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1800" b="1" i="0" u="none" strike="noStrike" cap="none" normalizeH="0" baseline="0">
                        <a:ln>
                          <a:noFill/>
                        </a:ln>
                        <a:solidFill>
                          <a:schemeClr val="tx1"/>
                        </a:solidFill>
                        <a:effectLst/>
                        <a:latin typeface="Arial" charset="0"/>
                        <a:ea typeface="ＭＳ Ｐゴシック"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ერთეულებისა და მათი კავშირების ანალიზს</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1800" b="1" i="0" u="none" strike="noStrike" cap="none" normalizeH="0" baseline="0">
                        <a:ln>
                          <a:noFill/>
                        </a:ln>
                        <a:solidFill>
                          <a:schemeClr val="tx1"/>
                        </a:solidFill>
                        <a:effectLst/>
                        <a:latin typeface="Arial" charset="0"/>
                        <a:ea typeface="ＭＳ Ｐゴシック"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ერთეულები /entities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ატრიბუტები /attributes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კავშირები / relationships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hMerge="1">
                  <a:txBody>
                    <a:bodyPr/>
                    <a:lstStyle/>
                    <a:p>
                      <a:endParaRPr lang="en-US"/>
                    </a:p>
                  </a:txBody>
                  <a:tcPr/>
                </a:tc>
              </a:tr>
              <a:tr h="5238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rgbClr val="000000"/>
                          </a:solidFill>
                          <a:effectLst/>
                          <a:latin typeface="Sylfaen" charset="0"/>
                          <a:ea typeface="ＭＳ Ｐゴシック" charset="0"/>
                          <a:cs typeface="Times New Roman" charset="0"/>
                        </a:rPr>
                        <a:t>ეყრდნობა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13906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endParaRPr kumimoji="0" lang="ka-GE" sz="1800" b="1" i="0" u="none" strike="noStrike" cap="none" normalizeH="0" baseline="0">
                        <a:ln>
                          <a:noFill/>
                        </a:ln>
                        <a:solidFill>
                          <a:srgbClr val="000000"/>
                        </a:solidFill>
                        <a:effectLst/>
                        <a:latin typeface="Sylfaen" charset="0"/>
                        <a:ea typeface="ＭＳ Ｐゴシック" charset="0"/>
                        <a:cs typeface="Times New Roman"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rgbClr val="000000"/>
                          </a:solidFill>
                          <a:effectLst/>
                          <a:latin typeface="Sylfaen" charset="0"/>
                          <a:ea typeface="ＭＳ Ｐゴシック" charset="0"/>
                          <a:cs typeface="Times New Roman" charset="0"/>
                        </a:rPr>
                        <a:t>შედგება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21701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rgbClr val="000000"/>
                          </a:solidFill>
                          <a:effectLst/>
                          <a:latin typeface="Sylfaen" charset="0"/>
                          <a:ea typeface="ＭＳ Ｐゴシック" charset="0"/>
                          <a:cs typeface="Times New Roman" charset="0"/>
                        </a:rPr>
                        <a:t>ორიენტირებული:</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FRBR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პოვნა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იდენტიფიცირება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ამორჩევა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მოპოვება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FRAD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პოვნა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იდენტიფიცირება</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კონტექსტური ანალიზი</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charset="0"/>
                        <a:buNone/>
                        <a:tabLst/>
                      </a:pPr>
                      <a:r>
                        <a:rPr kumimoji="0" lang="ka-GE" sz="1800" b="1" i="0" u="none" strike="noStrike" cap="none" normalizeH="0" baseline="0">
                          <a:ln>
                            <a:noFill/>
                          </a:ln>
                          <a:solidFill>
                            <a:schemeClr val="tx1"/>
                          </a:solidFill>
                          <a:effectLst/>
                          <a:latin typeface="Arial" charset="0"/>
                          <a:ea typeface="ＭＳ Ｐゴシック" charset="0"/>
                          <a:cs typeface="Arial" charset="0"/>
                        </a:rPr>
                        <a:t>   - დადასტურება</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2"/>
          </p:nvPr>
        </p:nvSpPr>
        <p:spPr/>
        <p:txBody>
          <a:bodyPr/>
          <a:lstStyle/>
          <a:p>
            <a:pPr>
              <a:defRPr/>
            </a:pPr>
            <a:fld id="{0FA1F536-3235-7347-8A7C-B772EDFE58D7}" type="datetime1">
              <a:rPr lang="en-US" altLang="x-none" smtClean="0"/>
              <a:t>11/10/13</a:t>
            </a:fld>
            <a:endParaRPr lang="ru-RU" altLang="x-none"/>
          </a:p>
        </p:txBody>
      </p:sp>
      <p:sp>
        <p:nvSpPr>
          <p:cNvPr id="3" name="Footer Placeholder 2"/>
          <p:cNvSpPr>
            <a:spLocks noGrp="1"/>
          </p:cNvSpPr>
          <p:nvPr>
            <p:ph type="ftr" sz="quarter" idx="10"/>
          </p:nvPr>
        </p:nvSpPr>
        <p:spPr/>
        <p:txBody>
          <a:bodyPr/>
          <a:lstStyle/>
          <a:p>
            <a:pPr>
              <a:defRPr/>
            </a:pPr>
            <a:r>
              <a:rPr lang="en-US" altLang="x-none" smtClean="0"/>
              <a:t>Innovative Systems Management</a:t>
            </a:r>
            <a:endParaRPr lang="ru-RU" altLang="x-none"/>
          </a:p>
        </p:txBody>
      </p:sp>
    </p:spTree>
    <p:extLst>
      <p:ext uri="{BB962C8B-B14F-4D97-AF65-F5344CB8AC3E}">
        <p14:creationId xmlns:p14="http://schemas.microsoft.com/office/powerpoint/2010/main" val="21522844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130425"/>
            <a:ext cx="7772400" cy="1470025"/>
          </a:xfrm>
        </p:spPr>
        <p:txBody>
          <a:bodyPr>
            <a:normAutofit fontScale="90000"/>
          </a:bodyPr>
          <a:lstStyle/>
          <a:p>
            <a:pPr algn="ctr" eaLnBrk="1" hangingPunct="1"/>
            <a:r>
              <a:rPr lang="ka-GE" sz="6000" b="1">
                <a:latin typeface="Arial" charset="0"/>
                <a:cs typeface="Arial" charset="0"/>
              </a:rPr>
              <a:t>FRBR და FRAD ერთეულები</a:t>
            </a:r>
            <a:endParaRPr lang="ru-RU" sz="6000" b="1">
              <a:latin typeface="Arial" charset="0"/>
              <a:cs typeface="Arial" charset="0"/>
            </a:endParaRPr>
          </a:p>
        </p:txBody>
      </p:sp>
      <p:sp>
        <p:nvSpPr>
          <p:cNvPr id="2" name="Date Placeholder 1"/>
          <p:cNvSpPr>
            <a:spLocks noGrp="1"/>
          </p:cNvSpPr>
          <p:nvPr>
            <p:ph type="dt" sz="half" idx="10"/>
          </p:nvPr>
        </p:nvSpPr>
        <p:spPr/>
        <p:txBody>
          <a:bodyPr/>
          <a:lstStyle/>
          <a:p>
            <a:fld id="{011FA321-A6E3-C14F-8A92-231180CB8CE5}"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40288981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ctrTitle"/>
          </p:nvPr>
        </p:nvSpPr>
        <p:spPr>
          <a:xfrm>
            <a:off x="685800" y="2130425"/>
            <a:ext cx="8134350" cy="1470025"/>
          </a:xfrm>
        </p:spPr>
        <p:txBody>
          <a:bodyPr/>
          <a:lstStyle/>
          <a:p>
            <a:pPr eaLnBrk="1" hangingPunct="1"/>
            <a:r>
              <a:rPr lang="ka-GE" sz="4800" b="1">
                <a:latin typeface="Arial" charset="0"/>
                <a:cs typeface="Arial" charset="0"/>
              </a:rPr>
              <a:t>FRBR და მისი ჯგუფები</a:t>
            </a:r>
            <a:endParaRPr lang="ru-RU" sz="4800" b="1">
              <a:latin typeface="Arial" charset="0"/>
              <a:cs typeface="Arial" charset="0"/>
            </a:endParaRPr>
          </a:p>
        </p:txBody>
      </p:sp>
      <p:sp>
        <p:nvSpPr>
          <p:cNvPr id="2" name="Date Placeholder 1"/>
          <p:cNvSpPr>
            <a:spLocks noGrp="1"/>
          </p:cNvSpPr>
          <p:nvPr>
            <p:ph type="dt" sz="half" idx="10"/>
          </p:nvPr>
        </p:nvSpPr>
        <p:spPr/>
        <p:txBody>
          <a:bodyPr/>
          <a:lstStyle/>
          <a:p>
            <a:fld id="{7C5861B1-901A-A541-B694-6E833F82AF9A}" type="datetime1">
              <a:rPr lang="en-US" smtClean="0"/>
              <a:t>11/10/13</a:t>
            </a:fld>
            <a:endParaRPr lang="en-US"/>
          </a:p>
        </p:txBody>
      </p:sp>
      <p:sp>
        <p:nvSpPr>
          <p:cNvPr id="3" name="Footer Placeholder 2"/>
          <p:cNvSpPr>
            <a:spLocks noGrp="1"/>
          </p:cNvSpPr>
          <p:nvPr>
            <p:ph type="ftr" sz="quarter" idx="11"/>
          </p:nvPr>
        </p:nvSpPr>
        <p:spPr/>
        <p:txBody>
          <a:bodyPr/>
          <a:lstStyle/>
          <a:p>
            <a:r>
              <a:rPr lang="en-US" smtClean="0"/>
              <a:t>Innovative Systems Management</a:t>
            </a:r>
            <a:endParaRPr lang="en-US"/>
          </a:p>
        </p:txBody>
      </p:sp>
    </p:spTree>
    <p:extLst>
      <p:ext uri="{BB962C8B-B14F-4D97-AF65-F5344CB8AC3E}">
        <p14:creationId xmlns:p14="http://schemas.microsoft.com/office/powerpoint/2010/main" val="16858905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3390</Words>
  <Application>Microsoft Macintosh PowerPoint</Application>
  <PresentationFormat>On-screen Show (4:3)</PresentationFormat>
  <Paragraphs>644</Paragraphs>
  <Slides>50</Slides>
  <Notes>13</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FRBR / FRAD</vt:lpstr>
      <vt:lpstr>FRBR / FRAD</vt:lpstr>
      <vt:lpstr>რატომ FRBR / FRAD ?  </vt:lpstr>
      <vt:lpstr>PowerPoint Presentation</vt:lpstr>
      <vt:lpstr>მომხმარებლის მოთხოვნები</vt:lpstr>
      <vt:lpstr>PowerPoint Presentation</vt:lpstr>
      <vt:lpstr>FRBR და FRAD </vt:lpstr>
      <vt:lpstr>FRBR და FRAD ერთეულები</vt:lpstr>
      <vt:lpstr>FRBR და მისი ჯგუფები</vt:lpstr>
      <vt:lpstr>FRBR:</vt:lpstr>
      <vt:lpstr>FRBR გამოყოფს ერთეულების სამ ჯგუფს:</vt:lpstr>
      <vt:lpstr>PowerPoint Presentation</vt:lpstr>
      <vt:lpstr>ჯგუფი 1-ის ერთეულები</vt:lpstr>
      <vt:lpstr>ნაშრომი / Work</vt:lpstr>
      <vt:lpstr>ექსპრესია / Expression</vt:lpstr>
      <vt:lpstr>მანიფესტაცია / Manifestation</vt:lpstr>
      <vt:lpstr>მანიფესტაცია / Manifestation</vt:lpstr>
      <vt:lpstr>ეგზემპლარი / Item</vt:lpstr>
      <vt:lpstr>PowerPoint Presentation</vt:lpstr>
      <vt:lpstr>ტერმინები</vt:lpstr>
      <vt:lpstr>რომელი “წიგნის” კატალოგიზაციას ვაკეთებთ?</vt:lpstr>
      <vt:lpstr>ჯგუფი 1-ის ერთეულები</vt:lpstr>
      <vt:lpstr>რომელია FRBR ეგზემპლარი</vt:lpstr>
      <vt:lpstr>რომელი “წიგნია” FRBR  ეგზემპლარი?</vt:lpstr>
      <vt:lpstr>FRBR მანიფესტაცია</vt:lpstr>
      <vt:lpstr>PowerPoint Presentation</vt:lpstr>
      <vt:lpstr>FRBR ექსპრესია</vt:lpstr>
      <vt:lpstr>PowerPoint Presentation</vt:lpstr>
      <vt:lpstr>FRBR ნაშრომი</vt:lpstr>
      <vt:lpstr>PowerPoint Presentation</vt:lpstr>
      <vt:lpstr>PowerPoint Presentation</vt:lpstr>
      <vt:lpstr>PowerPoint Presentation</vt:lpstr>
      <vt:lpstr>PowerPoint Presentation</vt:lpstr>
      <vt:lpstr>ჯგუფი 2-ის ერთეულები </vt:lpstr>
      <vt:lpstr>ჯგუფი 3-ის ერთეულები</vt:lpstr>
      <vt:lpstr>ჯგუფი 3-ის ერთეულები</vt:lpstr>
      <vt:lpstr>PowerPoint Presentation</vt:lpstr>
      <vt:lpstr>PowerPoint Presentation</vt:lpstr>
      <vt:lpstr>FRAD და მისი ერთეულები</vt:lpstr>
      <vt:lpstr>PowerPoint Presentation</vt:lpstr>
      <vt:lpstr>FRAD -ის 3 ძირითადი ბლოკი</vt:lpstr>
      <vt:lpstr>PowerPoint Presentation</vt:lpstr>
      <vt:lpstr>ურთიერთობები/კავშირები FRBR და FRAD-ში</vt:lpstr>
      <vt:lpstr>PowerPoint Presentation</vt:lpstr>
      <vt:lpstr>ლოგიკური კავშირები FRBR-ში</vt:lpstr>
      <vt:lpstr>ლოგიკური კავშირები ჯგუფი 2-ისა და 1-ის ერთეულებს შორის</vt:lpstr>
      <vt:lpstr>ლოგიკური კავშირები ჯგუფი 2-ის, 1-ისა და 3-ის ერთეულებს შორის</vt:lpstr>
      <vt:lpstr>PowerPoint Presentation</vt:lpstr>
      <vt:lpstr>FRAD კავშირები</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FRBR / FRAD</dc:title>
  <dc:creator>MacBook Air</dc:creator>
  <cp:lastModifiedBy>MacBook Air</cp:lastModifiedBy>
  <cp:revision>1</cp:revision>
  <dcterms:created xsi:type="dcterms:W3CDTF">2013-11-10T07:09:57Z</dcterms:created>
  <dcterms:modified xsi:type="dcterms:W3CDTF">2013-11-10T07:15:27Z</dcterms:modified>
</cp:coreProperties>
</file>