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48" d="100"/>
          <a:sy n="48" d="100"/>
        </p:scale>
        <p:origin x="-1760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notesMaster" Target="notesMasters/notesMaster1.xml"/><Relationship Id="rId15" Type="http://schemas.openxmlformats.org/officeDocument/2006/relationships/handoutMaster" Target="handoutMasters/handoutMaster1.xml"/><Relationship Id="rId16" Type="http://schemas.openxmlformats.org/officeDocument/2006/relationships/printerSettings" Target="printerSettings/printerSettings1.bin"/><Relationship Id="rId17" Type="http://schemas.openxmlformats.org/officeDocument/2006/relationships/presProps" Target="presProps.xml"/><Relationship Id="rId18" Type="http://schemas.openxmlformats.org/officeDocument/2006/relationships/viewProps" Target="viewProps.xml"/><Relationship Id="rId1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E3123D-D94B-0E49-B014-D64416436FE6}" type="datetimeFigureOut">
              <a:rPr lang="en-US" smtClean="0"/>
              <a:t>11/10/13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35489F-5248-934F-BDC2-B5A4E68EA7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078261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E31BA1-365B-5547-B920-69DA81308F8D}" type="datetimeFigureOut">
              <a:rPr lang="en-US" smtClean="0"/>
              <a:t>11/10/13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85B02B-F250-214F-AD3D-C159FBEBB2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626316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x-none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7C1E53-FAF9-A54A-862B-06BF10AE47E9}" type="datetime1">
              <a:rPr lang="en-US" smtClean="0"/>
              <a:t>11/10/13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Innovative Systems Management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3661F0-6F81-7C4F-B584-10369EA2C9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2218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E4190-E401-614F-BE81-A496B446C71C}" type="datetime1">
              <a:rPr lang="en-US" smtClean="0"/>
              <a:t>11/10/13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Innovative Systems Management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3661F0-6F81-7C4F-B584-10369EA2C9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61673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87736-A36F-774A-91A7-CDC8539BEF06}" type="datetime1">
              <a:rPr lang="en-US" smtClean="0"/>
              <a:t>11/10/13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Innovative Systems Management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3661F0-6F81-7C4F-B584-10369EA2C9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83969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4B71B-5289-7C4C-83E9-35FCC4853CAD}" type="datetime1">
              <a:rPr lang="en-US" smtClean="0"/>
              <a:t>11/10/13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Innovative Systems Management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3661F0-6F81-7C4F-B584-10369EA2C9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75816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F9736-30EC-F840-85B1-942BE166B82C}" type="datetime1">
              <a:rPr lang="en-US" smtClean="0"/>
              <a:t>11/10/13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Innovative Systems Management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3661F0-6F81-7C4F-B584-10369EA2C9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23355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73B63-D88D-B943-BDCD-BB100C0395C2}" type="datetime1">
              <a:rPr lang="en-US" smtClean="0"/>
              <a:t>11/10/13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Innovative Systems Management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3661F0-6F81-7C4F-B584-10369EA2C9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38211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CC1B6-AE9E-3C46-AFAC-D7A2DDEF8BD2}" type="datetime1">
              <a:rPr lang="en-US" smtClean="0"/>
              <a:t>11/10/13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Innovative Systems Management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3661F0-6F81-7C4F-B584-10369EA2C9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69844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379ED-3842-BC4A-84A8-3A4E62E907E7}" type="datetime1">
              <a:rPr lang="en-US" smtClean="0"/>
              <a:t>11/10/13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Innovative Systems Management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3661F0-6F81-7C4F-B584-10369EA2C9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0499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6A627-029D-BD4E-9A33-25C0BC5F65C1}" type="datetime1">
              <a:rPr lang="en-US" smtClean="0"/>
              <a:t>11/10/13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Innovative Systems Management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3661F0-6F81-7C4F-B584-10369EA2C9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64395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5C442A-4BEB-4044-9762-7A1C273AD00D}" type="datetime1">
              <a:rPr lang="en-US" smtClean="0"/>
              <a:t>11/10/13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Innovative Systems Management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3661F0-6F81-7C4F-B584-10369EA2C9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43793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4926B-621B-604E-8E6A-38378FF20DC8}" type="datetime1">
              <a:rPr lang="en-US" smtClean="0"/>
              <a:t>11/10/13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Innovative Systems Management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3661F0-6F81-7C4F-B584-10369EA2C9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00900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38E97D-F214-E447-94A3-64B3465523C8}" type="datetime1">
              <a:rPr lang="en-US" smtClean="0"/>
              <a:t>11/10/13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Innovative Systems Management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3661F0-6F81-7C4F-B584-10369EA2C9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22456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Library_and_Archives_Canada" TargetMode="External"/><Relationship Id="rId4" Type="http://schemas.openxmlformats.org/officeDocument/2006/relationships/hyperlink" Target="http://en.wikipedia.org/wiki/National_Library_of_Australia" TargetMode="External"/><Relationship Id="rId5" Type="http://schemas.openxmlformats.org/officeDocument/2006/relationships/hyperlink" Target="http://en.wikipedia.org/wiki/Deutsche_Nationalbibliothek" TargetMode="External"/><Relationship Id="rId1" Type="http://schemas.openxmlformats.org/officeDocument/2006/relationships/slideLayout" Target="../slideLayouts/slideLayout2.xml"/><Relationship Id="rId2" Type="http://schemas.openxmlformats.org/officeDocument/2006/relationships/hyperlink" Target="http://en.wikipedia.org/wiki/British_Library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569610" y="1822450"/>
            <a:ext cx="5684838" cy="1751013"/>
          </a:xfrm>
        </p:spPr>
        <p:txBody>
          <a:bodyPr/>
          <a:lstStyle/>
          <a:p>
            <a:pPr eaLnBrk="1" hangingPunct="1"/>
            <a:r>
              <a:rPr lang="en-US" sz="6900" b="1" dirty="0">
                <a:latin typeface="Arial" charset="0"/>
                <a:cs typeface="Arial" charset="0"/>
              </a:rPr>
              <a:t>RDA</a:t>
            </a:r>
            <a:endParaRPr lang="ru-RU" sz="6900" b="1" dirty="0">
              <a:latin typeface="Arial" charset="0"/>
              <a:cs typeface="Arial" charset="0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573463"/>
            <a:ext cx="6800850" cy="2065337"/>
          </a:xfrm>
        </p:spPr>
        <p:txBody>
          <a:bodyPr>
            <a:normAutofit fontScale="92500" lnSpcReduction="20000"/>
          </a:bodyPr>
          <a:lstStyle/>
          <a:p>
            <a:pPr eaLnBrk="1" hangingPunct="1">
              <a:lnSpc>
                <a:spcPct val="90000"/>
              </a:lnSpc>
              <a:buFont typeface="Wingdings" charset="0"/>
              <a:buNone/>
            </a:pPr>
            <a:endParaRPr lang="en-US">
              <a:latin typeface="Arial" charset="0"/>
              <a:cs typeface="Arial" charset="0"/>
            </a:endParaRPr>
          </a:p>
          <a:p>
            <a:pPr eaLnBrk="1" hangingPunct="1">
              <a:lnSpc>
                <a:spcPct val="90000"/>
              </a:lnSpc>
              <a:buFont typeface="Wingdings" charset="0"/>
              <a:buNone/>
            </a:pPr>
            <a:r>
              <a:rPr lang="ka-GE">
                <a:latin typeface="Arial" charset="0"/>
                <a:cs typeface="Arial" charset="0"/>
              </a:rPr>
              <a:t>რესურსის აღწერილობა და მასზე წვდომა</a:t>
            </a:r>
            <a:r>
              <a:rPr lang="en-US">
                <a:latin typeface="Arial" charset="0"/>
                <a:cs typeface="Arial" charset="0"/>
              </a:rPr>
              <a:t> </a:t>
            </a:r>
            <a:endParaRPr lang="ka-GE">
              <a:latin typeface="Arial" charset="0"/>
              <a:cs typeface="Arial" charset="0"/>
            </a:endParaRPr>
          </a:p>
          <a:p>
            <a:pPr eaLnBrk="1" hangingPunct="1">
              <a:lnSpc>
                <a:spcPct val="90000"/>
              </a:lnSpc>
              <a:buFont typeface="Wingdings" charset="0"/>
              <a:buNone/>
            </a:pPr>
            <a:endParaRPr lang="en-US">
              <a:latin typeface="Arial" charset="0"/>
              <a:cs typeface="Arial" charset="0"/>
            </a:endParaRPr>
          </a:p>
          <a:p>
            <a:pPr eaLnBrk="1" hangingPunct="1">
              <a:lnSpc>
                <a:spcPct val="90000"/>
              </a:lnSpc>
              <a:buFont typeface="Wingdings" charset="0"/>
              <a:buNone/>
            </a:pPr>
            <a:r>
              <a:rPr lang="en-US">
                <a:latin typeface="Arial" charset="0"/>
                <a:cs typeface="Arial" charset="0"/>
              </a:rPr>
              <a:t>Resource Description and Access</a:t>
            </a:r>
            <a:endParaRPr lang="ru-RU">
              <a:latin typeface="Arial" charset="0"/>
              <a:cs typeface="Arial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90FF26-83F9-724D-B690-51E437A7FF3B}" type="datetime1">
              <a:rPr lang="en-US" smtClean="0"/>
              <a:t>11/10/13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Innovative Systems Management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552957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229600" cy="1027113"/>
          </a:xfrm>
        </p:spPr>
        <p:txBody>
          <a:bodyPr/>
          <a:lstStyle/>
          <a:p>
            <a:pPr eaLnBrk="1" hangingPunct="1"/>
            <a:r>
              <a:rPr lang="en-US" b="1">
                <a:latin typeface="Arial" charset="0"/>
                <a:cs typeface="Arial" charset="0"/>
              </a:rPr>
              <a:t>AACR3</a:t>
            </a:r>
            <a:r>
              <a:rPr lang="ka-GE" b="1">
                <a:latin typeface="Arial" charset="0"/>
                <a:cs typeface="Arial" charset="0"/>
              </a:rPr>
              <a:t>-დან </a:t>
            </a:r>
            <a:r>
              <a:rPr lang="en-US" b="1">
                <a:latin typeface="Arial" charset="0"/>
                <a:cs typeface="Arial" charset="0"/>
              </a:rPr>
              <a:t> RDA</a:t>
            </a:r>
            <a:r>
              <a:rPr lang="ka-GE" b="1">
                <a:latin typeface="Arial" charset="0"/>
                <a:cs typeface="Arial" charset="0"/>
              </a:rPr>
              <a:t>-ზე</a:t>
            </a:r>
            <a:endParaRPr lang="ru-RU" b="1">
              <a:latin typeface="Arial" charset="0"/>
              <a:cs typeface="Arial" charset="0"/>
            </a:endParaRP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73238"/>
            <a:ext cx="8229600" cy="4094162"/>
          </a:xfrm>
        </p:spPr>
        <p:txBody>
          <a:bodyPr>
            <a:normAutofit fontScale="92500" lnSpcReduction="10000"/>
          </a:bodyPr>
          <a:lstStyle/>
          <a:p>
            <a:pPr eaLnBrk="1" hangingPunct="1"/>
            <a:r>
              <a:rPr lang="ka-GE" sz="3000">
                <a:latin typeface="Arial" charset="0"/>
                <a:cs typeface="Arial" charset="0"/>
              </a:rPr>
              <a:t>2005 წლის აპრილში AACR3-ის ჩარჩოები და ფორმატი შესწორდა და სახელწოდებაც შეეცვალა. მივიღეთ RDA ანუ Resource Description and Access (რესურსის აღწერილობა და მასზე წვდომა) </a:t>
            </a:r>
          </a:p>
          <a:p>
            <a:pPr eaLnBrk="1" hangingPunct="1">
              <a:buFont typeface="Wingdings" charset="0"/>
              <a:buNone/>
            </a:pPr>
            <a:r>
              <a:rPr lang="ru-RU" sz="3000">
                <a:latin typeface="Arial" charset="0"/>
                <a:cs typeface="Arial" charset="0"/>
              </a:rPr>
              <a:t> </a:t>
            </a:r>
            <a:endParaRPr lang="ka-GE" sz="3000">
              <a:latin typeface="Arial" charset="0"/>
              <a:cs typeface="Arial" charset="0"/>
            </a:endParaRPr>
          </a:p>
          <a:p>
            <a:pPr eaLnBrk="1" hangingPunct="1"/>
            <a:r>
              <a:rPr lang="ka-GE" sz="3000">
                <a:latin typeface="Arial" charset="0"/>
                <a:cs typeface="Arial" charset="0"/>
              </a:rPr>
              <a:t>RDA გათვალისწინებულია უფრო ფართო საზოგადოებისთვის და ეფუძნება FRBR და FRAD-ს.</a:t>
            </a:r>
            <a:endParaRPr lang="ru-RU" sz="3000">
              <a:latin typeface="Arial" charset="0"/>
              <a:cs typeface="Arial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12331-812C-5B4B-9CEF-00F2AC7375D3}" type="datetime1">
              <a:rPr lang="en-US" smtClean="0"/>
              <a:t>11/10/13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Innovative Systems Management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4324723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229600" cy="811213"/>
          </a:xfrm>
        </p:spPr>
        <p:txBody>
          <a:bodyPr/>
          <a:lstStyle/>
          <a:p>
            <a:pPr eaLnBrk="1" hangingPunct="1"/>
            <a:r>
              <a:rPr lang="ka-GE" b="1">
                <a:latin typeface="Arial" charset="0"/>
                <a:cs typeface="Arial" charset="0"/>
              </a:rPr>
              <a:t>თანამშრომლობა</a:t>
            </a:r>
            <a:endParaRPr lang="ru-RU" b="1">
              <a:latin typeface="Arial" charset="0"/>
              <a:cs typeface="Arial" charset="0"/>
            </a:endParaRP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28775"/>
            <a:ext cx="8229600" cy="4238625"/>
          </a:xfrm>
        </p:spPr>
        <p:txBody>
          <a:bodyPr/>
          <a:lstStyle/>
          <a:p>
            <a:pPr eaLnBrk="1" hangingPunct="1"/>
            <a:r>
              <a:rPr lang="ka-GE">
                <a:latin typeface="Arial" charset="0"/>
                <a:cs typeface="Arial" charset="0"/>
              </a:rPr>
              <a:t>200</a:t>
            </a:r>
            <a:r>
              <a:rPr lang="en-US">
                <a:latin typeface="Arial" charset="0"/>
                <a:cs typeface="Arial" charset="0"/>
              </a:rPr>
              <a:t>6</a:t>
            </a:r>
            <a:r>
              <a:rPr lang="ka-GE">
                <a:latin typeface="Arial" charset="0"/>
                <a:cs typeface="Arial" charset="0"/>
              </a:rPr>
              <a:t>-დან: RDA/ONIX ჯგუფი</a:t>
            </a:r>
            <a:r>
              <a:rPr lang="ru-RU">
                <a:latin typeface="Arial" charset="0"/>
                <a:cs typeface="Arial" charset="0"/>
              </a:rPr>
              <a:t> </a:t>
            </a:r>
            <a:endParaRPr lang="ka-GE">
              <a:latin typeface="Arial" charset="0"/>
              <a:cs typeface="Arial" charset="0"/>
            </a:endParaRPr>
          </a:p>
          <a:p>
            <a:pPr eaLnBrk="1" hangingPunct="1"/>
            <a:endParaRPr lang="ka-GE">
              <a:latin typeface="Arial" charset="0"/>
              <a:cs typeface="Arial" charset="0"/>
            </a:endParaRPr>
          </a:p>
          <a:p>
            <a:pPr eaLnBrk="1" hangingPunct="1"/>
            <a:r>
              <a:rPr lang="ka-GE">
                <a:latin typeface="Arial" charset="0"/>
                <a:cs typeface="Arial" charset="0"/>
              </a:rPr>
              <a:t>2007: Dublin Core Metadata Initiative (DCMI)-თან და W3C Semantic Web Development-თან სამუშაო ჯგუფი.</a:t>
            </a:r>
            <a:r>
              <a:rPr lang="ru-RU">
                <a:latin typeface="Arial" charset="0"/>
                <a:cs typeface="Arial" charset="0"/>
              </a:rPr>
              <a:t> </a:t>
            </a:r>
            <a:endParaRPr lang="ka-GE">
              <a:latin typeface="Arial" charset="0"/>
              <a:cs typeface="Arial" charset="0"/>
            </a:endParaRPr>
          </a:p>
          <a:p>
            <a:pPr eaLnBrk="1" hangingPunct="1"/>
            <a:endParaRPr lang="ka-GE">
              <a:latin typeface="Arial" charset="0"/>
              <a:cs typeface="Arial" charset="0"/>
            </a:endParaRPr>
          </a:p>
          <a:p>
            <a:pPr eaLnBrk="1" hangingPunct="1"/>
            <a:r>
              <a:rPr lang="ka-GE">
                <a:latin typeface="Arial" charset="0"/>
                <a:cs typeface="Arial" charset="0"/>
              </a:rPr>
              <a:t>2008: RDA/MARC სამუშაო ჯგუფი</a:t>
            </a:r>
            <a:r>
              <a:rPr lang="ru-RU">
                <a:latin typeface="Arial" charset="0"/>
                <a:cs typeface="Arial" charset="0"/>
              </a:rPr>
              <a:t> </a:t>
            </a:r>
            <a:endParaRPr lang="ka-GE">
              <a:latin typeface="Arial" charset="0"/>
              <a:cs typeface="Arial" charset="0"/>
            </a:endParaRPr>
          </a:p>
          <a:p>
            <a:pPr eaLnBrk="1" hangingPunct="1"/>
            <a:endParaRPr lang="ru-RU">
              <a:latin typeface="Arial" charset="0"/>
              <a:cs typeface="Arial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C0EA8-2D6C-9643-87A8-87B7FABD06E6}" type="datetime1">
              <a:rPr lang="en-US" smtClean="0"/>
              <a:t>11/10/13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Innovative Systems Management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1676525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Number Placeholder 5"/>
          <p:cNvSpPr txBox="1">
            <a:spLocks noGrp="1"/>
          </p:cNvSpPr>
          <p:nvPr/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algn="r" eaLnBrk="1" hangingPunct="1"/>
            <a:fld id="{17ECD201-323B-674A-B4D2-44880E1168AB}" type="slidenum">
              <a:rPr lang="en-US" sz="1400">
                <a:latin typeface="Calibri" charset="0"/>
              </a:rPr>
              <a:pPr algn="r" eaLnBrk="1" hangingPunct="1"/>
              <a:t>12</a:t>
            </a:fld>
            <a:endParaRPr lang="en-US" sz="1400">
              <a:latin typeface="Calibri" charset="0"/>
            </a:endParaRPr>
          </a:p>
        </p:txBody>
      </p:sp>
      <p:sp>
        <p:nvSpPr>
          <p:cNvPr id="14339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457200"/>
            <a:ext cx="8229600" cy="884238"/>
          </a:xfrm>
        </p:spPr>
        <p:txBody>
          <a:bodyPr anchor="b"/>
          <a:lstStyle/>
          <a:p>
            <a:pPr algn="ctr" eaLnBrk="1" hangingPunct="1"/>
            <a:r>
              <a:rPr lang="en-US">
                <a:latin typeface="Arial" charset="0"/>
                <a:cs typeface="Arial" charset="0"/>
              </a:rPr>
              <a:t>FRBR</a:t>
            </a:r>
            <a:r>
              <a:rPr lang="ka-GE">
                <a:latin typeface="Arial" charset="0"/>
                <a:cs typeface="Arial" charset="0"/>
              </a:rPr>
              <a:t>/ </a:t>
            </a:r>
            <a:r>
              <a:rPr lang="ka-GE" sz="4700">
                <a:latin typeface="Arial" charset="0"/>
                <a:cs typeface="Arial" charset="0"/>
              </a:rPr>
              <a:t>FRAD</a:t>
            </a:r>
            <a:r>
              <a:rPr lang="en-US">
                <a:latin typeface="Arial" charset="0"/>
                <a:cs typeface="Arial" charset="0"/>
              </a:rPr>
              <a:t> </a:t>
            </a:r>
            <a:r>
              <a:rPr lang="ka-GE">
                <a:latin typeface="Arial" charset="0"/>
                <a:cs typeface="Arial" charset="0"/>
              </a:rPr>
              <a:t>-</a:t>
            </a:r>
            <a:r>
              <a:rPr lang="en-US">
                <a:latin typeface="Arial" charset="0"/>
                <a:cs typeface="Arial" charset="0"/>
              </a:rPr>
              <a:t> RDA </a:t>
            </a:r>
            <a:r>
              <a:rPr lang="ka-GE">
                <a:latin typeface="Arial" charset="0"/>
                <a:cs typeface="Arial" charset="0"/>
              </a:rPr>
              <a:t>-</a:t>
            </a:r>
            <a:r>
              <a:rPr lang="en-US">
                <a:latin typeface="Arial" charset="0"/>
                <a:cs typeface="Arial" charset="0"/>
              </a:rPr>
              <a:t> MARC</a:t>
            </a:r>
          </a:p>
        </p:txBody>
      </p:sp>
      <p:sp>
        <p:nvSpPr>
          <p:cNvPr id="14340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23850" y="1484313"/>
            <a:ext cx="8569325" cy="4968875"/>
          </a:xfrm>
        </p:spPr>
        <p:txBody>
          <a:bodyPr>
            <a:normAutofit lnSpcReduction="10000"/>
          </a:bodyPr>
          <a:lstStyle/>
          <a:p>
            <a:pPr eaLnBrk="1" hangingPunct="1"/>
            <a:r>
              <a:rPr lang="ka-GE" sz="3000">
                <a:latin typeface="Arial" charset="0"/>
                <a:cs typeface="Arial" charset="0"/>
              </a:rPr>
              <a:t>FRBR და FRAD თეორიული მოდელები.</a:t>
            </a:r>
          </a:p>
          <a:p>
            <a:pPr eaLnBrk="1" hangingPunct="1"/>
            <a:endParaRPr lang="ka-GE" sz="3000">
              <a:latin typeface="Arial" charset="0"/>
              <a:cs typeface="Arial" charset="0"/>
            </a:endParaRPr>
          </a:p>
          <a:p>
            <a:pPr eaLnBrk="1" hangingPunct="1"/>
            <a:r>
              <a:rPr lang="ka-GE" sz="3000">
                <a:latin typeface="Arial" charset="0"/>
                <a:cs typeface="Arial" charset="0"/>
              </a:rPr>
              <a:t>RDA კატალოგიზაციის სტანდარტი, რომელიც იყენებს FRBR/ FRAD კონცეფციას.</a:t>
            </a:r>
          </a:p>
          <a:p>
            <a:pPr eaLnBrk="1" hangingPunct="1">
              <a:buFont typeface="Wingdings" charset="0"/>
              <a:buNone/>
            </a:pPr>
            <a:r>
              <a:rPr lang="ka-GE" sz="3000">
                <a:latin typeface="Arial" charset="0"/>
                <a:cs typeface="Arial" charset="0"/>
              </a:rPr>
              <a:t> </a:t>
            </a:r>
          </a:p>
          <a:p>
            <a:pPr eaLnBrk="1" hangingPunct="1"/>
            <a:r>
              <a:rPr lang="ka-GE" sz="3000">
                <a:latin typeface="Arial" charset="0"/>
                <a:cs typeface="Arial" charset="0"/>
              </a:rPr>
              <a:t>MARC კოდირების სქემა, რომლის საშუალებითაც კომპიუტერები იყენებენ და ცვლიან ბიბლიოგრაფიულ მონაცემებს. 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44DC8-AF7C-CF40-9DE5-E54965C5CA5F}" type="datetime1">
              <a:rPr lang="en-US" smtClean="0"/>
              <a:t>11/10/13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Innovative Systems Management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6015139"/>
      </p:ext>
    </p:extLst>
  </p:cSld>
  <p:clrMapOvr>
    <a:masterClrMapping/>
  </p:clrMapOvr>
  <p:transition xmlns:p14="http://schemas.microsoft.com/office/powerpoint/2010/main" spd="med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229600" cy="668338"/>
          </a:xfrm>
        </p:spPr>
        <p:txBody>
          <a:bodyPr>
            <a:normAutofit fontScale="90000"/>
          </a:bodyPr>
          <a:lstStyle/>
          <a:p>
            <a:r>
              <a:rPr lang="ka-GE" sz="4000" b="1">
                <a:latin typeface="Arial" charset="0"/>
                <a:cs typeface="Arial" charset="0"/>
              </a:rPr>
              <a:t>ძირითადი საკითხები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557338"/>
            <a:ext cx="8229600" cy="5040312"/>
          </a:xfrm>
        </p:spPr>
        <p:txBody>
          <a:bodyPr/>
          <a:lstStyle/>
          <a:p>
            <a:r>
              <a:rPr lang="ka-GE" sz="2800">
                <a:latin typeface="Arial" charset="0"/>
                <a:cs typeface="Arial" charset="0"/>
              </a:rPr>
              <a:t>RDA - შექმნის შესახებ, მიზეზები და მიზნები და მისი ძირითადი პრინციპები;</a:t>
            </a:r>
          </a:p>
          <a:p>
            <a:endParaRPr lang="ka-GE" sz="2800">
              <a:latin typeface="Arial" charset="0"/>
              <a:cs typeface="Arial" charset="0"/>
            </a:endParaRPr>
          </a:p>
          <a:p>
            <a:r>
              <a:rPr lang="ka-GE" sz="2800">
                <a:latin typeface="Arial" charset="0"/>
                <a:cs typeface="Arial" charset="0"/>
              </a:rPr>
              <a:t>FRBR და FRAD - მათი ერთეულები და კავშირები;  </a:t>
            </a:r>
          </a:p>
          <a:p>
            <a:endParaRPr lang="ka-GE" sz="2800">
              <a:latin typeface="Arial" charset="0"/>
              <a:cs typeface="Arial" charset="0"/>
            </a:endParaRPr>
          </a:p>
          <a:p>
            <a:r>
              <a:rPr lang="ka-GE" sz="2800">
                <a:latin typeface="Arial" charset="0"/>
                <a:cs typeface="Arial" charset="0"/>
              </a:rPr>
              <a:t>AACR2 - მისი შედარება RDA-თან;</a:t>
            </a:r>
          </a:p>
          <a:p>
            <a:endParaRPr lang="ka-GE" sz="2800">
              <a:latin typeface="Arial" charset="0"/>
              <a:cs typeface="Arial" charset="0"/>
            </a:endParaRPr>
          </a:p>
          <a:p>
            <a:r>
              <a:rPr lang="ka-GE" sz="2800">
                <a:latin typeface="Arial" charset="0"/>
                <a:cs typeface="Arial" charset="0"/>
              </a:rPr>
              <a:t>MARC -ში შესული ცვლილებები და RDA მონაცემების ჩანაწერებში განთავსება.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C5EC6-74AC-CD44-993C-4D33F15FC479}" type="datetime1">
              <a:rPr lang="en-US" smtClean="0"/>
              <a:t>11/10/13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Innovative Systems Management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46419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333375"/>
            <a:ext cx="8229600" cy="6048375"/>
          </a:xfrm>
        </p:spPr>
        <p:txBody>
          <a:bodyPr/>
          <a:lstStyle/>
          <a:p>
            <a:pPr algn="ctr" eaLnBrk="1" hangingPunct="1">
              <a:buFont typeface="Wingdings" charset="0"/>
              <a:buNone/>
            </a:pPr>
            <a:endParaRPr lang="en-US">
              <a:latin typeface="Sylfaen" charset="0"/>
              <a:cs typeface="Arial" charset="0"/>
            </a:endParaRPr>
          </a:p>
          <a:p>
            <a:pPr algn="ctr" eaLnBrk="1" hangingPunct="1">
              <a:buFont typeface="Wingdings" charset="0"/>
              <a:buNone/>
            </a:pPr>
            <a:r>
              <a:rPr lang="ka-GE">
                <a:latin typeface="Sylfaen" charset="0"/>
                <a:cs typeface="Arial" charset="0"/>
              </a:rPr>
              <a:t>კატალოგიზაციის სტანდარტი, რომელიც რესურსის აღწერისა და მოძიების ინსტრუქციებს გვაწვდის. </a:t>
            </a:r>
          </a:p>
          <a:p>
            <a:pPr eaLnBrk="1" hangingPunct="1"/>
            <a:endParaRPr lang="ka-GE">
              <a:latin typeface="Sylfaen" charset="0"/>
              <a:cs typeface="Arial" charset="0"/>
            </a:endParaRPr>
          </a:p>
          <a:p>
            <a:pPr eaLnBrk="1" hangingPunct="1"/>
            <a:r>
              <a:rPr lang="ka-GE">
                <a:latin typeface="Sylfaen" charset="0"/>
                <a:cs typeface="Arial" charset="0"/>
              </a:rPr>
              <a:t>გათვალისწინებულია ბიბლიოთეკებისთვის და ასევე სხვა ტიპის საინფორმაციო დაწესებულებებისთვის, მაგ.: მუზეუმები, არქივები და ა.შ.</a:t>
            </a:r>
          </a:p>
          <a:p>
            <a:pPr eaLnBrk="1" hangingPunct="1"/>
            <a:endParaRPr lang="ka-GE">
              <a:latin typeface="Sylfaen" charset="0"/>
              <a:cs typeface="Arial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984FA4-8962-D34F-9E75-3D6A72EEF87C}" type="datetime1">
              <a:rPr lang="en-US" smtClean="0"/>
              <a:t>11/10/13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Innovative Systems Management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2394160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333375"/>
            <a:ext cx="8229600" cy="6048375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80000"/>
              </a:lnSpc>
            </a:pPr>
            <a:endParaRPr lang="ka-GE" sz="2800">
              <a:latin typeface="Sylfaen" charset="0"/>
              <a:cs typeface="Arial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ka-GE" sz="2800">
                <a:latin typeface="Sylfaen" charset="0"/>
                <a:cs typeface="Arial" charset="0"/>
              </a:rPr>
              <a:t>RDA  არის ანგლო-ამერიკული კატალოგიზაციის წესების შემდეგი ეტაპი.</a:t>
            </a:r>
          </a:p>
          <a:p>
            <a:pPr eaLnBrk="1" hangingPunct="1">
              <a:lnSpc>
                <a:spcPct val="80000"/>
              </a:lnSpc>
            </a:pPr>
            <a:endParaRPr lang="ka-GE" sz="2800">
              <a:latin typeface="Sylfaen" charset="0"/>
              <a:cs typeface="Arial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ka-GE" sz="2800">
                <a:latin typeface="Sylfaen" charset="0"/>
                <a:cs typeface="Arial" charset="0"/>
              </a:rPr>
              <a:t>RDA -ის გამოყენება პირველად 2010 წლის ივნისში დაიწყო.</a:t>
            </a:r>
          </a:p>
          <a:p>
            <a:pPr eaLnBrk="1" hangingPunct="1">
              <a:lnSpc>
                <a:spcPct val="80000"/>
              </a:lnSpc>
            </a:pPr>
            <a:endParaRPr lang="ka-GE" sz="2800">
              <a:latin typeface="Sylfaen" charset="0"/>
              <a:cs typeface="Arial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ka-GE" sz="2800">
                <a:latin typeface="Sylfaen" charset="0"/>
                <a:cs typeface="Arial" charset="0"/>
              </a:rPr>
              <a:t>2013 წლიდან კონგრესის ბიბლიოთეკა გადავიდა RDA -ზე. </a:t>
            </a:r>
          </a:p>
          <a:p>
            <a:pPr eaLnBrk="1" hangingPunct="1">
              <a:lnSpc>
                <a:spcPct val="80000"/>
              </a:lnSpc>
            </a:pPr>
            <a:endParaRPr lang="ka-GE" sz="2800">
              <a:latin typeface="Sylfaen" charset="0"/>
              <a:cs typeface="Arial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ka-GE" sz="2800">
                <a:latin typeface="Sylfaen" charset="0"/>
                <a:cs typeface="Arial" charset="0"/>
              </a:rPr>
              <a:t>ბევრი ეროვნული ბიბლიოთეკა, მაგ.: </a:t>
            </a:r>
            <a:r>
              <a:rPr lang="ka-GE" sz="2800">
                <a:latin typeface="Sylfaen" charset="0"/>
                <a:cs typeface="Arial" charset="0"/>
                <a:hlinkClick r:id="rId2" tooltip="British Library"/>
              </a:rPr>
              <a:t>British Library</a:t>
            </a:r>
            <a:r>
              <a:rPr lang="ka-GE" sz="2800">
                <a:latin typeface="Sylfaen" charset="0"/>
                <a:cs typeface="Arial" charset="0"/>
              </a:rPr>
              <a:t>, </a:t>
            </a:r>
            <a:r>
              <a:rPr lang="ka-GE" sz="2800">
                <a:latin typeface="Sylfaen" charset="0"/>
                <a:cs typeface="Arial" charset="0"/>
                <a:hlinkClick r:id="rId3" tooltip="Library and Archives Canada"/>
              </a:rPr>
              <a:t>Library and Archives Canada</a:t>
            </a:r>
            <a:r>
              <a:rPr lang="ka-GE" sz="2800">
                <a:latin typeface="Sylfaen" charset="0"/>
                <a:cs typeface="Arial" charset="0"/>
              </a:rPr>
              <a:t>, </a:t>
            </a:r>
            <a:r>
              <a:rPr lang="ka-GE" sz="2800">
                <a:latin typeface="Sylfaen" charset="0"/>
                <a:cs typeface="Arial" charset="0"/>
                <a:hlinkClick r:id="rId4" tooltip="National Library of Australia"/>
              </a:rPr>
              <a:t>National Library of Australia</a:t>
            </a:r>
            <a:r>
              <a:rPr lang="ka-GE" sz="2800">
                <a:latin typeface="Sylfaen" charset="0"/>
                <a:cs typeface="Arial" charset="0"/>
              </a:rPr>
              <a:t>, და </a:t>
            </a:r>
            <a:r>
              <a:rPr lang="ka-GE" sz="2800">
                <a:latin typeface="Sylfaen" charset="0"/>
                <a:cs typeface="Arial" charset="0"/>
                <a:hlinkClick r:id="rId5" tooltip="Deutsche Nationalbibliothek"/>
              </a:rPr>
              <a:t>Deutsche Nationalbibliothek</a:t>
            </a:r>
            <a:r>
              <a:rPr lang="ka-GE" sz="2800">
                <a:latin typeface="Sylfaen" charset="0"/>
                <a:cs typeface="Arial" charset="0"/>
              </a:rPr>
              <a:t> ასევე გადადის RDA-ზე. 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2FA19-1650-0246-BFF6-C0818B264963}" type="datetime1">
              <a:rPr lang="en-US" smtClean="0"/>
              <a:t>11/10/13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Innovative Systems Management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9732111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ka-GE" sz="2800" b="1">
                <a:latin typeface="Arial" charset="0"/>
                <a:cs typeface="Arial" charset="0"/>
              </a:rPr>
              <a:t>ვინ წერს კატალოგიზაციის წესებს?</a:t>
            </a:r>
            <a:r>
              <a:rPr lang="ru-RU" sz="2800">
                <a:latin typeface="Arial" charset="0"/>
                <a:cs typeface="Arial" charset="0"/>
              </a:rPr>
              <a:t> 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ka-GE" sz="2800">
                <a:latin typeface="Sylfaen" charset="0"/>
                <a:cs typeface="Arial" charset="0"/>
              </a:rPr>
              <a:t>1974 წლიდან  “</a:t>
            </a:r>
            <a:r>
              <a:rPr lang="ka-GE">
                <a:latin typeface="Arial" charset="0"/>
                <a:cs typeface="Arial" charset="0"/>
              </a:rPr>
              <a:t>ერთობლივი საორგანიზაციო კომიტეტი”</a:t>
            </a:r>
            <a:r>
              <a:rPr lang="ka-GE" sz="2800">
                <a:latin typeface="Sylfaen" charset="0"/>
                <a:cs typeface="Arial" charset="0"/>
              </a:rPr>
              <a:t> (JSC) პასუხისმგებელია ანგლო-ამერიკულ კატალოგიზაციის წესებზე (Anglo-American Cataloging Rules) AACR.</a:t>
            </a:r>
            <a:endParaRPr lang="en-US" sz="2800">
              <a:latin typeface="Sylfaen" charset="0"/>
              <a:cs typeface="Arial" charset="0"/>
            </a:endParaRPr>
          </a:p>
          <a:p>
            <a:pPr eaLnBrk="1" hangingPunct="1">
              <a:lnSpc>
                <a:spcPct val="90000"/>
              </a:lnSpc>
            </a:pPr>
            <a:endParaRPr lang="en-US" sz="2800">
              <a:latin typeface="Sylfaen" charset="0"/>
              <a:cs typeface="Arial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ka-GE" sz="2800">
                <a:latin typeface="Sylfaen" charset="0"/>
                <a:cs typeface="Arial" charset="0"/>
              </a:rPr>
              <a:t>2004 წელს JSC </a:t>
            </a:r>
            <a:r>
              <a:rPr lang="en-US" sz="2800">
                <a:latin typeface="Sylfaen" charset="0"/>
                <a:cs typeface="Arial" charset="0"/>
              </a:rPr>
              <a:t>-</a:t>
            </a:r>
            <a:r>
              <a:rPr lang="ka-GE" sz="2800">
                <a:latin typeface="Sylfaen" charset="0"/>
                <a:cs typeface="Arial" charset="0"/>
              </a:rPr>
              <a:t>მა დაიწყო მუშაობა ანგლო-ამერიკულ კატალოგიზაციის წესების მესამე თაობაზე AACR3, რომელსაც ახლა RDA ჰქვია.</a:t>
            </a:r>
            <a:endParaRPr lang="ru-RU" sz="2800">
              <a:latin typeface="Sylfaen" charset="0"/>
              <a:cs typeface="Arial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B228C-3F58-3548-9BDB-DE89C6295506}" type="datetime1">
              <a:rPr lang="en-US" smtClean="0"/>
              <a:t>11/10/13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Innovative Systems Management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1171625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549275"/>
            <a:ext cx="8229600" cy="5576888"/>
          </a:xfrm>
        </p:spPr>
        <p:txBody>
          <a:bodyPr/>
          <a:lstStyle/>
          <a:p>
            <a:pPr algn="ctr" eaLnBrk="1" hangingPunct="1">
              <a:buFont typeface="Wingdings" charset="0"/>
              <a:buNone/>
            </a:pPr>
            <a:r>
              <a:rPr lang="ka-GE" sz="2800">
                <a:latin typeface="Arial" charset="0"/>
                <a:cs typeface="Arial" charset="0"/>
              </a:rPr>
              <a:t>მასში შედიან შემდეგი ინსტიტუციების წარმომადგენლები:</a:t>
            </a:r>
          </a:p>
          <a:p>
            <a:pPr algn="ctr" eaLnBrk="1" hangingPunct="1">
              <a:buFont typeface="Wingdings" charset="0"/>
              <a:buNone/>
            </a:pPr>
            <a:endParaRPr lang="ka-GE" sz="2800">
              <a:latin typeface="Arial" charset="0"/>
              <a:cs typeface="Arial" charset="0"/>
            </a:endParaRPr>
          </a:p>
          <a:p>
            <a:pPr eaLnBrk="1" hangingPunct="1"/>
            <a:r>
              <a:rPr lang="ka-GE" sz="2800">
                <a:latin typeface="Arial" charset="0"/>
                <a:cs typeface="Arial" charset="0"/>
              </a:rPr>
              <a:t>ამერიკის საბიბლიოთეკო ასოციაცია (ALA)</a:t>
            </a:r>
          </a:p>
          <a:p>
            <a:pPr eaLnBrk="1" hangingPunct="1"/>
            <a:r>
              <a:rPr lang="ka-GE" sz="2800">
                <a:latin typeface="Arial" charset="0"/>
                <a:cs typeface="Arial" charset="0"/>
              </a:rPr>
              <a:t>კონგრესის ბიბლიოთეკა (LC)</a:t>
            </a:r>
          </a:p>
          <a:p>
            <a:pPr eaLnBrk="1" hangingPunct="1"/>
            <a:r>
              <a:rPr lang="ka-GE" sz="2800">
                <a:latin typeface="Arial" charset="0"/>
                <a:cs typeface="Arial" charset="0"/>
              </a:rPr>
              <a:t>ბრიტანეთის ბიბლიოთეკა</a:t>
            </a:r>
          </a:p>
          <a:p>
            <a:pPr eaLnBrk="1" hangingPunct="1"/>
            <a:r>
              <a:rPr lang="ka-GE" sz="2800">
                <a:latin typeface="Arial" charset="0"/>
                <a:cs typeface="Arial" charset="0"/>
              </a:rPr>
              <a:t>დიდი ბრიტანეთის ბიბლიოთეკისა და ინფორმაციის სპეციალისტების ინსტიტუტი (CILIP) </a:t>
            </a:r>
          </a:p>
          <a:p>
            <a:pPr eaLnBrk="1" hangingPunct="1"/>
            <a:r>
              <a:rPr lang="ka-GE" sz="2800">
                <a:latin typeface="Arial" charset="0"/>
                <a:cs typeface="Arial" charset="0"/>
              </a:rPr>
              <a:t>კანადის კატალოგიზაციის კომიტეტი</a:t>
            </a:r>
          </a:p>
          <a:p>
            <a:pPr eaLnBrk="1" hangingPunct="1"/>
            <a:r>
              <a:rPr lang="ka-GE" sz="2800">
                <a:latin typeface="Arial" charset="0"/>
                <a:cs typeface="Arial" charset="0"/>
              </a:rPr>
              <a:t>ავსტრალიის კატალოგიზაციის კომიტეტი 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EDF412-E8A7-9E44-87E2-AB6960AD16F0}" type="datetime1">
              <a:rPr lang="en-US" smtClean="0"/>
              <a:t>11/10/13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Innovative Systems Management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1403197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92150"/>
            <a:ext cx="8229600" cy="616585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b="1">
                <a:latin typeface="Arial" charset="0"/>
                <a:cs typeface="Arial" charset="0"/>
              </a:rPr>
              <a:t>დირექტორ</a:t>
            </a:r>
            <a:r>
              <a:rPr lang="ka-GE" sz="2800" b="1">
                <a:latin typeface="Arial" charset="0"/>
                <a:cs typeface="Arial" charset="0"/>
              </a:rPr>
              <a:t>თა საბჭო</a:t>
            </a:r>
            <a:r>
              <a:rPr lang="ka-GE" sz="2400">
                <a:latin typeface="Arial" charset="0"/>
                <a:cs typeface="Arial" charset="0"/>
              </a:rPr>
              <a:t> </a:t>
            </a:r>
            <a:r>
              <a:rPr lang="en-US" sz="2400">
                <a:latin typeface="Arial" charset="0"/>
                <a:cs typeface="Arial" charset="0"/>
              </a:rPr>
              <a:t> (CoP)</a:t>
            </a:r>
            <a:r>
              <a:rPr lang="ka-GE" sz="2400">
                <a:latin typeface="Arial" charset="0"/>
                <a:cs typeface="Arial" charset="0"/>
              </a:rPr>
              <a:t> აკონტროლებს ანგლო-ამერიკულ კატალოგიზაციის წესებთან დაკავშირებულ ყველა სამუშაოს, მათ შორის შესწორებებს, ახალ გამოცემებს და ა.შ. </a:t>
            </a:r>
          </a:p>
          <a:p>
            <a:pPr eaLnBrk="1" hangingPunct="1">
              <a:lnSpc>
                <a:spcPct val="90000"/>
              </a:lnSpc>
              <a:buFont typeface="Wingdings" charset="0"/>
              <a:buNone/>
            </a:pPr>
            <a:endParaRPr lang="ka-GE" sz="2400">
              <a:latin typeface="Arial" charset="0"/>
              <a:cs typeface="Arial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ka-GE" sz="2400">
                <a:latin typeface="Arial" charset="0"/>
                <a:cs typeface="Arial" charset="0"/>
              </a:rPr>
              <a:t>ამ კომიტეტის წევრები არიან: </a:t>
            </a:r>
            <a:r>
              <a:rPr lang="ru-RU" sz="2400">
                <a:latin typeface="Arial" charset="0"/>
                <a:cs typeface="Arial" charset="0"/>
              </a:rPr>
              <a:t>ამერიკის საბიბლიოთეკო ასოციაცი</a:t>
            </a:r>
            <a:r>
              <a:rPr lang="ka-GE" sz="2400">
                <a:latin typeface="Arial" charset="0"/>
                <a:cs typeface="Arial" charset="0"/>
              </a:rPr>
              <a:t>ა (</a:t>
            </a:r>
            <a:r>
              <a:rPr lang="en-US" sz="2400">
                <a:latin typeface="Arial" charset="0"/>
                <a:cs typeface="Arial" charset="0"/>
              </a:rPr>
              <a:t>ALA</a:t>
            </a:r>
            <a:r>
              <a:rPr lang="ka-GE" sz="2400">
                <a:latin typeface="Arial" charset="0"/>
                <a:cs typeface="Arial" charset="0"/>
              </a:rPr>
              <a:t>)</a:t>
            </a:r>
            <a:r>
              <a:rPr lang="en-US" sz="2400">
                <a:latin typeface="Arial" charset="0"/>
                <a:cs typeface="Arial" charset="0"/>
              </a:rPr>
              <a:t>, </a:t>
            </a:r>
            <a:r>
              <a:rPr lang="ka-GE" sz="2400">
                <a:latin typeface="Arial" charset="0"/>
                <a:cs typeface="Arial" charset="0"/>
              </a:rPr>
              <a:t>კონგრესის ბიბლიოთეკა (</a:t>
            </a:r>
            <a:r>
              <a:rPr lang="en-US" sz="2400">
                <a:latin typeface="Arial" charset="0"/>
                <a:cs typeface="Arial" charset="0"/>
              </a:rPr>
              <a:t>LC</a:t>
            </a:r>
            <a:r>
              <a:rPr lang="ka-GE" sz="2400">
                <a:latin typeface="Arial" charset="0"/>
                <a:cs typeface="Arial" charset="0"/>
              </a:rPr>
              <a:t>)</a:t>
            </a:r>
            <a:r>
              <a:rPr lang="en-US" sz="2400">
                <a:latin typeface="Arial" charset="0"/>
                <a:cs typeface="Arial" charset="0"/>
              </a:rPr>
              <a:t>, </a:t>
            </a:r>
            <a:r>
              <a:rPr lang="ka-GE" sz="2400">
                <a:latin typeface="Arial" charset="0"/>
                <a:cs typeface="Arial" charset="0"/>
              </a:rPr>
              <a:t>ბრიტანეთის ბიბლიოთეკა</a:t>
            </a:r>
            <a:r>
              <a:rPr lang="en-US" sz="2400">
                <a:latin typeface="Arial" charset="0"/>
                <a:cs typeface="Arial" charset="0"/>
              </a:rPr>
              <a:t>, </a:t>
            </a:r>
            <a:r>
              <a:rPr lang="ru-RU" sz="2400">
                <a:latin typeface="Arial" charset="0"/>
                <a:cs typeface="Arial" charset="0"/>
              </a:rPr>
              <a:t>დიდი ბრიტანეთის ბიბლიოთეკისა და ინფორმაციის სპეციალისტების ინსტიტუტი </a:t>
            </a:r>
            <a:r>
              <a:rPr lang="ka-GE" sz="2400">
                <a:latin typeface="Arial" charset="0"/>
                <a:cs typeface="Arial" charset="0"/>
              </a:rPr>
              <a:t>(</a:t>
            </a:r>
            <a:r>
              <a:rPr lang="en-US" sz="2400">
                <a:latin typeface="Arial" charset="0"/>
                <a:cs typeface="Arial" charset="0"/>
              </a:rPr>
              <a:t>CILIP</a:t>
            </a:r>
            <a:r>
              <a:rPr lang="ka-GE" sz="2400">
                <a:latin typeface="Arial" charset="0"/>
                <a:cs typeface="Arial" charset="0"/>
              </a:rPr>
              <a:t>)</a:t>
            </a:r>
            <a:r>
              <a:rPr lang="en-US" sz="2400">
                <a:latin typeface="Arial" charset="0"/>
                <a:cs typeface="Arial" charset="0"/>
              </a:rPr>
              <a:t> </a:t>
            </a:r>
            <a:r>
              <a:rPr lang="ka-GE" sz="2400">
                <a:latin typeface="Arial" charset="0"/>
                <a:cs typeface="Arial" charset="0"/>
              </a:rPr>
              <a:t>და</a:t>
            </a:r>
            <a:r>
              <a:rPr lang="en-US" sz="2400">
                <a:latin typeface="Arial" charset="0"/>
                <a:cs typeface="Arial" charset="0"/>
              </a:rPr>
              <a:t> </a:t>
            </a:r>
            <a:r>
              <a:rPr lang="ru-RU" sz="2400">
                <a:latin typeface="Arial" charset="0"/>
                <a:cs typeface="Arial" charset="0"/>
              </a:rPr>
              <a:t>კანადის საბიბლიოთეკო ასოციაცია</a:t>
            </a:r>
            <a:r>
              <a:rPr lang="ka-GE" sz="2400">
                <a:latin typeface="Arial" charset="0"/>
                <a:cs typeface="Arial" charset="0"/>
              </a:rPr>
              <a:t> (</a:t>
            </a:r>
            <a:r>
              <a:rPr lang="en-US" sz="2400">
                <a:latin typeface="Arial" charset="0"/>
                <a:cs typeface="Arial" charset="0"/>
              </a:rPr>
              <a:t>CLA</a:t>
            </a:r>
            <a:r>
              <a:rPr lang="ka-GE" sz="2400">
                <a:latin typeface="Arial" charset="0"/>
                <a:cs typeface="Arial" charset="0"/>
              </a:rPr>
              <a:t>)</a:t>
            </a:r>
            <a:r>
              <a:rPr lang="en-US" sz="2400">
                <a:latin typeface="Arial" charset="0"/>
                <a:cs typeface="Arial" charset="0"/>
              </a:rPr>
              <a:t>, </a:t>
            </a:r>
            <a:r>
              <a:rPr lang="ka-GE" sz="2400">
                <a:latin typeface="Arial" charset="0"/>
                <a:cs typeface="Arial" charset="0"/>
              </a:rPr>
              <a:t>კანადის ბიბლიოთეკა და არქივები და ავსტრალიის ეროვნული ბიბლიოთეკა</a:t>
            </a:r>
            <a:r>
              <a:rPr lang="en-US" sz="2400">
                <a:latin typeface="Arial" charset="0"/>
                <a:cs typeface="Arial" charset="0"/>
              </a:rPr>
              <a:t>.</a:t>
            </a:r>
            <a:endParaRPr lang="ka-GE" sz="2400">
              <a:latin typeface="Arial" charset="0"/>
              <a:cs typeface="Arial" charset="0"/>
            </a:endParaRPr>
          </a:p>
          <a:p>
            <a:pPr eaLnBrk="1" hangingPunct="1">
              <a:lnSpc>
                <a:spcPct val="90000"/>
              </a:lnSpc>
              <a:buFont typeface="Wingdings" charset="0"/>
              <a:buNone/>
            </a:pPr>
            <a:r>
              <a:rPr lang="ru-RU" sz="2400">
                <a:latin typeface="Arial" charset="0"/>
                <a:cs typeface="Arial" charset="0"/>
              </a:rPr>
              <a:t> </a:t>
            </a:r>
            <a:endParaRPr lang="ka-GE" sz="2400">
              <a:latin typeface="Arial" charset="0"/>
              <a:cs typeface="Arial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ka-GE" sz="2400">
                <a:latin typeface="Arial" charset="0"/>
                <a:cs typeface="Arial" charset="0"/>
              </a:rPr>
              <a:t>საავტორო უფლება აქვს სამ ეროვნულ საბიბლიოთეკო ასოციაციას: </a:t>
            </a:r>
            <a:r>
              <a:rPr lang="en-US" sz="2400">
                <a:latin typeface="Arial" charset="0"/>
                <a:cs typeface="Arial" charset="0"/>
              </a:rPr>
              <a:t>ALA, CILIP </a:t>
            </a:r>
            <a:r>
              <a:rPr lang="ka-GE" sz="2400">
                <a:latin typeface="Arial" charset="0"/>
                <a:cs typeface="Arial" charset="0"/>
              </a:rPr>
              <a:t>და</a:t>
            </a:r>
            <a:r>
              <a:rPr lang="en-US" sz="2400">
                <a:latin typeface="Arial" charset="0"/>
                <a:cs typeface="Arial" charset="0"/>
              </a:rPr>
              <a:t> CLA</a:t>
            </a:r>
            <a:endParaRPr lang="ru-RU" sz="2400">
              <a:latin typeface="Arial" charset="0"/>
              <a:cs typeface="Arial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4F0C2-5BE8-F14F-A712-5796B875F2B4}" type="datetime1">
              <a:rPr lang="en-US" smtClean="0"/>
              <a:t>11/10/13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Innovative Systems Management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5837547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229600" cy="1022350"/>
          </a:xfrm>
        </p:spPr>
        <p:txBody>
          <a:bodyPr/>
          <a:lstStyle/>
          <a:p>
            <a:pPr eaLnBrk="1" hangingPunct="1"/>
            <a:r>
              <a:rPr lang="ka-GE" sz="3500" b="1">
                <a:latin typeface="Arial" charset="0"/>
                <a:cs typeface="Arial" charset="0"/>
              </a:rPr>
              <a:t>რატომ გვჭირდება ახალი წესები?</a:t>
            </a:r>
            <a:endParaRPr lang="ru-RU" sz="3500" b="1">
              <a:latin typeface="Arial" charset="0"/>
              <a:cs typeface="Arial" charset="0"/>
            </a:endParaRP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41438"/>
            <a:ext cx="8229600" cy="4784725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ka-GE" sz="2500">
                <a:latin typeface="Arial" charset="0"/>
                <a:cs typeface="Arial" charset="0"/>
              </a:rPr>
              <a:t>AACR2 გამოვიდა 1978  წელს, როცა კატალოგები განთავსებული იყო ხის ყუთებში და ჩანაწერები კი პატარა ქაღალდებზე იბეჭდებოდა. </a:t>
            </a:r>
          </a:p>
          <a:p>
            <a:pPr eaLnBrk="1" hangingPunct="1">
              <a:lnSpc>
                <a:spcPct val="90000"/>
              </a:lnSpc>
              <a:buFont typeface="Wingdings" charset="0"/>
              <a:buNone/>
            </a:pPr>
            <a:endParaRPr lang="ka-GE" sz="2500">
              <a:latin typeface="Arial" charset="0"/>
              <a:cs typeface="Arial" charset="0"/>
            </a:endParaRPr>
          </a:p>
          <a:p>
            <a:pPr eaLnBrk="1" hangingPunct="1">
              <a:lnSpc>
                <a:spcPct val="90000"/>
              </a:lnSpc>
              <a:buFont typeface="Wingdings" charset="0"/>
              <a:buNone/>
            </a:pPr>
            <a:r>
              <a:rPr lang="ka-GE" sz="2500" b="1">
                <a:latin typeface="Arial" charset="0"/>
                <a:cs typeface="Arial" charset="0"/>
              </a:rPr>
              <a:t>დღეს:</a:t>
            </a:r>
            <a:r>
              <a:rPr lang="ka-GE" sz="2500">
                <a:latin typeface="Arial" charset="0"/>
                <a:cs typeface="Arial" charset="0"/>
              </a:rPr>
              <a:t> </a:t>
            </a:r>
          </a:p>
          <a:p>
            <a:pPr eaLnBrk="1" hangingPunct="1">
              <a:lnSpc>
                <a:spcPct val="90000"/>
              </a:lnSpc>
            </a:pPr>
            <a:r>
              <a:rPr lang="ka-GE" sz="2500">
                <a:latin typeface="Arial" charset="0"/>
                <a:cs typeface="Arial" charset="0"/>
              </a:rPr>
              <a:t>კატალოგებმა ინტერნეტში გადაინაცვლა, ხის ყუთებმა სხვა ფუნქცია შეიძინა და ბარათები კი როგორც უსარგებლო ქაღალდები გადაიყარა. </a:t>
            </a:r>
          </a:p>
          <a:p>
            <a:pPr eaLnBrk="1" hangingPunct="1">
              <a:lnSpc>
                <a:spcPct val="90000"/>
              </a:lnSpc>
              <a:buFont typeface="Wingdings" charset="0"/>
              <a:buNone/>
            </a:pPr>
            <a:endParaRPr lang="ka-GE" sz="2500">
              <a:latin typeface="Arial" charset="0"/>
              <a:cs typeface="Arial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ka-GE" sz="2500">
                <a:latin typeface="Arial" charset="0"/>
                <a:cs typeface="Arial" charset="0"/>
              </a:rPr>
              <a:t>კოლექციებში უხვად გაჩნდა ვიდეოები, დისკებზე ჩაწერილი მუსიკა, აუდიო წიგნები და ციფრული კოლექციებიც. 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0E6CC-6289-4C49-9BF5-F1C335374340}" type="datetime1">
              <a:rPr lang="en-US" smtClean="0"/>
              <a:t>11/10/13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Innovative Systems Management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0676330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229600" cy="585788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ka-GE" sz="4000" b="1">
                <a:latin typeface="Arial" charset="0"/>
                <a:cs typeface="Arial" charset="0"/>
              </a:rPr>
              <a:t>AACR3-ს პირველი ვერსია</a:t>
            </a:r>
            <a:endParaRPr lang="ru-RU" sz="4000" b="1">
              <a:latin typeface="Arial" charset="0"/>
              <a:cs typeface="Arial" charset="0"/>
            </a:endParaRP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68413"/>
            <a:ext cx="8291513" cy="4857750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  <a:buFont typeface="Wingdings" charset="0"/>
              <a:buNone/>
            </a:pPr>
            <a:r>
              <a:rPr lang="ka-GE" sz="2400">
                <a:latin typeface="Arial" charset="0"/>
                <a:cs typeface="Arial" charset="0"/>
              </a:rPr>
              <a:t>ცვლილების მიზნები და მიზეზები:</a:t>
            </a:r>
          </a:p>
          <a:p>
            <a:pPr eaLnBrk="1" hangingPunct="1">
              <a:lnSpc>
                <a:spcPct val="90000"/>
              </a:lnSpc>
              <a:buFont typeface="Wingdings" charset="0"/>
              <a:buNone/>
            </a:pPr>
            <a:endParaRPr lang="ka-GE" sz="2400">
              <a:latin typeface="Arial" charset="0"/>
              <a:cs typeface="Arial" charset="0"/>
            </a:endParaRPr>
          </a:p>
          <a:p>
            <a:pPr eaLnBrk="1" hangingPunct="1">
              <a:lnSpc>
                <a:spcPct val="90000"/>
              </a:lnSpc>
              <a:buFontTx/>
              <a:buChar char="-"/>
            </a:pPr>
            <a:r>
              <a:rPr lang="ka-GE" sz="2400">
                <a:latin typeface="Arial" charset="0"/>
                <a:cs typeface="Arial" charset="0"/>
              </a:rPr>
              <a:t>გაუმჯობესებული წვდომა ყელა ტიპის მედიაზე ინტერნეტ საძიებო გარემოში.</a:t>
            </a:r>
          </a:p>
          <a:p>
            <a:pPr eaLnBrk="1" hangingPunct="1">
              <a:lnSpc>
                <a:spcPct val="90000"/>
              </a:lnSpc>
              <a:buFontTx/>
              <a:buChar char="-"/>
            </a:pPr>
            <a:endParaRPr lang="ka-GE" sz="1400">
              <a:latin typeface="Arial" charset="0"/>
              <a:cs typeface="Arial" charset="0"/>
            </a:endParaRPr>
          </a:p>
          <a:p>
            <a:pPr eaLnBrk="1" hangingPunct="1">
              <a:lnSpc>
                <a:spcPct val="90000"/>
              </a:lnSpc>
              <a:buFontTx/>
              <a:buChar char="-"/>
            </a:pPr>
            <a:r>
              <a:rPr lang="ka-GE" sz="2400">
                <a:latin typeface="Arial" charset="0"/>
                <a:cs typeface="Arial" charset="0"/>
              </a:rPr>
              <a:t>თავსებადობა სხვა სტანდარტებთან ერთეულების აღწერისა და მოძიების მიზნით.</a:t>
            </a:r>
            <a:r>
              <a:rPr lang="ru-RU" sz="2400">
                <a:latin typeface="Arial" charset="0"/>
                <a:cs typeface="Arial" charset="0"/>
              </a:rPr>
              <a:t> </a:t>
            </a:r>
            <a:endParaRPr lang="ka-GE" sz="2400">
              <a:latin typeface="Arial" charset="0"/>
              <a:cs typeface="Arial" charset="0"/>
            </a:endParaRPr>
          </a:p>
          <a:p>
            <a:pPr eaLnBrk="1" hangingPunct="1">
              <a:lnSpc>
                <a:spcPct val="90000"/>
              </a:lnSpc>
              <a:buFontTx/>
              <a:buChar char="-"/>
            </a:pPr>
            <a:endParaRPr lang="ka-GE" sz="1400">
              <a:latin typeface="Arial" charset="0"/>
              <a:cs typeface="Arial" charset="0"/>
            </a:endParaRPr>
          </a:p>
          <a:p>
            <a:pPr eaLnBrk="1" hangingPunct="1">
              <a:lnSpc>
                <a:spcPct val="90000"/>
              </a:lnSpc>
              <a:buFontTx/>
              <a:buChar char="-"/>
            </a:pPr>
            <a:r>
              <a:rPr lang="ka-GE" sz="2400">
                <a:latin typeface="Arial" charset="0"/>
                <a:cs typeface="Arial" charset="0"/>
              </a:rPr>
              <a:t>გამოყენების სფეროების გაფართოვება, მაგ.: ინფორმაციის სააგენტოები, გამომცემლობები და ა.შ. </a:t>
            </a:r>
          </a:p>
          <a:p>
            <a:pPr eaLnBrk="1" hangingPunct="1">
              <a:lnSpc>
                <a:spcPct val="90000"/>
              </a:lnSpc>
              <a:buFontTx/>
              <a:buChar char="-"/>
            </a:pPr>
            <a:endParaRPr lang="ka-GE" sz="1400">
              <a:latin typeface="Arial" charset="0"/>
              <a:cs typeface="Arial" charset="0"/>
            </a:endParaRPr>
          </a:p>
          <a:p>
            <a:pPr eaLnBrk="1" hangingPunct="1">
              <a:lnSpc>
                <a:spcPct val="90000"/>
              </a:lnSpc>
              <a:buFontTx/>
              <a:buChar char="-"/>
            </a:pPr>
            <a:r>
              <a:rPr lang="ka-GE" sz="2400">
                <a:latin typeface="Arial" charset="0"/>
                <a:cs typeface="Arial" charset="0"/>
              </a:rPr>
              <a:t>მის გაგებისა და გამოყენების გამარტივება.</a:t>
            </a:r>
          </a:p>
          <a:p>
            <a:pPr eaLnBrk="1" hangingPunct="1">
              <a:lnSpc>
                <a:spcPct val="90000"/>
              </a:lnSpc>
              <a:buFontTx/>
              <a:buChar char="-"/>
            </a:pPr>
            <a:endParaRPr lang="ka-GE" sz="1400">
              <a:latin typeface="Arial" charset="0"/>
              <a:cs typeface="Arial" charset="0"/>
            </a:endParaRPr>
          </a:p>
          <a:p>
            <a:pPr eaLnBrk="1" hangingPunct="1">
              <a:lnSpc>
                <a:spcPct val="90000"/>
              </a:lnSpc>
              <a:buFontTx/>
              <a:buChar char="-"/>
            </a:pPr>
            <a:r>
              <a:rPr lang="ka-GE" sz="2400">
                <a:latin typeface="Arial" charset="0"/>
                <a:cs typeface="Arial" charset="0"/>
              </a:rPr>
              <a:t>ელექტრონული ფორმატის გაზრდა.</a:t>
            </a:r>
            <a:endParaRPr lang="ru-RU" sz="2400">
              <a:latin typeface="Arial" charset="0"/>
              <a:cs typeface="Arial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9BB301-2737-9144-A566-BFF706D22393}" type="datetime1">
              <a:rPr lang="en-US" smtClean="0"/>
              <a:t>11/10/13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Innovative Systems Management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3001654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571</Words>
  <Application>Microsoft Macintosh PowerPoint</Application>
  <PresentationFormat>On-screen Show (4:3)</PresentationFormat>
  <Paragraphs>102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RDA</vt:lpstr>
      <vt:lpstr>ძირითადი საკითხები</vt:lpstr>
      <vt:lpstr>PowerPoint Presentation</vt:lpstr>
      <vt:lpstr>PowerPoint Presentation</vt:lpstr>
      <vt:lpstr>ვინ წერს კატალოგიზაციის წესებს? </vt:lpstr>
      <vt:lpstr>PowerPoint Presentation</vt:lpstr>
      <vt:lpstr>PowerPoint Presentation</vt:lpstr>
      <vt:lpstr>რატომ გვჭირდება ახალი წესები?</vt:lpstr>
      <vt:lpstr>AACR3-ს პირველი ვერსია</vt:lpstr>
      <vt:lpstr>AACR3-დან  RDA-ზე</vt:lpstr>
      <vt:lpstr>თანამშრომლობა</vt:lpstr>
      <vt:lpstr>FRBR/ FRAD - RDA - MARC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RDA</dc:title>
  <dc:creator>MacBook Air</dc:creator>
  <cp:lastModifiedBy>MacBook Air</cp:lastModifiedBy>
  <cp:revision>1</cp:revision>
  <dcterms:created xsi:type="dcterms:W3CDTF">2013-11-10T07:30:26Z</dcterms:created>
  <dcterms:modified xsi:type="dcterms:W3CDTF">2013-11-10T07:31:27Z</dcterms:modified>
</cp:coreProperties>
</file>