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87" r:id="rId4"/>
    <p:sldId id="283" r:id="rId5"/>
    <p:sldId id="288" r:id="rId6"/>
    <p:sldId id="289" r:id="rId7"/>
    <p:sldId id="290" r:id="rId8"/>
    <p:sldId id="291" r:id="rId9"/>
    <p:sldId id="275" r:id="rId10"/>
    <p:sldId id="276" r:id="rId11"/>
    <p:sldId id="277" r:id="rId12"/>
    <p:sldId id="294" r:id="rId13"/>
    <p:sldId id="295" r:id="rId14"/>
    <p:sldId id="292" r:id="rId15"/>
    <p:sldId id="293" r:id="rId16"/>
    <p:sldId id="296" r:id="rId17"/>
    <p:sldId id="257" r:id="rId18"/>
    <p:sldId id="261" r:id="rId19"/>
    <p:sldId id="262" r:id="rId20"/>
    <p:sldId id="263" r:id="rId21"/>
    <p:sldId id="272" r:id="rId22"/>
    <p:sldId id="260" r:id="rId23"/>
    <p:sldId id="267" r:id="rId24"/>
    <p:sldId id="270" r:id="rId25"/>
    <p:sldId id="271" r:id="rId26"/>
    <p:sldId id="268" r:id="rId27"/>
    <p:sldId id="269" r:id="rId28"/>
    <p:sldId id="265" r:id="rId29"/>
    <p:sldId id="278" r:id="rId30"/>
    <p:sldId id="264" r:id="rId31"/>
    <p:sldId id="279" r:id="rId32"/>
    <p:sldId id="28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27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719B5-3062-4EFD-8AA0-4CAEBCBE5527}" type="datetimeFigureOut">
              <a:rPr lang="en-GB" smtClean="0"/>
              <a:pPr/>
              <a:t>24/03/2011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E8E0CF-45CF-44A0-8CBC-F653557A8A0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719B5-3062-4EFD-8AA0-4CAEBCBE5527}" type="datetimeFigureOut">
              <a:rPr lang="en-GB" smtClean="0"/>
              <a:pPr/>
              <a:t>24/03/2011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8E0CF-45CF-44A0-8CBC-F653557A8A0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loc.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ica.princeton.edu/reference/index.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ka.wikipedia.org/wiki/%E1%83%A0%E1%83%A3%E1%83%A1%E1%83%A3%E1%83%9A%E1%83%98_%E1%83%94%E1%83%9C%E1%83%90" TargetMode="External"/><Relationship Id="rId2" Type="http://schemas.openxmlformats.org/officeDocument/2006/relationships/hyperlink" Target="http://ka.wikipedia.org/wiki/%E1%83%A5%E1%83%90%E1%83%A0%E1%83%97%E1%83%A3%E1%83%9A%E1%83%98_%E1%83%94%E1%83%9C%E1%83%9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hilindex.org/philindex/scope/global-coverage/" TargetMode="External"/><Relationship Id="rId2" Type="http://schemas.openxmlformats.org/officeDocument/2006/relationships/hyperlink" Target="http://philindex.org/scope/scop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nytimes.com/info/contents/content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dir.yahoo.com/" TargetMode="External"/><Relationship Id="rId2" Type="http://schemas.openxmlformats.org/officeDocument/2006/relationships/hyperlink" Target="http://www.google.com/dirh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library.iliauni.edu.ge/ili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ka-GE" dirty="0" smtClean="0"/>
              <a:t>საძიებო საშუალებები</a:t>
            </a:r>
            <a:endParaRPr lang="en-GB" dirty="0"/>
          </a:p>
        </p:txBody>
      </p:sp>
      <p:sp>
        <p:nvSpPr>
          <p:cNvPr id="3" name="Subtitle 2"/>
          <p:cNvSpPr>
            <a:spLocks noGrp="1"/>
          </p:cNvSpPr>
          <p:nvPr>
            <p:ph type="subTitle" idx="1"/>
          </p:nvPr>
        </p:nvSpPr>
        <p:spPr/>
        <p:txBody>
          <a:bodyPr>
            <a:normAutofit/>
          </a:bodyPr>
          <a:lstStyle/>
          <a:p>
            <a:r>
              <a:rPr lang="ka-GE" dirty="0" smtClean="0"/>
              <a:t>მესამე შეხვედრა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აქტივობა #1</a:t>
            </a:r>
            <a:endParaRPr lang="en-GB" dirty="0"/>
          </a:p>
        </p:txBody>
      </p:sp>
      <p:sp>
        <p:nvSpPr>
          <p:cNvPr id="3" name="Content Placeholder 2"/>
          <p:cNvSpPr>
            <a:spLocks noGrp="1"/>
          </p:cNvSpPr>
          <p:nvPr>
            <p:ph idx="1"/>
          </p:nvPr>
        </p:nvSpPr>
        <p:spPr/>
        <p:txBody>
          <a:bodyPr>
            <a:normAutofit fontScale="62500" lnSpcReduction="20000"/>
          </a:bodyPr>
          <a:lstStyle/>
          <a:p>
            <a:pPr>
              <a:buNone/>
            </a:pPr>
            <a:r>
              <a:rPr lang="ka-GE" b="1" u="sng" dirty="0" smtClean="0"/>
              <a:t>კითხვა</a:t>
            </a:r>
            <a:endParaRPr lang="ka-GE" dirty="0" smtClean="0"/>
          </a:p>
          <a:p>
            <a:pPr>
              <a:buNone/>
            </a:pPr>
            <a:endParaRPr lang="ka-GE" dirty="0"/>
          </a:p>
          <a:p>
            <a:pPr>
              <a:buNone/>
            </a:pPr>
            <a:r>
              <a:rPr lang="ka-GE" dirty="0" smtClean="0"/>
              <a:t>რა საძიებო ინსტრუმენტებს იცნობთ? </a:t>
            </a:r>
          </a:p>
          <a:p>
            <a:pPr>
              <a:buNone/>
            </a:pPr>
            <a:endParaRPr lang="ka-GE" b="1" u="sng" dirty="0"/>
          </a:p>
          <a:p>
            <a:pPr>
              <a:buNone/>
            </a:pPr>
            <a:r>
              <a:rPr lang="ka-GE" b="1" u="sng" dirty="0" smtClean="0"/>
              <a:t>ინსტრუქცია</a:t>
            </a:r>
            <a:r>
              <a:rPr lang="ka-GE" dirty="0"/>
              <a:t/>
            </a:r>
            <a:br>
              <a:rPr lang="ka-GE" dirty="0"/>
            </a:br>
            <a:endParaRPr lang="ka-GE" dirty="0"/>
          </a:p>
          <a:p>
            <a:pPr marL="514350" indent="-514350">
              <a:buFont typeface="+mj-lt"/>
              <a:buAutoNum type="arabicPeriod"/>
            </a:pPr>
            <a:r>
              <a:rPr lang="ka-GE" dirty="0" smtClean="0"/>
              <a:t>ჩამოწერეთ ყველა ის საძიებო ინსტრუმენტი, რომელიც გახსოვთ.</a:t>
            </a:r>
          </a:p>
          <a:p>
            <a:pPr marL="514350" indent="-514350">
              <a:buFont typeface="+mj-lt"/>
              <a:buAutoNum type="arabicPeriod"/>
            </a:pPr>
            <a:r>
              <a:rPr lang="ka-GE" dirty="0" smtClean="0"/>
              <a:t>მიუთითეთ  კონკრეტული მაგალითები.</a:t>
            </a:r>
          </a:p>
          <a:p>
            <a:pPr marL="514350" indent="-514350">
              <a:buNone/>
            </a:pPr>
            <a:endParaRPr lang="ka-GE" dirty="0"/>
          </a:p>
          <a:p>
            <a:pPr marL="514350" indent="-514350">
              <a:buNone/>
            </a:pPr>
            <a:r>
              <a:rPr lang="ka-GE" b="1" u="sng" dirty="0" smtClean="0"/>
              <a:t>დავალების </a:t>
            </a:r>
            <a:r>
              <a:rPr lang="ka-GE" b="1" u="sng" dirty="0"/>
              <a:t>შესრულების დრო</a:t>
            </a:r>
            <a:r>
              <a:rPr lang="ka-GE" dirty="0"/>
              <a:t> </a:t>
            </a:r>
            <a:r>
              <a:rPr lang="ka-GE" dirty="0" smtClean="0"/>
              <a:t>- 5 წუთი</a:t>
            </a:r>
          </a:p>
          <a:p>
            <a:pPr marL="514350" indent="-514350">
              <a:buNone/>
            </a:pPr>
            <a:endParaRPr lang="ka-GE" dirty="0" smtClean="0"/>
          </a:p>
          <a:p>
            <a:pPr marL="514350" indent="-514350">
              <a:buNone/>
            </a:pPr>
            <a:r>
              <a:rPr lang="ka-GE" b="1" u="sng" dirty="0" smtClean="0"/>
              <a:t>პრეზენტაცია</a:t>
            </a:r>
            <a:r>
              <a:rPr lang="ka-GE" dirty="0" smtClean="0"/>
              <a:t> </a:t>
            </a:r>
            <a:r>
              <a:rPr lang="ka-GE" dirty="0"/>
              <a:t>- 2 </a:t>
            </a:r>
            <a:r>
              <a:rPr lang="ka-GE" dirty="0" smtClean="0"/>
              <a:t>წუთი</a:t>
            </a:r>
          </a:p>
          <a:p>
            <a:pPr marL="514350" indent="-514350">
              <a:buNone/>
            </a:pPr>
            <a:endParaRPr lang="ka-GE" dirty="0" smtClean="0"/>
          </a:p>
          <a:p>
            <a:pPr marL="514350" indent="-514350">
              <a:buNone/>
            </a:pPr>
            <a:r>
              <a:rPr lang="ka-GE" b="1" u="sng" dirty="0" smtClean="0"/>
              <a:t>ფორმატი</a:t>
            </a:r>
            <a:r>
              <a:rPr lang="ka-GE" dirty="0" smtClean="0"/>
              <a:t> - ჯგუფური მუშაობა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აქტივობა #2</a:t>
            </a:r>
            <a:endParaRPr lang="en-GB" dirty="0"/>
          </a:p>
        </p:txBody>
      </p:sp>
      <p:sp>
        <p:nvSpPr>
          <p:cNvPr id="3" name="Content Placeholder 2"/>
          <p:cNvSpPr>
            <a:spLocks noGrp="1"/>
          </p:cNvSpPr>
          <p:nvPr>
            <p:ph idx="1"/>
          </p:nvPr>
        </p:nvSpPr>
        <p:spPr/>
        <p:txBody>
          <a:bodyPr>
            <a:normAutofit fontScale="47500" lnSpcReduction="20000"/>
          </a:bodyPr>
          <a:lstStyle/>
          <a:p>
            <a:pPr>
              <a:buNone/>
            </a:pPr>
            <a:r>
              <a:rPr lang="ka-GE" b="1" u="sng" dirty="0" smtClean="0"/>
              <a:t>კითხვა</a:t>
            </a:r>
            <a:endParaRPr lang="ka-GE" dirty="0" smtClean="0"/>
          </a:p>
          <a:p>
            <a:pPr>
              <a:buNone/>
            </a:pPr>
            <a:endParaRPr lang="ka-GE" dirty="0"/>
          </a:p>
          <a:p>
            <a:pPr>
              <a:buNone/>
            </a:pPr>
            <a:r>
              <a:rPr lang="ka-GE" dirty="0" smtClean="0"/>
              <a:t>აღმოაჩინეთ საძიებო ინსტრუმენტები და გაიაზრეთ მათი შესაძლებლობები</a:t>
            </a:r>
          </a:p>
          <a:p>
            <a:pPr>
              <a:buNone/>
            </a:pPr>
            <a:endParaRPr lang="ka-GE" b="1" u="sng" dirty="0"/>
          </a:p>
          <a:p>
            <a:pPr>
              <a:buNone/>
            </a:pPr>
            <a:r>
              <a:rPr lang="ka-GE" b="1" u="sng" dirty="0" smtClean="0"/>
              <a:t>ინსტრუქცია</a:t>
            </a:r>
            <a:r>
              <a:rPr lang="ka-GE" dirty="0"/>
              <a:t/>
            </a:r>
            <a:br>
              <a:rPr lang="ka-GE" dirty="0"/>
            </a:br>
            <a:endParaRPr lang="ka-GE" dirty="0"/>
          </a:p>
          <a:p>
            <a:pPr marL="514350" indent="-514350">
              <a:buFont typeface="+mj-lt"/>
              <a:buAutoNum type="arabicPeriod"/>
            </a:pPr>
            <a:r>
              <a:rPr lang="ka-GE" dirty="0" smtClean="0"/>
              <a:t>მოცემულ ბმულზე </a:t>
            </a:r>
            <a:r>
              <a:rPr lang="en-GB" dirty="0" smtClean="0">
                <a:hlinkClick r:id="rId2"/>
              </a:rPr>
              <a:t>http://www.loc.gov </a:t>
            </a:r>
            <a:r>
              <a:rPr lang="ka-GE" dirty="0" smtClean="0"/>
              <a:t> ნახეთ რა საძიებო სისტემებს იყენებენ.</a:t>
            </a:r>
          </a:p>
          <a:p>
            <a:pPr marL="514350" indent="-514350">
              <a:buFont typeface="+mj-lt"/>
              <a:buAutoNum type="arabicPeriod"/>
            </a:pPr>
            <a:r>
              <a:rPr lang="ka-GE" dirty="0" smtClean="0"/>
              <a:t>ჩამოწერეთ მათი ძლიერი მხარეები და უპირატესობები სხვა ტიპებთან შედარებით.</a:t>
            </a:r>
          </a:p>
          <a:p>
            <a:pPr marL="514350" indent="-514350">
              <a:buFont typeface="+mj-lt"/>
              <a:buAutoNum type="arabicPeriod"/>
            </a:pPr>
            <a:r>
              <a:rPr lang="ka-GE" dirty="0" smtClean="0"/>
              <a:t>ჩამოწერეთ მათი სუსტი მხარეები. </a:t>
            </a:r>
          </a:p>
          <a:p>
            <a:pPr marL="514350" indent="-514350">
              <a:buNone/>
            </a:pPr>
            <a:endParaRPr lang="ka-GE" dirty="0"/>
          </a:p>
          <a:p>
            <a:pPr marL="514350" indent="-514350">
              <a:buNone/>
            </a:pPr>
            <a:r>
              <a:rPr lang="ka-GE" b="1" u="sng" dirty="0" smtClean="0"/>
              <a:t>დავალების </a:t>
            </a:r>
            <a:r>
              <a:rPr lang="ka-GE" b="1" u="sng" dirty="0"/>
              <a:t>შესრულების დრო</a:t>
            </a:r>
            <a:r>
              <a:rPr lang="ka-GE" dirty="0"/>
              <a:t> </a:t>
            </a:r>
            <a:r>
              <a:rPr lang="ka-GE" dirty="0" smtClean="0"/>
              <a:t>-  20 წუთი</a:t>
            </a:r>
          </a:p>
          <a:p>
            <a:pPr marL="514350" indent="-514350">
              <a:buNone/>
            </a:pPr>
            <a:endParaRPr lang="ka-GE" dirty="0" smtClean="0"/>
          </a:p>
          <a:p>
            <a:pPr marL="514350" indent="-514350">
              <a:buNone/>
            </a:pPr>
            <a:r>
              <a:rPr lang="ka-GE" b="1" u="sng" dirty="0" smtClean="0"/>
              <a:t>პრეზენტაცია</a:t>
            </a:r>
            <a:r>
              <a:rPr lang="ka-GE" dirty="0" smtClean="0"/>
              <a:t> </a:t>
            </a:r>
            <a:r>
              <a:rPr lang="ka-GE" dirty="0"/>
              <a:t>- </a:t>
            </a:r>
            <a:r>
              <a:rPr lang="ka-GE" dirty="0" smtClean="0"/>
              <a:t>5 წუთი</a:t>
            </a:r>
          </a:p>
          <a:p>
            <a:pPr marL="514350" indent="-514350">
              <a:buNone/>
            </a:pPr>
            <a:endParaRPr lang="ka-GE" dirty="0" smtClean="0"/>
          </a:p>
          <a:p>
            <a:pPr marL="514350" indent="-514350">
              <a:buNone/>
            </a:pPr>
            <a:r>
              <a:rPr lang="ka-GE" b="1" u="sng" dirty="0" smtClean="0"/>
              <a:t>ფორმატი</a:t>
            </a:r>
            <a:r>
              <a:rPr lang="ka-GE" dirty="0" smtClean="0"/>
              <a:t> - ჯგუფური მუშაობა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ka-GE" dirty="0" smtClean="0"/>
              <a:t>საძიებო ინსტრუმენტები</a:t>
            </a:r>
            <a:endParaRPr lang="en-GB" dirty="0"/>
          </a:p>
        </p:txBody>
      </p:sp>
      <p:sp>
        <p:nvSpPr>
          <p:cNvPr id="3" name="Subtitle 2"/>
          <p:cNvSpPr>
            <a:spLocks noGrp="1"/>
          </p:cNvSpPr>
          <p:nvPr>
            <p:ph type="subTitle" idx="1"/>
          </p:nvPr>
        </p:nvSpPr>
        <p:spPr/>
        <p:txBody>
          <a:bodyPr/>
          <a:lstStyle/>
          <a:p>
            <a:r>
              <a:rPr lang="ka-GE" dirty="0" smtClean="0"/>
              <a:t>მინი-ლექცია და დისკუსია</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საძიებო ინსტრუმენტები </a:t>
            </a:r>
            <a:endParaRPr lang="en-GB" dirty="0"/>
          </a:p>
        </p:txBody>
      </p:sp>
      <p:sp>
        <p:nvSpPr>
          <p:cNvPr id="3" name="Content Placeholder 2"/>
          <p:cNvSpPr>
            <a:spLocks noGrp="1"/>
          </p:cNvSpPr>
          <p:nvPr>
            <p:ph idx="1"/>
          </p:nvPr>
        </p:nvSpPr>
        <p:spPr/>
        <p:txBody>
          <a:bodyPr/>
          <a:lstStyle/>
          <a:p>
            <a:r>
              <a:rPr lang="ka-GE" dirty="0" smtClean="0"/>
              <a:t>კატალოგი</a:t>
            </a:r>
          </a:p>
          <a:p>
            <a:r>
              <a:rPr lang="ka-GE" dirty="0" smtClean="0"/>
              <a:t>ბიბლიოგრაფია</a:t>
            </a:r>
          </a:p>
          <a:p>
            <a:r>
              <a:rPr lang="ka-GE" dirty="0" smtClean="0"/>
              <a:t>ინდექსი</a:t>
            </a:r>
          </a:p>
          <a:p>
            <a:r>
              <a:rPr lang="ka-GE" dirty="0" smtClean="0"/>
              <a:t>საძიებო სისტემები</a:t>
            </a:r>
          </a:p>
          <a:p>
            <a:r>
              <a:rPr lang="ka-GE" dirty="0" smtClean="0"/>
              <a:t>დირექტორიები</a:t>
            </a:r>
          </a:p>
          <a:p>
            <a:r>
              <a:rPr lang="ka-GE" dirty="0" smtClean="0"/>
              <a:t>სამუზეუმო რეესტრი </a:t>
            </a:r>
          </a:p>
          <a:p>
            <a:endParaRPr lang="ka-GE"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კატალოგი</a:t>
            </a:r>
            <a:endParaRPr lang="en-GB" dirty="0"/>
          </a:p>
        </p:txBody>
      </p:sp>
      <p:sp>
        <p:nvSpPr>
          <p:cNvPr id="3" name="Content Placeholder 2"/>
          <p:cNvSpPr>
            <a:spLocks noGrp="1"/>
          </p:cNvSpPr>
          <p:nvPr>
            <p:ph idx="1"/>
          </p:nvPr>
        </p:nvSpPr>
        <p:spPr/>
        <p:txBody>
          <a:bodyPr/>
          <a:lstStyle/>
          <a:p>
            <a:r>
              <a:rPr lang="ka-GE" dirty="0" smtClean="0"/>
              <a:t>რა არის (შეიძლება იყოს) კატალოგი?</a:t>
            </a:r>
          </a:p>
          <a:p>
            <a:endParaRPr lang="ka-GE" dirty="0" smtClean="0"/>
          </a:p>
          <a:p>
            <a:r>
              <a:rPr lang="ka-GE" dirty="0" smtClean="0"/>
              <a:t>რა ფუნქცია აქვს?</a:t>
            </a:r>
          </a:p>
          <a:p>
            <a:endParaRPr lang="ka-GE" dirty="0" smtClean="0"/>
          </a:p>
          <a:p>
            <a:r>
              <a:rPr lang="ka-GE" dirty="0" smtClean="0"/>
              <a:t>რა ტიპები არსებობს?</a:t>
            </a:r>
          </a:p>
          <a:p>
            <a:endParaRPr lang="ka-GE" dirty="0" smtClean="0"/>
          </a:p>
          <a:p>
            <a:r>
              <a:rPr lang="ka-GE" dirty="0" smtClean="0"/>
              <a:t>რისთვის გვჭირდება?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რა არის კატალოგი? </a:t>
            </a:r>
            <a:endParaRPr lang="en-GB" dirty="0"/>
          </a:p>
        </p:txBody>
      </p:sp>
      <p:sp>
        <p:nvSpPr>
          <p:cNvPr id="3" name="Content Placeholder 2"/>
          <p:cNvSpPr>
            <a:spLocks noGrp="1"/>
          </p:cNvSpPr>
          <p:nvPr>
            <p:ph idx="1"/>
          </p:nvPr>
        </p:nvSpPr>
        <p:spPr/>
        <p:txBody>
          <a:bodyPr/>
          <a:lstStyle/>
          <a:p>
            <a:endParaRPr lang="ka-GE" dirty="0" smtClean="0"/>
          </a:p>
          <a:p>
            <a:r>
              <a:rPr lang="ka-GE" dirty="0" smtClean="0"/>
              <a:t>სისტემატურად დალაგებული დეტალურად აღწერილი ერთეულების სრულყოფილი ნუსხა.</a:t>
            </a:r>
          </a:p>
          <a:p>
            <a:pPr>
              <a:buNone/>
            </a:pPr>
            <a:endParaRPr lang="ka-GE"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კატალოგის ტიპები </a:t>
            </a:r>
            <a:endParaRPr lang="en-GB" dirty="0"/>
          </a:p>
        </p:txBody>
      </p:sp>
      <p:sp>
        <p:nvSpPr>
          <p:cNvPr id="3" name="Content Placeholder 2"/>
          <p:cNvSpPr>
            <a:spLocks noGrp="1"/>
          </p:cNvSpPr>
          <p:nvPr>
            <p:ph idx="1"/>
          </p:nvPr>
        </p:nvSpPr>
        <p:spPr/>
        <p:txBody>
          <a:bodyPr>
            <a:normAutofit lnSpcReduction="10000"/>
          </a:bodyPr>
          <a:lstStyle/>
          <a:p>
            <a:r>
              <a:rPr lang="ka-GE" b="1" dirty="0" smtClean="0"/>
              <a:t>ბეჭდური</a:t>
            </a:r>
          </a:p>
          <a:p>
            <a:pPr marL="984250" indent="0">
              <a:buFont typeface="Courier New" pitchFamily="49" charset="0"/>
              <a:buChar char="o"/>
            </a:pPr>
            <a:r>
              <a:rPr lang="ka-GE" dirty="0" smtClean="0"/>
              <a:t> წიგნის/ჟურნალის და სხვა სახის</a:t>
            </a:r>
          </a:p>
          <a:p>
            <a:pPr marL="93663" indent="-93663"/>
            <a:r>
              <a:rPr lang="ka-GE" dirty="0" smtClean="0"/>
              <a:t> </a:t>
            </a:r>
            <a:r>
              <a:rPr lang="ka-GE" b="1" dirty="0" smtClean="0"/>
              <a:t>ბარათული </a:t>
            </a:r>
            <a:endParaRPr lang="ka-GE" b="1" dirty="0" smtClean="0"/>
          </a:p>
          <a:p>
            <a:pPr marL="984250" indent="0">
              <a:buFont typeface="Courier New" pitchFamily="49" charset="0"/>
              <a:buChar char="o"/>
            </a:pPr>
            <a:r>
              <a:rPr lang="ka-GE" dirty="0" smtClean="0"/>
              <a:t> </a:t>
            </a:r>
            <a:r>
              <a:rPr lang="ka-GE" dirty="0" smtClean="0"/>
              <a:t>ანბანური</a:t>
            </a:r>
            <a:endParaRPr lang="ka-GE" dirty="0" smtClean="0"/>
          </a:p>
          <a:p>
            <a:pPr marL="984250" indent="0">
              <a:buFont typeface="Courier New" pitchFamily="49" charset="0"/>
              <a:buChar char="o"/>
            </a:pPr>
            <a:r>
              <a:rPr lang="ka-GE" dirty="0" smtClean="0"/>
              <a:t> სისტემატური</a:t>
            </a:r>
            <a:endParaRPr lang="ka-GE" dirty="0"/>
          </a:p>
          <a:p>
            <a:r>
              <a:rPr lang="ka-GE" b="1" dirty="0" smtClean="0"/>
              <a:t>ელექტრონული</a:t>
            </a:r>
          </a:p>
          <a:p>
            <a:pPr marL="984250" indent="0">
              <a:buFont typeface="Courier New" pitchFamily="49" charset="0"/>
              <a:buChar char="o"/>
            </a:pPr>
            <a:r>
              <a:rPr lang="ka-GE" dirty="0" smtClean="0"/>
              <a:t> კომერციული </a:t>
            </a:r>
          </a:p>
          <a:p>
            <a:pPr marL="984250" indent="0">
              <a:buFont typeface="Courier New" pitchFamily="49" charset="0"/>
              <a:buChar char="o"/>
            </a:pPr>
            <a:r>
              <a:rPr lang="ka-GE" dirty="0" smtClean="0"/>
              <a:t> საბიბლიოთეკო </a:t>
            </a:r>
            <a:r>
              <a:rPr lang="en-GB" dirty="0" smtClean="0"/>
              <a:t>OPAC</a:t>
            </a:r>
            <a:endParaRPr lang="ka-GE"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ბიბლიოგრაფიული ჩანაწერი საკატალოგე ბარათზე</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467526" y="1484784"/>
            <a:ext cx="8479951" cy="5004000"/>
          </a:xfrm>
        </p:spPr>
      </p:pic>
      <p:sp>
        <p:nvSpPr>
          <p:cNvPr id="5" name="Footer Placeholder 4"/>
          <p:cNvSpPr>
            <a:spLocks noGrp="1"/>
          </p:cNvSpPr>
          <p:nvPr>
            <p:ph type="ftr" sz="quarter" idx="11"/>
          </p:nvPr>
        </p:nvSpPr>
        <p:spPr/>
        <p:txBody>
          <a:bodyPr/>
          <a:lstStyle/>
          <a:p>
            <a:r>
              <a:rPr lang="ka-GE" smtClean="0"/>
              <a:t>ნათია გაბრიჩიძე, 2010 წ. </a:t>
            </a:r>
            <a:endParaRPr lang="en-GB"/>
          </a:p>
        </p:txBody>
      </p:sp>
    </p:spTree>
    <p:extLst>
      <p:ext uri="{BB962C8B-B14F-4D97-AF65-F5344CB8AC3E}">
        <p14:creationId xmlns="" xmlns:p14="http://schemas.microsoft.com/office/powerpoint/2010/main" val="546286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ბიბლიოგრაფიული ჩანაწერი </a:t>
            </a:r>
            <a:r>
              <a:rPr lang="en-GB" dirty="0" smtClean="0"/>
              <a:t>ე</a:t>
            </a:r>
            <a:r>
              <a:rPr lang="ka-GE" dirty="0" smtClean="0"/>
              <a:t>ლექტრონულ კატალოგში</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61624" y="1556792"/>
            <a:ext cx="9027349" cy="4428000"/>
          </a:xfrm>
        </p:spPr>
      </p:pic>
      <p:sp>
        <p:nvSpPr>
          <p:cNvPr id="3" name="Footer Placeholder 2"/>
          <p:cNvSpPr>
            <a:spLocks noGrp="1"/>
          </p:cNvSpPr>
          <p:nvPr>
            <p:ph type="ftr" sz="quarter" idx="11"/>
          </p:nvPr>
        </p:nvSpPr>
        <p:spPr/>
        <p:txBody>
          <a:bodyPr/>
          <a:lstStyle/>
          <a:p>
            <a:r>
              <a:rPr lang="ka-GE" smtClean="0"/>
              <a:t>ნათია გაბრიჩიძე, 2010 წ. </a:t>
            </a:r>
            <a:endParaRPr lang="en-GB"/>
          </a:p>
        </p:txBody>
      </p:sp>
    </p:spTree>
    <p:extLst>
      <p:ext uri="{BB962C8B-B14F-4D97-AF65-F5344CB8AC3E}">
        <p14:creationId xmlns="" xmlns:p14="http://schemas.microsoft.com/office/powerpoint/2010/main" val="3442272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ლექციის ანოტაცია</a:t>
            </a:r>
            <a:endParaRPr lang="en-GB" dirty="0"/>
          </a:p>
        </p:txBody>
      </p:sp>
      <p:sp>
        <p:nvSpPr>
          <p:cNvPr id="3" name="Content Placeholder 2"/>
          <p:cNvSpPr>
            <a:spLocks noGrp="1"/>
          </p:cNvSpPr>
          <p:nvPr>
            <p:ph idx="1"/>
          </p:nvPr>
        </p:nvSpPr>
        <p:spPr/>
        <p:txBody>
          <a:bodyPr>
            <a:normAutofit lnSpcReduction="10000"/>
          </a:bodyPr>
          <a:lstStyle/>
          <a:p>
            <a:r>
              <a:rPr lang="ka-GE" dirty="0" smtClean="0"/>
              <a:t>საშინაო დავალებების განხილვა</a:t>
            </a:r>
          </a:p>
          <a:p>
            <a:r>
              <a:rPr lang="ka-GE" dirty="0" smtClean="0"/>
              <a:t>წინა ლექციის შეჯამება </a:t>
            </a:r>
          </a:p>
          <a:p>
            <a:r>
              <a:rPr lang="ka-GE" dirty="0" smtClean="0"/>
              <a:t>საძიებო   ინსტრუმენტების ტიპების “აღმოჩენა” და შესაძლებლობების განსაზღვრა (2 აქტივობა, შემაჯამებელი დისკუსია)</a:t>
            </a:r>
          </a:p>
          <a:p>
            <a:pPr lvl="0"/>
            <a:r>
              <a:rPr lang="ka-GE" dirty="0" smtClean="0"/>
              <a:t>მინი-ლექცია - საძიებო ინსტრუმენტების ტიპები </a:t>
            </a:r>
          </a:p>
          <a:p>
            <a:pPr lvl="0"/>
            <a:r>
              <a:rPr lang="ka-GE" dirty="0" smtClean="0"/>
              <a:t>შეჯამება </a:t>
            </a:r>
          </a:p>
          <a:p>
            <a:pPr lvl="0"/>
            <a:endParaRPr lang="en-GB"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ბიბლიოგრაფია </a:t>
            </a:r>
            <a:endParaRPr lang="en-GB" dirty="0"/>
          </a:p>
        </p:txBody>
      </p:sp>
      <p:sp>
        <p:nvSpPr>
          <p:cNvPr id="3" name="Content Placeholder 2"/>
          <p:cNvSpPr>
            <a:spLocks noGrp="1"/>
          </p:cNvSpPr>
          <p:nvPr>
            <p:ph idx="1"/>
          </p:nvPr>
        </p:nvSpPr>
        <p:spPr/>
        <p:txBody>
          <a:bodyPr>
            <a:normAutofit fontScale="92500" lnSpcReduction="10000"/>
          </a:bodyPr>
          <a:lstStyle/>
          <a:p>
            <a:r>
              <a:rPr lang="en-GB" b="1" dirty="0"/>
              <a:t>The British National Bibliography</a:t>
            </a:r>
          </a:p>
          <a:p>
            <a:pPr>
              <a:buNone/>
            </a:pPr>
            <a:endParaRPr lang="ka-GE" dirty="0" smtClean="0"/>
          </a:p>
          <a:p>
            <a:pPr>
              <a:buNone/>
            </a:pPr>
            <a:r>
              <a:rPr lang="en-GB" dirty="0" smtClean="0"/>
              <a:t>The </a:t>
            </a:r>
            <a:r>
              <a:rPr lang="en-GB" dirty="0"/>
              <a:t>national bibliography records the publishing activity of the United Kingdom and the Republic of Ireland and as such is a measure of their intellectual output. This has traditionally included printed publications and more recently has been extended to electronic publications following the extension of legal deposit to this class of material in 2003.</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ბიბლიოგრაფია </a:t>
            </a:r>
            <a:endParaRPr lang="en-GB" dirty="0"/>
          </a:p>
        </p:txBody>
      </p:sp>
      <p:sp>
        <p:nvSpPr>
          <p:cNvPr id="3" name="Content Placeholder 2"/>
          <p:cNvSpPr>
            <a:spLocks noGrp="1"/>
          </p:cNvSpPr>
          <p:nvPr>
            <p:ph idx="1"/>
          </p:nvPr>
        </p:nvSpPr>
        <p:spPr/>
        <p:txBody>
          <a:bodyPr/>
          <a:lstStyle/>
          <a:p>
            <a:pPr>
              <a:buNone/>
            </a:pPr>
            <a:endParaRPr lang="ka-GE" dirty="0" smtClean="0">
              <a:hlinkClick r:id="rId2"/>
            </a:endParaRPr>
          </a:p>
          <a:p>
            <a:r>
              <a:rPr lang="en-GB" b="1" dirty="0"/>
              <a:t>Bibliographies for the Study of Medieval Art</a:t>
            </a:r>
          </a:p>
          <a:p>
            <a:pPr>
              <a:buNone/>
            </a:pPr>
            <a:endParaRPr lang="en-GB" dirty="0" smtClean="0">
              <a:hlinkClick r:id="rId2"/>
            </a:endParaRPr>
          </a:p>
          <a:p>
            <a:r>
              <a:rPr lang="en-GB" dirty="0" smtClean="0">
                <a:hlinkClick r:id="rId2"/>
              </a:rPr>
              <a:t>http://ica.princeton.edu/reference/index.htm</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ინდექსი </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ka-GE" dirty="0" smtClean="0"/>
              <a:t>ნებისმიერი ტიპის ინფორმაცის (წიგნი,</a:t>
            </a:r>
          </a:p>
          <a:p>
            <a:pPr>
              <a:buNone/>
            </a:pPr>
            <a:r>
              <a:rPr lang="ka-GE" dirty="0" smtClean="0"/>
              <a:t>პერიოდული გამოცემა, ნიუსი და ა.შ.)</a:t>
            </a:r>
          </a:p>
          <a:p>
            <a:pPr>
              <a:buNone/>
            </a:pPr>
            <a:r>
              <a:rPr lang="ka-GE" b="1" u="sng" dirty="0" smtClean="0"/>
              <a:t>თემატურად</a:t>
            </a:r>
            <a:r>
              <a:rPr lang="ka-GE" dirty="0" smtClean="0"/>
              <a:t> დახარისხებული ნუსხა. </a:t>
            </a:r>
          </a:p>
          <a:p>
            <a:pPr>
              <a:buNone/>
            </a:pPr>
            <a:endParaRPr lang="ka-GE" dirty="0" smtClean="0"/>
          </a:p>
          <a:p>
            <a:r>
              <a:rPr lang="ka-GE" dirty="0" smtClean="0"/>
              <a:t>ინდექსის შესადგენად აუცილებელია </a:t>
            </a:r>
          </a:p>
          <a:p>
            <a:pPr marL="727075" indent="-93663">
              <a:buFont typeface="Wingdings" pitchFamily="2" charset="2"/>
              <a:buChar char="ü"/>
            </a:pPr>
            <a:r>
              <a:rPr lang="ka-GE" dirty="0"/>
              <a:t> </a:t>
            </a:r>
            <a:r>
              <a:rPr lang="ka-GE" dirty="0" smtClean="0"/>
              <a:t>საინფორმაციო რესურსის შინაარსის ანალიზი. </a:t>
            </a:r>
          </a:p>
          <a:p>
            <a:pPr marL="727075" indent="-93663">
              <a:buFont typeface="Wingdings" pitchFamily="2" charset="2"/>
              <a:buChar char="ü"/>
            </a:pPr>
            <a:r>
              <a:rPr lang="ka-GE" dirty="0" smtClean="0"/>
              <a:t>შეთანხმებული ტერმინოლოგიის გამოყენება. </a:t>
            </a:r>
            <a:endParaRPr lang="ka-GE" dirty="0"/>
          </a:p>
          <a:p>
            <a:pPr>
              <a:buNone/>
            </a:pPr>
            <a:endParaRPr lang="ka-GE"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ინდექსის ტიპები - 1. ბეჭდური</a:t>
            </a:r>
            <a:endParaRPr lang="en-GB" dirty="0"/>
          </a:p>
        </p:txBody>
      </p:sp>
      <p:sp>
        <p:nvSpPr>
          <p:cNvPr id="3" name="Content Placeholder 2"/>
          <p:cNvSpPr>
            <a:spLocks noGrp="1"/>
          </p:cNvSpPr>
          <p:nvPr>
            <p:ph idx="1"/>
          </p:nvPr>
        </p:nvSpPr>
        <p:spPr/>
        <p:txBody>
          <a:bodyPr>
            <a:normAutofit fontScale="85000" lnSpcReduction="10000"/>
          </a:bodyPr>
          <a:lstStyle/>
          <a:p>
            <a:r>
              <a:rPr lang="ka-GE" dirty="0" smtClean="0"/>
              <a:t>ინდექსი ტრადიციულად იყო ბეჭდური.</a:t>
            </a:r>
          </a:p>
          <a:p>
            <a:pPr>
              <a:buNone/>
            </a:pPr>
            <a:endParaRPr lang="ka-GE" dirty="0"/>
          </a:p>
          <a:p>
            <a:r>
              <a:rPr lang="ka-GE" dirty="0" smtClean="0"/>
              <a:t>ბეჭდური ინდექსები გამოიყენება:</a:t>
            </a:r>
          </a:p>
          <a:p>
            <a:pPr>
              <a:buFont typeface="Wingdings" pitchFamily="2" charset="2"/>
              <a:buChar char="Ø"/>
            </a:pPr>
            <a:r>
              <a:rPr lang="ka-GE" dirty="0" smtClean="0"/>
              <a:t>პერიოდული გამოცემების დასახარისხებლად</a:t>
            </a:r>
          </a:p>
          <a:p>
            <a:pPr>
              <a:buFont typeface="Wingdings" pitchFamily="2" charset="2"/>
              <a:buChar char="Ø"/>
            </a:pPr>
            <a:r>
              <a:rPr lang="ka-GE" dirty="0" smtClean="0"/>
              <a:t>წიგნების დასახარისხებლად</a:t>
            </a:r>
          </a:p>
          <a:p>
            <a:pPr>
              <a:buNone/>
            </a:pPr>
            <a:endParaRPr lang="ka-GE" dirty="0" smtClean="0"/>
          </a:p>
          <a:p>
            <a:r>
              <a:rPr lang="ka-GE" dirty="0" smtClean="0"/>
              <a:t>ინდექსები გამოდის/გამოდიოდა გარკვეული პერიოდულობით და მოიცავდა კონკრეტულ სფეროს, კონკრეტულ ინსტიტუციას ან კონკრეტული ქვეყანის ბეჭდურ პროდუქციას.</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dirty="0" smtClean="0"/>
              <a:t>მატიანეები </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ka-GE" dirty="0" smtClean="0"/>
              <a:t>“გაზეთის სტატიების მატიანე” და “წიგნის მატიანე” გამოსცემს საქართველოს </a:t>
            </a:r>
            <a:r>
              <a:rPr lang="ka-GE" dirty="0"/>
              <a:t>სახელმწიფო წიგნის </a:t>
            </a:r>
            <a:r>
              <a:rPr lang="ka-GE" dirty="0" smtClean="0"/>
              <a:t>პალატა (</a:t>
            </a:r>
            <a:r>
              <a:rPr lang="en-GB" dirty="0"/>
              <a:t>1934 </a:t>
            </a:r>
            <a:r>
              <a:rPr lang="ka-GE" dirty="0" smtClean="0"/>
              <a:t>წლიდან)</a:t>
            </a:r>
          </a:p>
          <a:p>
            <a:pPr>
              <a:buNone/>
            </a:pPr>
            <a:endParaRPr lang="ka-GE" dirty="0" smtClean="0"/>
          </a:p>
          <a:p>
            <a:pPr>
              <a:buNone/>
            </a:pPr>
            <a:r>
              <a:rPr lang="ka-GE" dirty="0"/>
              <a:t>აღნუსხვას </a:t>
            </a:r>
            <a:r>
              <a:rPr lang="ka-GE" dirty="0">
                <a:hlinkClick r:id="rId2" tooltip="ქართული ენა"/>
              </a:rPr>
              <a:t>ქართულ</a:t>
            </a:r>
            <a:r>
              <a:rPr lang="ka-GE" dirty="0"/>
              <a:t> და </a:t>
            </a:r>
            <a:r>
              <a:rPr lang="ka-GE" dirty="0">
                <a:hlinkClick r:id="rId3" tooltip="რუსული ენა"/>
              </a:rPr>
              <a:t>რუსულ ენებზე</a:t>
            </a:r>
            <a:r>
              <a:rPr lang="ka-GE" dirty="0"/>
              <a:t> არსებულ რესპუბლიკურ, საოლქო, საქალაქო და სარაიონო, აგრეთვე საუწყებო და ძირეულ გაზეთებში დაბეჭდილს სტატიებს, დოკუმენტურ მასალას, ნარკვევებსა და მხატვრულ ნაწარმოებებს. </a:t>
            </a:r>
            <a:endParaRPr lang="en-GB" dirty="0" smtClean="0"/>
          </a:p>
          <a:p>
            <a:pPr>
              <a:buNone/>
            </a:pPr>
            <a:endParaRPr lang="ka-GE" dirty="0"/>
          </a:p>
          <a:p>
            <a:pPr>
              <a:buNone/>
            </a:pPr>
            <a:r>
              <a:rPr lang="ka-GE" dirty="0" smtClean="0"/>
              <a:t>წყარო:</a:t>
            </a:r>
            <a:r>
              <a:rPr lang="en-GB" dirty="0" smtClean="0"/>
              <a:t> wikipedia.org </a:t>
            </a:r>
            <a:endParaRPr lang="ka-GE" dirty="0"/>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i="1" dirty="0"/>
              <a:t/>
            </a:r>
            <a:br>
              <a:rPr lang="en-GB" i="1" dirty="0"/>
            </a:br>
            <a:r>
              <a:rPr lang="en-GB" i="1" dirty="0" smtClean="0"/>
              <a:t>The Philosopher’s Index</a:t>
            </a:r>
            <a:r>
              <a:rPr lang="ka-GE" i="1" dirty="0" smtClean="0"/>
              <a:t> </a:t>
            </a:r>
            <a:r>
              <a:rPr lang="ka-GE" dirty="0" smtClean="0"/>
              <a:t>(</a:t>
            </a:r>
            <a:r>
              <a:rPr lang="en-GB" dirty="0" smtClean="0"/>
              <a:t>philindex.org</a:t>
            </a:r>
            <a:r>
              <a:rPr lang="ka-GE" dirty="0" smtClean="0"/>
              <a:t>)  </a:t>
            </a:r>
            <a:br>
              <a:rPr lang="ka-GE" dirty="0" smtClean="0"/>
            </a:br>
            <a:endParaRPr lang="en-GB" dirty="0"/>
          </a:p>
        </p:txBody>
      </p:sp>
      <p:sp>
        <p:nvSpPr>
          <p:cNvPr id="3" name="Content Placeholder 2"/>
          <p:cNvSpPr>
            <a:spLocks noGrp="1"/>
          </p:cNvSpPr>
          <p:nvPr>
            <p:ph idx="1"/>
          </p:nvPr>
        </p:nvSpPr>
        <p:spPr/>
        <p:txBody>
          <a:bodyPr>
            <a:normAutofit fontScale="85000" lnSpcReduction="20000"/>
          </a:bodyPr>
          <a:lstStyle/>
          <a:p>
            <a:pPr algn="just">
              <a:buNone/>
            </a:pPr>
            <a:r>
              <a:rPr lang="en-GB" dirty="0"/>
              <a:t>Today, </a:t>
            </a:r>
            <a:r>
              <a:rPr lang="en-GB" i="1" dirty="0"/>
              <a:t>The </a:t>
            </a:r>
            <a:r>
              <a:rPr lang="en-GB" i="1" dirty="0" err="1"/>
              <a:t>Index</a:t>
            </a:r>
            <a:r>
              <a:rPr lang="en-GB" dirty="0" err="1"/>
              <a:t>contains</a:t>
            </a:r>
            <a:r>
              <a:rPr lang="en-GB" dirty="0"/>
              <a:t> more than 450,000 records drawn from over </a:t>
            </a:r>
            <a:r>
              <a:rPr lang="en-GB" dirty="0">
                <a:hlinkClick r:id="rId2"/>
              </a:rPr>
              <a:t>680 journals</a:t>
            </a:r>
            <a:r>
              <a:rPr lang="en-GB" dirty="0"/>
              <a:t>, originating from more than </a:t>
            </a:r>
            <a:r>
              <a:rPr lang="en-GB" dirty="0">
                <a:hlinkClick r:id="rId3"/>
              </a:rPr>
              <a:t>50 countries</a:t>
            </a:r>
            <a:r>
              <a:rPr lang="en-GB" dirty="0"/>
              <a:t>. The literature coverage dates back to 1940 and includes print and electronic journals, books, anthologies, contributions to anthologies, and book reviews.  Covering scholarly research in all major areas of philosophy, </a:t>
            </a:r>
            <a:r>
              <a:rPr lang="en-GB" i="1" dirty="0"/>
              <a:t>The Index</a:t>
            </a:r>
            <a:r>
              <a:rPr lang="en-GB" dirty="0"/>
              <a:t> features informative, author-written abstracts.  The extensive indexing, which includes proper names along with subject terms, enhances the search capability</a:t>
            </a:r>
            <a:r>
              <a:rPr lang="en-GB" dirty="0" smtClean="0"/>
              <a:t>.</a:t>
            </a:r>
            <a:endParaRPr lang="ka-GE" dirty="0" smtClean="0"/>
          </a:p>
          <a:p>
            <a:pPr algn="just">
              <a:buNone/>
            </a:pPr>
            <a:endParaRPr lang="en-GB" dirty="0" smtClean="0"/>
          </a:p>
          <a:p>
            <a:pPr algn="just">
              <a:buNone/>
            </a:pPr>
            <a:r>
              <a:rPr lang="ka-GE" dirty="0" smtClean="0"/>
              <a:t>წყარო:</a:t>
            </a:r>
            <a:r>
              <a:rPr lang="en-GB" dirty="0"/>
              <a:t> </a:t>
            </a:r>
            <a:r>
              <a:rPr lang="en-GB" dirty="0" smtClean="0"/>
              <a:t> philindex.org</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smtClean="0"/>
              <a:t>ინდექსის ტიპები - 2 ელექტრონული</a:t>
            </a:r>
            <a:endParaRPr lang="en-GB" dirty="0"/>
          </a:p>
        </p:txBody>
      </p:sp>
      <p:sp>
        <p:nvSpPr>
          <p:cNvPr id="3" name="Content Placeholder 2"/>
          <p:cNvSpPr>
            <a:spLocks noGrp="1"/>
          </p:cNvSpPr>
          <p:nvPr>
            <p:ph idx="1"/>
          </p:nvPr>
        </p:nvSpPr>
        <p:spPr/>
        <p:txBody>
          <a:bodyPr>
            <a:normAutofit fontScale="85000" lnSpcReduction="10000"/>
          </a:bodyPr>
          <a:lstStyle/>
          <a:p>
            <a:r>
              <a:rPr lang="ka-GE" dirty="0" smtClean="0"/>
              <a:t>ინდექსი ამჟამად დომინანტურად ელექტრონულია. </a:t>
            </a:r>
          </a:p>
          <a:p>
            <a:endParaRPr lang="ka-GE" dirty="0" smtClean="0"/>
          </a:p>
          <a:p>
            <a:r>
              <a:rPr lang="ka-GE" dirty="0" smtClean="0"/>
              <a:t>განსაკუთრებით აქტუალურია ინდექსის გამოყენება :</a:t>
            </a:r>
          </a:p>
          <a:p>
            <a:pPr>
              <a:buNone/>
            </a:pPr>
            <a:endParaRPr lang="ka-GE" dirty="0" smtClean="0"/>
          </a:p>
          <a:p>
            <a:pPr>
              <a:buFont typeface="Wingdings" pitchFamily="2" charset="2"/>
              <a:buChar char="Ø"/>
            </a:pPr>
            <a:r>
              <a:rPr lang="ka-GE" dirty="0" smtClean="0"/>
              <a:t>სამეცნიერო პუბლიკაციების დასახარისხებლად;</a:t>
            </a:r>
          </a:p>
          <a:p>
            <a:pPr>
              <a:buFont typeface="Wingdings" pitchFamily="2" charset="2"/>
              <a:buChar char="Ø"/>
            </a:pPr>
            <a:r>
              <a:rPr lang="ka-GE" dirty="0" smtClean="0"/>
              <a:t>საგაზეთო სტატიების დასახარისხებლად;</a:t>
            </a:r>
          </a:p>
          <a:p>
            <a:pPr>
              <a:buFont typeface="Wingdings" pitchFamily="2" charset="2"/>
              <a:buChar char="Ø"/>
            </a:pPr>
            <a:r>
              <a:rPr lang="ka-GE" dirty="0" smtClean="0"/>
              <a:t>საინფორმაციო მაუწყებლობების პროდუქციის დასახარისხებლად.</a:t>
            </a:r>
            <a:endParaRPr lang="en-GB" dirty="0" smtClean="0"/>
          </a:p>
          <a:p>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ინდექსი - მაგალითები </a:t>
            </a:r>
            <a:endParaRPr lang="en-GB" dirty="0"/>
          </a:p>
        </p:txBody>
      </p:sp>
      <p:sp>
        <p:nvSpPr>
          <p:cNvPr id="3" name="Content Placeholder 2"/>
          <p:cNvSpPr>
            <a:spLocks noGrp="1"/>
          </p:cNvSpPr>
          <p:nvPr>
            <p:ph idx="1"/>
          </p:nvPr>
        </p:nvSpPr>
        <p:spPr/>
        <p:txBody>
          <a:bodyPr/>
          <a:lstStyle/>
          <a:p>
            <a:r>
              <a:rPr lang="en-GB" dirty="0" smtClean="0"/>
              <a:t>New York Times Archive Index</a:t>
            </a:r>
            <a:endParaRPr lang="en-GB" dirty="0">
              <a:hlinkClick r:id="rId2"/>
            </a:endParaRPr>
          </a:p>
          <a:p>
            <a:pPr>
              <a:buNone/>
            </a:pPr>
            <a:r>
              <a:rPr lang="en-GB" dirty="0" smtClean="0">
                <a:hlinkClick r:id="rId2"/>
              </a:rPr>
              <a:t>www.nytimes.com/info/contents/contents.html</a:t>
            </a:r>
            <a:r>
              <a:rPr lang="ka-GE" dirty="0" smtClean="0"/>
              <a:t> </a:t>
            </a:r>
            <a:endParaRPr lang="en-GB" dirty="0" smtClean="0"/>
          </a:p>
          <a:p>
            <a:pPr>
              <a:buNone/>
            </a:pPr>
            <a:endParaRPr lang="en-GB" dirty="0"/>
          </a:p>
          <a:p>
            <a:r>
              <a:rPr lang="en-GB" dirty="0" smtClean="0"/>
              <a:t>Emerald </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p:cNvPicPr>
            <a:picLocks noGrp="1" noChangeAspect="1" noChangeArrowheads="1"/>
          </p:cNvPicPr>
          <p:nvPr>
            <p:ph idx="1"/>
          </p:nvPr>
        </p:nvPicPr>
        <p:blipFill>
          <a:blip r:embed="rId2" cstate="print"/>
          <a:srcRect/>
          <a:stretch>
            <a:fillRect/>
          </a:stretch>
        </p:blipFill>
        <p:spPr bwMode="auto">
          <a:xfrm>
            <a:off x="323528" y="162000"/>
            <a:ext cx="8497010" cy="66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საძიებო სისტემები</a:t>
            </a:r>
            <a:endParaRPr lang="en-GB" dirty="0"/>
          </a:p>
        </p:txBody>
      </p:sp>
      <p:sp>
        <p:nvSpPr>
          <p:cNvPr id="3" name="Content Placeholder 2"/>
          <p:cNvSpPr>
            <a:spLocks noGrp="1"/>
          </p:cNvSpPr>
          <p:nvPr>
            <p:ph idx="1"/>
          </p:nvPr>
        </p:nvSpPr>
        <p:spPr/>
        <p:txBody>
          <a:bodyPr>
            <a:normAutofit fontScale="92500" lnSpcReduction="10000"/>
          </a:bodyPr>
          <a:lstStyle/>
          <a:p>
            <a:r>
              <a:rPr lang="ka-GE" dirty="0" smtClean="0"/>
              <a:t>ვებ-სერვერებზე განთავსებული ინდექსირებული ინფორმაციის საძიებო ძრავა. </a:t>
            </a:r>
          </a:p>
          <a:p>
            <a:endParaRPr lang="ka-GE" dirty="0"/>
          </a:p>
          <a:p>
            <a:r>
              <a:rPr lang="en-GB" dirty="0" smtClean="0"/>
              <a:t>Google.com – </a:t>
            </a:r>
            <a:r>
              <a:rPr lang="ka-GE" dirty="0" smtClean="0"/>
              <a:t>91%</a:t>
            </a:r>
          </a:p>
          <a:p>
            <a:r>
              <a:rPr lang="en-GB" dirty="0" smtClean="0"/>
              <a:t>Yahoo.com </a:t>
            </a:r>
            <a:r>
              <a:rPr lang="ka-GE" dirty="0" smtClean="0"/>
              <a:t>– 4%</a:t>
            </a:r>
          </a:p>
          <a:p>
            <a:r>
              <a:rPr lang="en-GB" dirty="0" smtClean="0"/>
              <a:t>Bing.com – </a:t>
            </a:r>
            <a:r>
              <a:rPr lang="ka-GE" dirty="0" smtClean="0"/>
              <a:t>3%</a:t>
            </a:r>
          </a:p>
          <a:p>
            <a:pPr>
              <a:buNone/>
            </a:pPr>
            <a:endParaRPr lang="en-GB" dirty="0"/>
          </a:p>
          <a:p>
            <a:pPr>
              <a:buNone/>
            </a:pPr>
            <a:r>
              <a:rPr lang="ka-GE" dirty="0" smtClean="0"/>
              <a:t>წყარო: </a:t>
            </a:r>
            <a:r>
              <a:rPr lang="en-GB" dirty="0" err="1" smtClean="0"/>
              <a:t>StatCounter</a:t>
            </a:r>
            <a:r>
              <a:rPr lang="en-GB" dirty="0" smtClean="0"/>
              <a:t>, Retrieved January, 2011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ka-GE" dirty="0" smtClean="0"/>
              <a:t>ინფორმაციის შეგროვებისა და შენახვის, სისტემატიზაციისა და წვდომის უზრუნველყოფის  პრინციპების გააზრება</a:t>
            </a:r>
            <a:endParaRPr lang="en-GB" dirty="0"/>
          </a:p>
        </p:txBody>
      </p:sp>
      <p:sp>
        <p:nvSpPr>
          <p:cNvPr id="3" name="Subtitle 2"/>
          <p:cNvSpPr>
            <a:spLocks noGrp="1"/>
          </p:cNvSpPr>
          <p:nvPr>
            <p:ph type="subTitle" idx="1"/>
          </p:nvPr>
        </p:nvSpPr>
        <p:spPr>
          <a:xfrm>
            <a:off x="1371600" y="4797152"/>
            <a:ext cx="6400800" cy="841648"/>
          </a:xfrm>
        </p:spPr>
        <p:txBody>
          <a:bodyPr>
            <a:normAutofit/>
          </a:bodyPr>
          <a:lstStyle/>
          <a:p>
            <a:r>
              <a:rPr lang="ka-GE" dirty="0" smtClean="0"/>
              <a:t>საშინაო </a:t>
            </a:r>
            <a:r>
              <a:rPr lang="ka-GE" dirty="0" smtClean="0"/>
              <a:t>დავალებ</a:t>
            </a:r>
            <a:r>
              <a:rPr lang="ka-GE" dirty="0" smtClean="0"/>
              <a:t>ის განხილვა</a:t>
            </a:r>
            <a:r>
              <a:rPr lang="ka-GE" dirty="0" smtClean="0"/>
              <a:t> </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დირექტორები</a:t>
            </a:r>
            <a:endParaRPr lang="en-GB" dirty="0"/>
          </a:p>
        </p:txBody>
      </p:sp>
      <p:sp>
        <p:nvSpPr>
          <p:cNvPr id="3" name="Content Placeholder 2"/>
          <p:cNvSpPr>
            <a:spLocks noGrp="1"/>
          </p:cNvSpPr>
          <p:nvPr>
            <p:ph idx="1"/>
          </p:nvPr>
        </p:nvSpPr>
        <p:spPr/>
        <p:txBody>
          <a:bodyPr/>
          <a:lstStyle/>
          <a:p>
            <a:r>
              <a:rPr lang="ka-GE" dirty="0" smtClean="0"/>
              <a:t>დირექტორია არის  ერთი ტიპის ერთეულების დაჯგუფება კონკრეტულ კატეგორიებში/საქაღალდეებში. </a:t>
            </a:r>
          </a:p>
          <a:p>
            <a:pPr>
              <a:buNone/>
            </a:pPr>
            <a:endParaRPr lang="ka-GE" dirty="0" smtClean="0"/>
          </a:p>
          <a:p>
            <a:r>
              <a:rPr lang="ka-GE" dirty="0" smtClean="0"/>
              <a:t>გუგლის დირექტორია </a:t>
            </a:r>
            <a:endParaRPr lang="ka-GE" dirty="0"/>
          </a:p>
          <a:p>
            <a:pPr>
              <a:buNone/>
            </a:pPr>
            <a:r>
              <a:rPr lang="en-GB" dirty="0" smtClean="0">
                <a:hlinkClick r:id="rId2"/>
              </a:rPr>
              <a:t>www.google.com/dirhp</a:t>
            </a:r>
            <a:r>
              <a:rPr lang="ka-GE" dirty="0" smtClean="0"/>
              <a:t> </a:t>
            </a:r>
          </a:p>
          <a:p>
            <a:r>
              <a:rPr lang="en-GB" dirty="0" smtClean="0"/>
              <a:t>Yahoo</a:t>
            </a:r>
            <a:r>
              <a:rPr lang="ka-GE" dirty="0" smtClean="0"/>
              <a:t>-ს დირექტორია</a:t>
            </a:r>
          </a:p>
          <a:p>
            <a:pPr>
              <a:buNone/>
            </a:pPr>
            <a:r>
              <a:rPr lang="en-GB" dirty="0" smtClean="0">
                <a:hlinkClick r:id="rId3"/>
              </a:rPr>
              <a:t>http://dir.yahoo.com/</a:t>
            </a:r>
            <a:r>
              <a:rPr lang="ka-GE" dirty="0" smtClean="0"/>
              <a:t>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სამუზეუმო რეესტრი</a:t>
            </a:r>
            <a:endParaRPr lang="en-GB" dirty="0"/>
          </a:p>
        </p:txBody>
      </p:sp>
      <p:sp>
        <p:nvSpPr>
          <p:cNvPr id="3" name="Content Placeholder 2"/>
          <p:cNvSpPr>
            <a:spLocks noGrp="1"/>
          </p:cNvSpPr>
          <p:nvPr>
            <p:ph idx="1"/>
          </p:nvPr>
        </p:nvSpPr>
        <p:spPr/>
        <p:txBody>
          <a:bodyPr/>
          <a:lstStyle/>
          <a:p>
            <a:r>
              <a:rPr lang="ka-GE" dirty="0" smtClean="0"/>
              <a:t>სამუზეუმო ექსპონატების სპეციფიკიდან გამომიდნარე იქმნება მათთან დაკავშირებული ჩანაწერების/მონაცემების სპეციალიზირებული კატალოგი. </a:t>
            </a:r>
          </a:p>
          <a:p>
            <a:r>
              <a:rPr lang="ka-GE" dirty="0" smtClean="0"/>
              <a:t>არ არსებობს გლობალური სტანდარტი</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აქტივობა #3</a:t>
            </a:r>
            <a:endParaRPr lang="en-GB" dirty="0"/>
          </a:p>
        </p:txBody>
      </p:sp>
      <p:sp>
        <p:nvSpPr>
          <p:cNvPr id="3" name="Content Placeholder 2"/>
          <p:cNvSpPr>
            <a:spLocks noGrp="1"/>
          </p:cNvSpPr>
          <p:nvPr>
            <p:ph idx="1"/>
          </p:nvPr>
        </p:nvSpPr>
        <p:spPr/>
        <p:txBody>
          <a:bodyPr>
            <a:normAutofit fontScale="47500" lnSpcReduction="20000"/>
          </a:bodyPr>
          <a:lstStyle/>
          <a:p>
            <a:pPr>
              <a:buNone/>
            </a:pPr>
            <a:r>
              <a:rPr lang="ka-GE" b="1" u="sng" dirty="0" smtClean="0"/>
              <a:t>დავალება</a:t>
            </a:r>
            <a:endParaRPr lang="ka-GE" dirty="0" smtClean="0"/>
          </a:p>
          <a:p>
            <a:pPr>
              <a:buNone/>
            </a:pPr>
            <a:endParaRPr lang="ka-GE" dirty="0"/>
          </a:p>
          <a:p>
            <a:pPr>
              <a:buNone/>
            </a:pPr>
            <a:r>
              <a:rPr lang="ka-GE" dirty="0" smtClean="0"/>
              <a:t>ილიაუნის ელექტრონული ბიბლიოთეკის შეფასება და რეკომენდაციების შემუშავება</a:t>
            </a:r>
          </a:p>
          <a:p>
            <a:pPr>
              <a:buNone/>
            </a:pPr>
            <a:endParaRPr lang="ka-GE" b="1" u="sng" dirty="0"/>
          </a:p>
          <a:p>
            <a:pPr>
              <a:buNone/>
            </a:pPr>
            <a:r>
              <a:rPr lang="ka-GE" b="1" u="sng" dirty="0" smtClean="0"/>
              <a:t>ინსტრუქცია</a:t>
            </a:r>
            <a:r>
              <a:rPr lang="ka-GE" dirty="0"/>
              <a:t/>
            </a:r>
            <a:br>
              <a:rPr lang="ka-GE" dirty="0"/>
            </a:br>
            <a:endParaRPr lang="ka-GE" dirty="0"/>
          </a:p>
          <a:p>
            <a:pPr marL="514350" indent="-514350">
              <a:buFont typeface="+mj-lt"/>
              <a:buAutoNum type="arabicPeriod"/>
            </a:pPr>
            <a:r>
              <a:rPr lang="ka-GE" dirty="0" smtClean="0"/>
              <a:t>შეისწავლეთ </a:t>
            </a:r>
            <a:r>
              <a:rPr lang="en-GB" dirty="0" smtClean="0">
                <a:hlinkClick r:id="rId2"/>
              </a:rPr>
              <a:t>www.library.iliauni.edu.ge/ilib</a:t>
            </a:r>
            <a:r>
              <a:rPr lang="en-GB" dirty="0" smtClean="0"/>
              <a:t> </a:t>
            </a:r>
            <a:r>
              <a:rPr lang="ka-GE" dirty="0" smtClean="0"/>
              <a:t>აუდიტორია;</a:t>
            </a:r>
          </a:p>
          <a:p>
            <a:pPr marL="514350" indent="-514350">
              <a:buFont typeface="+mj-lt"/>
              <a:buAutoNum type="arabicPeriod"/>
            </a:pPr>
            <a:r>
              <a:rPr lang="ka-GE" dirty="0" smtClean="0"/>
              <a:t>აღწერეთ რა საძიებო ტიპებია გამოყენებული ;</a:t>
            </a:r>
          </a:p>
          <a:p>
            <a:pPr marL="514350" indent="-514350">
              <a:buFont typeface="+mj-lt"/>
              <a:buAutoNum type="arabicPeriod"/>
            </a:pPr>
            <a:r>
              <a:rPr lang="ka-GE" dirty="0" smtClean="0"/>
              <a:t>შეაფასეთ;</a:t>
            </a:r>
          </a:p>
          <a:p>
            <a:pPr marL="514350" indent="-514350">
              <a:buFont typeface="+mj-lt"/>
              <a:buAutoNum type="arabicPeriod"/>
            </a:pPr>
            <a:r>
              <a:rPr lang="ka-GE" dirty="0" smtClean="0"/>
              <a:t>შემოგვთავაზეთ  რეკომენდაცია</a:t>
            </a:r>
          </a:p>
          <a:p>
            <a:pPr marL="514350" indent="-514350">
              <a:buNone/>
            </a:pPr>
            <a:endParaRPr lang="ka-GE" dirty="0"/>
          </a:p>
          <a:p>
            <a:pPr marL="514350" indent="-514350">
              <a:buNone/>
            </a:pPr>
            <a:r>
              <a:rPr lang="ka-GE" b="1" u="sng" dirty="0" smtClean="0"/>
              <a:t>დავალების </a:t>
            </a:r>
            <a:r>
              <a:rPr lang="ka-GE" b="1" u="sng" dirty="0"/>
              <a:t>შესრულების დრო</a:t>
            </a:r>
            <a:r>
              <a:rPr lang="ka-GE" dirty="0"/>
              <a:t> </a:t>
            </a:r>
            <a:r>
              <a:rPr lang="ka-GE" dirty="0" smtClean="0"/>
              <a:t>- </a:t>
            </a:r>
            <a:r>
              <a:rPr lang="ka-GE" dirty="0"/>
              <a:t> </a:t>
            </a:r>
            <a:r>
              <a:rPr lang="ka-GE" dirty="0" smtClean="0"/>
              <a:t>20 წუთი</a:t>
            </a:r>
          </a:p>
          <a:p>
            <a:pPr marL="514350" indent="-514350">
              <a:buNone/>
            </a:pPr>
            <a:endParaRPr lang="ka-GE" dirty="0" smtClean="0"/>
          </a:p>
          <a:p>
            <a:pPr marL="514350" indent="-514350">
              <a:buNone/>
            </a:pPr>
            <a:r>
              <a:rPr lang="ka-GE" b="1" u="sng" dirty="0" smtClean="0"/>
              <a:t>პრეზენტაცია</a:t>
            </a:r>
            <a:r>
              <a:rPr lang="ka-GE" dirty="0" smtClean="0"/>
              <a:t> </a:t>
            </a:r>
            <a:r>
              <a:rPr lang="ka-GE" dirty="0"/>
              <a:t>- </a:t>
            </a:r>
            <a:r>
              <a:rPr lang="ka-GE" dirty="0" smtClean="0"/>
              <a:t>5 წუთი</a:t>
            </a:r>
          </a:p>
          <a:p>
            <a:pPr marL="514350" indent="-514350">
              <a:buNone/>
            </a:pPr>
            <a:endParaRPr lang="ka-GE" dirty="0" smtClean="0"/>
          </a:p>
          <a:p>
            <a:pPr marL="514350" indent="-514350">
              <a:buNone/>
            </a:pPr>
            <a:r>
              <a:rPr lang="ka-GE" b="1" u="sng" dirty="0" smtClean="0"/>
              <a:t>ფორმატი</a:t>
            </a:r>
            <a:r>
              <a:rPr lang="ka-GE" dirty="0" smtClean="0"/>
              <a:t> - ჯგუფური მუშაობა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ka-GE" dirty="0" smtClean="0"/>
              <a:t>ინფორმაციის შეგროვებისა და შენახვის პრინციპების გააზრება</a:t>
            </a:r>
            <a:endParaRPr lang="en-GB" dirty="0"/>
          </a:p>
        </p:txBody>
      </p:sp>
      <p:sp>
        <p:nvSpPr>
          <p:cNvPr id="3" name="Subtitle 2"/>
          <p:cNvSpPr>
            <a:spLocks noGrp="1"/>
          </p:cNvSpPr>
          <p:nvPr>
            <p:ph type="subTitle" idx="1"/>
          </p:nvPr>
        </p:nvSpPr>
        <p:spPr/>
        <p:txBody>
          <a:bodyPr/>
          <a:lstStyle/>
          <a:p>
            <a:endParaRPr lang="ka-GE" dirty="0" smtClean="0"/>
          </a:p>
          <a:p>
            <a:r>
              <a:rPr lang="ka-GE" dirty="0" smtClean="0"/>
              <a:t>აქტივობები</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dirty="0" smtClean="0"/>
              <a:t>საშინაო დავალება - ნაწილი 1</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ka-GE" b="1" u="sng" dirty="0" smtClean="0"/>
              <a:t>კითხვა</a:t>
            </a:r>
            <a:endParaRPr lang="ka-GE" dirty="0" smtClean="0"/>
          </a:p>
          <a:p>
            <a:pPr>
              <a:buNone/>
            </a:pPr>
            <a:endParaRPr lang="ka-GE" dirty="0"/>
          </a:p>
          <a:p>
            <a:pPr>
              <a:buNone/>
            </a:pPr>
            <a:r>
              <a:rPr lang="ka-GE" dirty="0" smtClean="0"/>
              <a:t>ვისთვის </a:t>
            </a:r>
            <a:r>
              <a:rPr lang="ka-GE" dirty="0"/>
              <a:t>ვაგროვებთ და ვინახავთ? რა </a:t>
            </a:r>
            <a:r>
              <a:rPr lang="ka-GE" dirty="0" smtClean="0"/>
              <a:t>მიზნით?</a:t>
            </a:r>
          </a:p>
          <a:p>
            <a:pPr>
              <a:buNone/>
            </a:pPr>
            <a:endParaRPr lang="ka-GE" b="1" u="sng" dirty="0"/>
          </a:p>
          <a:p>
            <a:pPr>
              <a:buNone/>
            </a:pPr>
            <a:r>
              <a:rPr lang="ka-GE" b="1" u="sng" dirty="0" smtClean="0"/>
              <a:t>ინსტრუქცია</a:t>
            </a:r>
            <a:r>
              <a:rPr lang="ka-GE" dirty="0"/>
              <a:t/>
            </a:r>
            <a:br>
              <a:rPr lang="ka-GE" dirty="0"/>
            </a:br>
            <a:endParaRPr lang="ka-GE" dirty="0"/>
          </a:p>
          <a:p>
            <a:pPr marL="514350" indent="-514350">
              <a:buFont typeface="+mj-lt"/>
              <a:buAutoNum type="arabicPeriod"/>
            </a:pPr>
            <a:r>
              <a:rPr lang="ka-GE" dirty="0" smtClean="0"/>
              <a:t>განსაზღვრეთ თქვენი ჰიპოთეტური ორგანიზაცია;</a:t>
            </a:r>
          </a:p>
          <a:p>
            <a:pPr marL="514350" indent="-514350">
              <a:buFont typeface="+mj-lt"/>
              <a:buAutoNum type="arabicPeriod"/>
            </a:pPr>
            <a:r>
              <a:rPr lang="ka-GE" dirty="0" smtClean="0"/>
              <a:t>განსაზღვრეთ </a:t>
            </a:r>
            <a:r>
              <a:rPr lang="ka-GE" dirty="0"/>
              <a:t>სამიზნე </a:t>
            </a:r>
            <a:r>
              <a:rPr lang="ka-GE" dirty="0" smtClean="0"/>
              <a:t>აუდიტორია;</a:t>
            </a:r>
          </a:p>
          <a:p>
            <a:pPr marL="514350" indent="-514350">
              <a:buFont typeface="+mj-lt"/>
              <a:buAutoNum type="arabicPeriod"/>
            </a:pPr>
            <a:r>
              <a:rPr lang="ka-GE" dirty="0" smtClean="0"/>
              <a:t>ჩამოაყალიბეთ </a:t>
            </a:r>
            <a:r>
              <a:rPr lang="ka-GE" dirty="0"/>
              <a:t>თქვენი ინსტიტუციის </a:t>
            </a:r>
            <a:r>
              <a:rPr lang="ka-GE" dirty="0" smtClean="0"/>
              <a:t>მისიის ძირითადი პრინციპები;</a:t>
            </a:r>
          </a:p>
          <a:p>
            <a:pPr marL="514350" indent="-514350">
              <a:buNone/>
            </a:pPr>
            <a:endParaRPr lang="ka-G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dirty="0" smtClean="0"/>
              <a:t>საშინაო დავალება - ნაწილი </a:t>
            </a:r>
            <a:r>
              <a:rPr lang="ka-GE" dirty="0" smtClean="0"/>
              <a:t>2</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ka-GE" b="1" u="sng" dirty="0" smtClean="0"/>
              <a:t>კითხვა</a:t>
            </a:r>
            <a:endParaRPr lang="ka-GE" dirty="0"/>
          </a:p>
          <a:p>
            <a:pPr>
              <a:buNone/>
            </a:pPr>
            <a:endParaRPr lang="ka-GE" dirty="0" smtClean="0"/>
          </a:p>
          <a:p>
            <a:pPr>
              <a:buNone/>
            </a:pPr>
            <a:r>
              <a:rPr lang="ka-GE" dirty="0" smtClean="0"/>
              <a:t>რას ვაგროვებთ და ვინახავთ?</a:t>
            </a:r>
          </a:p>
          <a:p>
            <a:pPr>
              <a:buNone/>
            </a:pPr>
            <a:endParaRPr lang="ka-GE" dirty="0" smtClean="0"/>
          </a:p>
          <a:p>
            <a:pPr>
              <a:buNone/>
            </a:pPr>
            <a:r>
              <a:rPr lang="ka-GE" b="1" u="sng" dirty="0" smtClean="0"/>
              <a:t>ინსტრუქცია</a:t>
            </a:r>
            <a:endParaRPr lang="ka-GE" dirty="0"/>
          </a:p>
          <a:p>
            <a:pPr>
              <a:buNone/>
            </a:pPr>
            <a:endParaRPr lang="ka-GE" dirty="0" smtClean="0"/>
          </a:p>
          <a:p>
            <a:pPr marL="0" indent="0">
              <a:buNone/>
            </a:pPr>
            <a:r>
              <a:rPr lang="ka-GE" dirty="0" smtClean="0"/>
              <a:t>თქვენი მისიიდან და სამიზნე ჯგუფიდან გამომდინარე განსაზღვრეთ რა კონკრეტული თემატიკისა და ტიპის ინფორმაციას აგროვებთ და ინახავთ. </a:t>
            </a:r>
          </a:p>
          <a:p>
            <a:pPr>
              <a:buNone/>
            </a:pPr>
            <a:endParaRPr lang="ka-GE" dirty="0" smtClean="0"/>
          </a:p>
          <a:p>
            <a:pPr>
              <a:buNone/>
            </a:pPr>
            <a:r>
              <a:rPr lang="ka-GE" dirty="0" smtClean="0"/>
              <a:t> </a:t>
            </a:r>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საშინაო დავალება - ნაწილი </a:t>
            </a:r>
            <a:r>
              <a:rPr lang="ka-GE" dirty="0" smtClean="0"/>
              <a:t>3</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ka-GE" b="1" u="sng" dirty="0" smtClean="0"/>
              <a:t>კითხვა</a:t>
            </a:r>
          </a:p>
          <a:p>
            <a:pPr>
              <a:buNone/>
            </a:pPr>
            <a:endParaRPr lang="ka-GE" u="sng" dirty="0"/>
          </a:p>
          <a:p>
            <a:pPr>
              <a:buNone/>
            </a:pPr>
            <a:r>
              <a:rPr lang="ka-GE" dirty="0" smtClean="0"/>
              <a:t>რა კრიტერიუმებით აგროვებთ და ინახავთ?</a:t>
            </a:r>
          </a:p>
          <a:p>
            <a:pPr>
              <a:buNone/>
            </a:pPr>
            <a:endParaRPr lang="ka-GE" dirty="0" smtClean="0"/>
          </a:p>
          <a:p>
            <a:pPr>
              <a:buNone/>
            </a:pPr>
            <a:r>
              <a:rPr lang="ka-GE" b="1" u="sng" dirty="0" smtClean="0"/>
              <a:t>ინსტრუქცია</a:t>
            </a:r>
          </a:p>
          <a:p>
            <a:pPr>
              <a:buNone/>
            </a:pPr>
            <a:endParaRPr lang="ka-GE" dirty="0" smtClean="0"/>
          </a:p>
          <a:p>
            <a:pPr marL="0" indent="0">
              <a:buNone/>
            </a:pPr>
            <a:r>
              <a:rPr lang="ka-GE" dirty="0" smtClean="0"/>
              <a:t>შეიმუშავეთ შეგროვება/შენახვის პოლისის მონახაზი - ძირითადი საკითხები, კრიტერიუმები, პროცედურები. </a:t>
            </a:r>
          </a:p>
          <a:p>
            <a:pPr>
              <a:buNone/>
            </a:pPr>
            <a:endParaRPr lang="ka-GE" dirty="0" smtClean="0"/>
          </a:p>
          <a:p>
            <a:pPr>
              <a:buNone/>
            </a:pPr>
            <a:endParaRPr lang="ka-GE" dirty="0" smtClean="0"/>
          </a:p>
          <a:p>
            <a:pPr>
              <a:buNone/>
            </a:pPr>
            <a:endParaRPr lang="ka-GE" dirty="0" smtClean="0"/>
          </a:p>
          <a:p>
            <a:pPr>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საშინაო დავალება - ნაწილი 4</a:t>
            </a:r>
            <a:endParaRPr lang="en-GB" dirty="0"/>
          </a:p>
        </p:txBody>
      </p:sp>
      <p:sp>
        <p:nvSpPr>
          <p:cNvPr id="3" name="Content Placeholder 2"/>
          <p:cNvSpPr>
            <a:spLocks noGrp="1"/>
          </p:cNvSpPr>
          <p:nvPr>
            <p:ph idx="1"/>
          </p:nvPr>
        </p:nvSpPr>
        <p:spPr/>
        <p:txBody>
          <a:bodyPr>
            <a:normAutofit fontScale="62500" lnSpcReduction="20000"/>
          </a:bodyPr>
          <a:lstStyle/>
          <a:p>
            <a:pPr>
              <a:buNone/>
            </a:pPr>
            <a:r>
              <a:rPr lang="ka-GE" b="1" u="sng" dirty="0" smtClean="0"/>
              <a:t>კითხვა</a:t>
            </a:r>
            <a:endParaRPr lang="ka-GE" dirty="0" smtClean="0"/>
          </a:p>
          <a:p>
            <a:pPr>
              <a:buNone/>
            </a:pPr>
            <a:endParaRPr lang="ka-GE" dirty="0" smtClean="0"/>
          </a:p>
          <a:p>
            <a:pPr>
              <a:buNone/>
            </a:pPr>
            <a:r>
              <a:rPr lang="ka-GE" dirty="0" smtClean="0"/>
              <a:t>როგორ  ვახდენთ ინფორმაციის სისტემატიზაციას და მასზე წვდომის უზრუნველყოფას.</a:t>
            </a:r>
          </a:p>
          <a:p>
            <a:pPr>
              <a:buNone/>
            </a:pPr>
            <a:endParaRPr lang="ka-GE" b="1" u="sng" dirty="0" smtClean="0"/>
          </a:p>
          <a:p>
            <a:pPr>
              <a:buNone/>
            </a:pPr>
            <a:r>
              <a:rPr lang="ka-GE" b="1" u="sng" dirty="0" smtClean="0"/>
              <a:t>ინსტრუქცია</a:t>
            </a:r>
            <a:r>
              <a:rPr lang="ka-GE" dirty="0" smtClean="0"/>
              <a:t/>
            </a:r>
            <a:br>
              <a:rPr lang="ka-GE" dirty="0" smtClean="0"/>
            </a:br>
            <a:endParaRPr lang="ka-GE" dirty="0" smtClean="0"/>
          </a:p>
          <a:p>
            <a:pPr marL="514350" indent="-514350">
              <a:buFont typeface="+mj-lt"/>
              <a:buAutoNum type="arabicPeriod"/>
            </a:pPr>
            <a:r>
              <a:rPr lang="ka-GE" dirty="0" smtClean="0"/>
              <a:t>განსაზღვრეთ თქვენი ჰიპოთეტური ორგანიზაციის საკუთრებაში არსებული  ობიექტების სისტემატიზაციის ძირითადი პრინციპები;</a:t>
            </a:r>
          </a:p>
          <a:p>
            <a:pPr marL="514350" indent="-514350">
              <a:buFont typeface="+mj-lt"/>
              <a:buAutoNum type="arabicPeriod"/>
            </a:pPr>
            <a:r>
              <a:rPr lang="ka-GE" dirty="0" smtClean="0"/>
              <a:t>განსაზღვრეთ თქვენი ჰიპოთეტური ორგანიზაციის საკუთრებაში არსებული  ობიექტებზე წვდომის უზრუნველყოფის ძირითადი პრინციპები;</a:t>
            </a:r>
          </a:p>
          <a:p>
            <a:pPr marL="514350" indent="-514350">
              <a:buFont typeface="+mj-lt"/>
              <a:buAutoNum type="arabicPeriod"/>
            </a:pPr>
            <a:r>
              <a:rPr lang="ka-GE" dirty="0" smtClean="0"/>
              <a:t>წარმოადგინეთ ამ პრინციპების პრეზენტაცია ერთი ან რამდენიმე ობიექტის მაგალითზე.</a:t>
            </a:r>
          </a:p>
          <a:p>
            <a:pPr marL="514350" indent="-514350">
              <a:buNone/>
            </a:pPr>
            <a:endParaRPr lang="ka-GE"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ka-GE" dirty="0" smtClean="0"/>
              <a:t>საძიებო ინსტრუმენტების ტიპები</a:t>
            </a:r>
            <a:endParaRPr lang="en-GB" dirty="0"/>
          </a:p>
        </p:txBody>
      </p:sp>
      <p:sp>
        <p:nvSpPr>
          <p:cNvPr id="3" name="Subtitle 2"/>
          <p:cNvSpPr>
            <a:spLocks noGrp="1"/>
          </p:cNvSpPr>
          <p:nvPr>
            <p:ph type="subTitle" idx="1"/>
          </p:nvPr>
        </p:nvSpPr>
        <p:spPr/>
        <p:txBody>
          <a:bodyPr/>
          <a:lstStyle/>
          <a:p>
            <a:r>
              <a:rPr lang="ka-GE" dirty="0" smtClean="0"/>
              <a:t>აქტივობები და დისკუსია</a:t>
            </a:r>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533</Words>
  <Application>Microsoft Office PowerPoint</Application>
  <PresentationFormat>On-screen Show (4:3)</PresentationFormat>
  <Paragraphs>197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საძიებო საშუალებები</vt:lpstr>
      <vt:lpstr>ლექციის ანოტაცია</vt:lpstr>
      <vt:lpstr>ინფორმაციის შეგროვებისა და შენახვის, სისტემატიზაციისა და წვდომის უზრუნველყოფის  პრინციპების გააზრება</vt:lpstr>
      <vt:lpstr>ინფორმაციის შეგროვებისა და შენახვის პრინციპების გააზრება</vt:lpstr>
      <vt:lpstr>საშინაო დავალება - ნაწილი 1</vt:lpstr>
      <vt:lpstr>საშინაო დავალება - ნაწილი 2</vt:lpstr>
      <vt:lpstr>საშინაო დავალება - ნაწილი 3</vt:lpstr>
      <vt:lpstr>საშინაო დავალება - ნაწილი 4</vt:lpstr>
      <vt:lpstr>საძიებო ინსტრუმენტების ტიპები</vt:lpstr>
      <vt:lpstr>აქტივობა #1</vt:lpstr>
      <vt:lpstr>აქტივობა #2</vt:lpstr>
      <vt:lpstr>Slide 12</vt:lpstr>
      <vt:lpstr>საძიებო ინსტრუმენტები</vt:lpstr>
      <vt:lpstr>საძიებო ინსტრუმენტები </vt:lpstr>
      <vt:lpstr>კატალოგი</vt:lpstr>
      <vt:lpstr>რა არის კატალოგი? </vt:lpstr>
      <vt:lpstr>კატალოგის ტიპები </vt:lpstr>
      <vt:lpstr>ბიბლიოგრაფიული ჩანაწერი საკატალოგე ბარათზე</vt:lpstr>
      <vt:lpstr>ბიბლიოგრაფიული ჩანაწერი ელექტრონულ კატალოგში</vt:lpstr>
      <vt:lpstr>ბიბლიოგრაფია </vt:lpstr>
      <vt:lpstr>ბიბლიოგრაფია </vt:lpstr>
      <vt:lpstr>ინდექსი </vt:lpstr>
      <vt:lpstr>ინდექსის ტიპები - 1. ბეჭდური</vt:lpstr>
      <vt:lpstr>მატიანეები </vt:lpstr>
      <vt:lpstr> The Philosopher’s Index (philindex.org)   </vt:lpstr>
      <vt:lpstr>ინდექსის ტიპები - 2 ელექტრონული</vt:lpstr>
      <vt:lpstr>ინდექსი - მაგალითები </vt:lpstr>
      <vt:lpstr>Slide 28</vt:lpstr>
      <vt:lpstr>საძიებო სისტემები</vt:lpstr>
      <vt:lpstr>დირექტორები</vt:lpstr>
      <vt:lpstr>სამუზეუმო რეესტრი</vt:lpstr>
      <vt:lpstr>აქტივობა #3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natia</dc:creator>
  <cp:lastModifiedBy>natia</cp:lastModifiedBy>
  <cp:revision>42</cp:revision>
  <dcterms:created xsi:type="dcterms:W3CDTF">2011-03-22T09:17:55Z</dcterms:created>
  <dcterms:modified xsi:type="dcterms:W3CDTF">2011-03-24T12:54:24Z</dcterms:modified>
</cp:coreProperties>
</file>