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4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6" r:id="rId12"/>
    <p:sldId id="268" r:id="rId13"/>
    <p:sldId id="267" r:id="rId14"/>
    <p:sldId id="269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2724" autoAdjust="0"/>
  </p:normalViewPr>
  <p:slideViewPr>
    <p:cSldViewPr>
      <p:cViewPr>
        <p:scale>
          <a:sx n="100" d="100"/>
          <a:sy n="100" d="100"/>
        </p:scale>
        <p:origin x="-1128" y="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A7BC1-C70B-473F-8E51-5C9A0ACE2241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950CC-06F7-43F1-A547-EF23D646AC7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C490C-AC53-4060-9C16-0F73D86B5360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21206-7C5B-40D8-A64D-34A102164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4" Type="http://schemas.openxmlformats.org/officeDocument/2006/relationships/hyperlink" Target="http://en.wikipedia.org/wiki/Just_So_Stories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Relationship Id="rId3" Type="http://schemas.openxmlformats.org/officeDocument/2006/relationships/hyperlink" Target="http://en.wikipedia.org/wiki/Rudyard_Kipling" TargetMode="External"/><Relationship Id="rId5" Type="http://schemas.openxmlformats.org/officeDocument/2006/relationships/hyperlink" Target="http://en.wikipedia.org/wiki/1902_in_literatur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"Five W's" (and one H) were memorialized by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Rudyard Kipling in his "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Just So Stories" (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1902), in which a poem accompanying the tale of "The Elephant's Child" opens with: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I keep six honest serving-men(They taught me all I knew);Their names are What and Why and WhenAnd How and Where and Who.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1206-7C5B-40D8-A64D-34A10216425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3723D8F-C4A9-41D8-8DD9-654C9CC04DEC}" type="datetime1">
              <a:rPr lang="en-GB"/>
              <a:pPr/>
              <a:t>7/13/11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0EB1-EC57-401E-B6DE-EFE96913B714}" type="datetime1">
              <a:rPr lang="en-GB"/>
              <a:pPr/>
              <a:t>7/13/11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FFE1-EDC4-4C0F-983B-AFE2EF967FA6}" type="datetime1">
              <a:rPr lang="en-GB"/>
              <a:pPr/>
              <a:t>7/13/11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244F-2D69-405C-8520-BCBA019F042F}" type="datetime1">
              <a:rPr lang="en-GB"/>
              <a:pPr/>
              <a:t>7/13/11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4E09-B881-4AA7-A937-D154639D27CD}" type="datetime1">
              <a:rPr lang="en-GB"/>
              <a:pPr/>
              <a:t>7/13/11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82E7450-99A5-4B10-81E8-8CC5E15CA38D}" type="datetime1">
              <a:rPr lang="en-GB"/>
              <a:pPr/>
              <a:t>7/13/11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7E3205D5-604E-4BC3-A608-A09568894B1A}" type="datetime1">
              <a:rPr lang="en-GB"/>
              <a:pPr/>
              <a:t>7/13/11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1383-7BDF-44B5-91E7-E0E96D24D60C}" type="datetimeFigureOut">
              <a:rPr lang="en-GB" smtClean="0"/>
              <a:pPr/>
              <a:t>7/13/11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680B-5C22-42E6-854B-9B2ECB434B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081E1-3B88-4C1E-B36F-041C32CC5306}" type="datetime1">
              <a:rPr lang="en-GB"/>
              <a:pPr/>
              <a:t>7/13/11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21" Type="http://schemas.openxmlformats.org/officeDocument/2006/relationships/image" Target="../media/image1.jpeg"/><Relationship Id="rId22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D528106-01E2-4356-9C15-980FA88310A0}" type="datetime1">
              <a:rPr lang="en-GB"/>
              <a:pPr/>
              <a:t>7/13/11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IL.jpg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179512" y="6165304"/>
            <a:ext cx="1172116" cy="537220"/>
          </a:xfrm>
          <a:prstGeom prst="rect">
            <a:avLst/>
          </a:prstGeom>
        </p:spPr>
      </p:pic>
      <p:pic>
        <p:nvPicPr>
          <p:cNvPr id="8" name="Picture 7" descr="CREST only.JP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1475656" y="6237312"/>
            <a:ext cx="438222" cy="4978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hyperlink" Target="http://youtu.be/Fnh9q_cQcU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imeshighereducation.co.uk/story.asp?storycode=414491" TargetMode="External"/><Relationship Id="rId3" Type="http://schemas.openxmlformats.org/officeDocument/2006/relationships/hyperlink" Target="http://www.northumbria.ac.uk/static/.../Guy_Brown_and_Tony_Blackwood.pdf" TargetMode="Externa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hyperlink" Target="http://youtu.be/Fnh9q_cQcU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imeshighereducation.co.uk/story.asp?storycode=414491" TargetMode="External"/><Relationship Id="rId3" Type="http://schemas.openxmlformats.org/officeDocument/2006/relationships/hyperlink" Target="http://www.northumbria.ac.uk/static/.../Guy_Brown_and_Tony_Blackwood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Ne_WXP7lUWM" TargetMode="Externa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ZblrRs3fkSU" TargetMode="External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hyperlink" Target="http://www.youtube.com/watch?v=JWzigkpR7y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ademy.gcal.ac.uk/llida/" TargetMode="External"/><Relationship Id="rId3" Type="http://schemas.openxmlformats.org/officeDocument/2006/relationships/hyperlink" Target="http://www.sconul.ac.uk/groups/information_literacy/seven_pillars.html" TargetMode="Externa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http://www.youtube.com/watch?v=dGCJ46vyR9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cl.ac.uk/infostudies/research/ciber/downloads/" TargetMode="External"/><Relationship Id="rId3" Type="http://schemas.openxmlformats.org/officeDocument/2006/relationships/hyperlink" Target="http://youtu.be/sIFYPQjYhv8" TargetMode="Externa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hyperlink" Target="http://www.youtube.com/watch?v=7_zzPBbXjW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cu.ac.uk/ils/" TargetMode="External"/><Relationship Id="rId3" Type="http://schemas.openxmlformats.org/officeDocument/2006/relationships/hyperlink" Target="http://www.library.wales.org/index.php?id=74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NMPLIS Summer School 2011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US" dirty="0" smtClean="0"/>
              <a:t>Tbilisi, Georgia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22" dirty="0" smtClean="0"/>
              <a:t>Week 1:  </a:t>
            </a:r>
            <a:r>
              <a:rPr lang="en-US" sz="2222" dirty="0" smtClean="0"/>
              <a:t>July 11-22, 2011</a:t>
            </a:r>
            <a:endParaRPr lang="en-GB" sz="2222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5638800" cy="1536192"/>
          </a:xfrm>
        </p:spPr>
        <p:txBody>
          <a:bodyPr>
            <a:noAutofit/>
          </a:bodyPr>
          <a:lstStyle/>
          <a:p>
            <a:r>
              <a:rPr lang="en-GB" sz="1800" dirty="0" err="1" smtClean="0">
                <a:solidFill>
                  <a:srgbClr val="990000"/>
                </a:solidFill>
              </a:rPr>
              <a:t>Nazlin</a:t>
            </a:r>
            <a:r>
              <a:rPr lang="en-GB" sz="1800" dirty="0" smtClean="0">
                <a:solidFill>
                  <a:srgbClr val="990000"/>
                </a:solidFill>
              </a:rPr>
              <a:t> </a:t>
            </a:r>
            <a:r>
              <a:rPr lang="en-GB" sz="1800" dirty="0" err="1" smtClean="0">
                <a:solidFill>
                  <a:srgbClr val="990000"/>
                </a:solidFill>
              </a:rPr>
              <a:t>Bhimani</a:t>
            </a:r>
            <a:r>
              <a:rPr lang="en-GB" sz="1800" dirty="0" smtClean="0">
                <a:solidFill>
                  <a:srgbClr val="990000"/>
                </a:solidFill>
              </a:rPr>
              <a:t>, MA, MLS, FHEA</a:t>
            </a:r>
          </a:p>
          <a:p>
            <a:r>
              <a:rPr lang="en-GB" sz="1800" dirty="0" smtClean="0">
                <a:solidFill>
                  <a:srgbClr val="990000"/>
                </a:solidFill>
              </a:rPr>
              <a:t>Christ’s College, University of Cambridge, UK</a:t>
            </a:r>
            <a:endParaRPr lang="en-GB" sz="1800" dirty="0" smtClean="0">
              <a:solidFill>
                <a:srgbClr val="990000"/>
              </a:solidFill>
            </a:endParaRPr>
          </a:p>
          <a:p>
            <a:r>
              <a:rPr lang="en-GB" sz="1800" dirty="0" smtClean="0">
                <a:solidFill>
                  <a:srgbClr val="990000"/>
                </a:solidFill>
              </a:rPr>
              <a:t>&amp;</a:t>
            </a:r>
          </a:p>
          <a:p>
            <a:r>
              <a:rPr lang="en-GB" sz="1800" dirty="0" smtClean="0">
                <a:solidFill>
                  <a:srgbClr val="990000"/>
                </a:solidFill>
              </a:rPr>
              <a:t>Elena </a:t>
            </a:r>
            <a:r>
              <a:rPr lang="en-GB" sz="1800" dirty="0" err="1" smtClean="0">
                <a:solidFill>
                  <a:srgbClr val="990000"/>
                </a:solidFill>
              </a:rPr>
              <a:t>Corradini</a:t>
            </a:r>
            <a:r>
              <a:rPr lang="en-GB" sz="1800" dirty="0" smtClean="0">
                <a:solidFill>
                  <a:srgbClr val="990000"/>
                </a:solidFill>
              </a:rPr>
              <a:t>, MA/MSc IS</a:t>
            </a:r>
          </a:p>
          <a:p>
            <a:r>
              <a:rPr lang="en-GB" sz="1800" smtClean="0">
                <a:solidFill>
                  <a:srgbClr val="990000"/>
                </a:solidFill>
              </a:rPr>
              <a:t>University of Parma, Italy</a:t>
            </a:r>
          </a:p>
          <a:p>
            <a:endParaRPr lang="en-GB" sz="1800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Day 4:  Teaching Information Literacy (EC)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dirty="0" smtClean="0">
                <a:solidFill>
                  <a:srgbClr val="990000"/>
                </a:solidFill>
              </a:rPr>
              <a:t>10.    </a:t>
            </a:r>
            <a:r>
              <a:rPr lang="en-US" dirty="0" smtClean="0"/>
              <a:t>Teaching </a:t>
            </a:r>
            <a:r>
              <a:rPr lang="en-US" dirty="0"/>
              <a:t>Information </a:t>
            </a:r>
            <a:r>
              <a:rPr lang="en-US" dirty="0" smtClean="0"/>
              <a:t>Literacy:  </a:t>
            </a:r>
            <a:r>
              <a:rPr lang="en-US" dirty="0"/>
              <a:t>case studies/best practice</a:t>
            </a:r>
            <a:endParaRPr lang="en-GB" dirty="0" smtClean="0"/>
          </a:p>
          <a:p>
            <a:pPr marL="457200" lvl="0" indent="-457200">
              <a:buAutoNum type="arabicPeriod" startAt="11"/>
            </a:pPr>
            <a:r>
              <a:rPr lang="en-US" dirty="0" smtClean="0"/>
              <a:t>In </a:t>
            </a:r>
            <a:r>
              <a:rPr lang="en-US" dirty="0"/>
              <a:t>class activity and </a:t>
            </a:r>
            <a:r>
              <a:rPr lang="en-US" dirty="0" smtClean="0"/>
              <a:t>discussions</a:t>
            </a:r>
            <a:endParaRPr lang="en-GB" dirty="0" smtClean="0"/>
          </a:p>
          <a:p>
            <a:pPr>
              <a:buNone/>
            </a:pPr>
            <a:r>
              <a:rPr lang="en-US" u="sng" dirty="0"/>
              <a:t>Readings/Videos</a:t>
            </a:r>
            <a:r>
              <a:rPr lang="en-US" dirty="0" smtClean="0"/>
              <a:t>:</a:t>
            </a:r>
            <a:endParaRPr lang="en-GB" dirty="0" smtClean="0"/>
          </a:p>
          <a:p>
            <a:pPr>
              <a:buNone/>
            </a:pPr>
            <a:r>
              <a:rPr lang="en-US" dirty="0"/>
              <a:t>1.  Brabazon, Tara.  The invisible support network. Times Higher Education Supplement, available at: </a:t>
            </a:r>
            <a:r>
              <a:rPr lang="en-US" u="sng" dirty="0">
                <a:hlinkClick r:id="rId2"/>
              </a:rPr>
              <a:t>http://www.timeshighereducation.co.uk/story.asp?storycode=414491</a:t>
            </a:r>
            <a:endParaRPr lang="en-GB" dirty="0"/>
          </a:p>
          <a:p>
            <a:pPr>
              <a:buNone/>
            </a:pPr>
            <a:r>
              <a:rPr lang="en-US" dirty="0"/>
              <a:t>2. Meeting the Needs of Generation Y Students - </a:t>
            </a:r>
            <a:r>
              <a:rPr lang="en-US" dirty="0" err="1"/>
              <a:t>Northumbria</a:t>
            </a:r>
            <a:r>
              <a:rPr lang="en-US" dirty="0"/>
              <a:t> University available at:</a:t>
            </a:r>
            <a:r>
              <a:rPr lang="en-US" dirty="0" smtClean="0"/>
              <a:t>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://www.northumbria.ac.uk/static/.../Guy_Brown_and_Tony_Blackwood.pdf</a:t>
            </a:r>
            <a:endParaRPr lang="en-GB" dirty="0"/>
          </a:p>
          <a:p>
            <a:pPr>
              <a:buNone/>
            </a:pPr>
            <a:r>
              <a:rPr lang="en-US" dirty="0"/>
              <a:t>3.  Education today and tomorrow: </a:t>
            </a:r>
            <a:r>
              <a:rPr lang="en-US" u="sng" dirty="0">
                <a:hlinkClick r:id="rId4"/>
              </a:rPr>
              <a:t>http://youtu.be/Fnh9q_cQcUE</a:t>
            </a:r>
            <a:endParaRPr lang="en-GB" dirty="0"/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Day 5:  Group Presentations &amp; Closing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dirty="0" smtClean="0">
                <a:solidFill>
                  <a:srgbClr val="990000"/>
                </a:solidFill>
              </a:rPr>
              <a:t>12.     </a:t>
            </a:r>
            <a:r>
              <a:rPr lang="en-US" dirty="0" smtClean="0"/>
              <a:t>Group Presentations</a:t>
            </a:r>
            <a:endParaRPr lang="en-GB" dirty="0"/>
          </a:p>
          <a:p>
            <a:pPr marL="514350" lvl="0" indent="-514350">
              <a:buAutoNum type="arabicPeriod" startAt="13"/>
            </a:pPr>
            <a:r>
              <a:rPr lang="en-US" dirty="0" smtClean="0"/>
              <a:t>Closing</a:t>
            </a:r>
          </a:p>
          <a:p>
            <a:pPr marL="514350" lvl="0" indent="-514350">
              <a:buAutoNum type="arabicPeriod" startAt="13"/>
            </a:pPr>
            <a:r>
              <a:rPr lang="en-US" dirty="0" smtClean="0"/>
              <a:t>Feedback</a:t>
            </a:r>
            <a:endParaRPr lang="en-GB" dirty="0" smtClean="0"/>
          </a:p>
          <a:p>
            <a:pPr>
              <a:buNone/>
            </a:pPr>
            <a:r>
              <a:rPr lang="en-US" u="sng" dirty="0"/>
              <a:t>Readings/Videos</a:t>
            </a:r>
            <a:r>
              <a:rPr lang="en-US" dirty="0" smtClean="0"/>
              <a:t>:</a:t>
            </a:r>
            <a:endParaRPr lang="en-GB" dirty="0" smtClean="0"/>
          </a:p>
          <a:p>
            <a:pPr>
              <a:buNone/>
            </a:pPr>
            <a:r>
              <a:rPr lang="en-US" dirty="0"/>
              <a:t>1.  Brabazon, Tara.  The invisible support network. Times Higher Education Supplement, available at: </a:t>
            </a:r>
            <a:r>
              <a:rPr lang="en-US" u="sng" dirty="0">
                <a:hlinkClick r:id="rId2"/>
              </a:rPr>
              <a:t>http://www.timeshighereducation.co.uk/story.asp?storycode=414491</a:t>
            </a:r>
            <a:endParaRPr lang="en-GB" dirty="0"/>
          </a:p>
          <a:p>
            <a:pPr>
              <a:buNone/>
            </a:pPr>
            <a:r>
              <a:rPr lang="en-US" dirty="0"/>
              <a:t>2. Meeting the Needs of Generation Y Students - </a:t>
            </a:r>
            <a:r>
              <a:rPr lang="en-US" dirty="0" err="1"/>
              <a:t>Northumbria</a:t>
            </a:r>
            <a:r>
              <a:rPr lang="en-US" dirty="0"/>
              <a:t> University available at: </a:t>
            </a:r>
            <a:r>
              <a:rPr lang="en-US" dirty="0" smtClean="0"/>
              <a:t>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://www.northumbria.ac.uk/static/.../Guy_Brown_and_Tony_Blackwood.pdf</a:t>
            </a:r>
            <a:endParaRPr lang="en-GB" dirty="0"/>
          </a:p>
          <a:p>
            <a:pPr>
              <a:buNone/>
            </a:pPr>
            <a:r>
              <a:rPr lang="en-US" dirty="0"/>
              <a:t>3.  Education today and tomorrow: </a:t>
            </a:r>
            <a:r>
              <a:rPr lang="en-US" u="sng" dirty="0">
                <a:hlinkClick r:id="rId4"/>
              </a:rPr>
              <a:t>http://youtu.be/Fnh9q_cQcUE</a:t>
            </a:r>
            <a:endParaRPr lang="en-GB" dirty="0"/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Librarian</a:t>
            </a:r>
            <a:endParaRPr lang="en-GB" dirty="0"/>
          </a:p>
        </p:txBody>
      </p:sp>
      <p:pic>
        <p:nvPicPr>
          <p:cNvPr id="4" name="Content Placeholder 3" descr="The Librarian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-3106" b="-310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Librarian’s 2.0 Manifesto</a:t>
            </a:r>
            <a:endParaRPr lang="en-GB" dirty="0"/>
          </a:p>
        </p:txBody>
      </p:sp>
      <p:pic>
        <p:nvPicPr>
          <p:cNvPr id="4" name="Content Placeholder 3" descr="A Librarian's 2.0 Manifesto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-3917" b="-391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statements do you agree with and why?</a:t>
            </a:r>
          </a:p>
          <a:p>
            <a:r>
              <a:rPr lang="en-GB" dirty="0" smtClean="0"/>
              <a:t>What do you disagree with and why?</a:t>
            </a:r>
          </a:p>
          <a:p>
            <a:r>
              <a:rPr lang="en-GB" dirty="0" smtClean="0"/>
              <a:t>What will you take forward to your library/teams?</a:t>
            </a:r>
          </a:p>
          <a:p>
            <a:r>
              <a:rPr lang="en-GB" dirty="0" smtClean="0"/>
              <a:t>4 min presentations per group – choose a group presenter/leader to represent groups</a:t>
            </a:r>
          </a:p>
          <a:p>
            <a:r>
              <a:rPr lang="en-GB" dirty="0" smtClean="0"/>
              <a:t>You have 30 minutes to work with your groups from . . . 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About you &amp; your learning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019801" cy="391636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Who are you?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Where do you come from?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What is your background (in libraries)?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Why are you here?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What do you want to get out of this course?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GB" dirty="0" smtClean="0"/>
              <a:t>How are you going to get the most out of this programme?</a:t>
            </a:r>
          </a:p>
        </p:txBody>
      </p:sp>
      <p:pic>
        <p:nvPicPr>
          <p:cNvPr id="4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209800"/>
            <a:ext cx="573093" cy="55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514600"/>
            <a:ext cx="533400" cy="63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200400"/>
            <a:ext cx="512341" cy="499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657600"/>
            <a:ext cx="741685" cy="72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724400"/>
            <a:ext cx="433058" cy="4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486400"/>
            <a:ext cx="54679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629400" y="22860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rgbClr val="990000"/>
                </a:solidFill>
              </a:rPr>
              <a:t>“I keep six honest serving-men who taught me all I knew.  Their names are </a:t>
            </a:r>
            <a:r>
              <a:rPr lang="en-GB" sz="1400" b="1" i="1" dirty="0" smtClean="0">
                <a:solidFill>
                  <a:srgbClr val="990000"/>
                </a:solidFill>
              </a:rPr>
              <a:t>What</a:t>
            </a:r>
            <a:r>
              <a:rPr lang="en-GB" sz="1400" i="1" dirty="0" smtClean="0">
                <a:solidFill>
                  <a:srgbClr val="990000"/>
                </a:solidFill>
              </a:rPr>
              <a:t> and </a:t>
            </a:r>
            <a:r>
              <a:rPr lang="en-GB" sz="1400" b="1" i="1" dirty="0" smtClean="0">
                <a:solidFill>
                  <a:srgbClr val="990000"/>
                </a:solidFill>
              </a:rPr>
              <a:t>Why</a:t>
            </a:r>
            <a:r>
              <a:rPr lang="en-GB" sz="1400" i="1" dirty="0" smtClean="0">
                <a:solidFill>
                  <a:srgbClr val="990000"/>
                </a:solidFill>
              </a:rPr>
              <a:t> and </a:t>
            </a:r>
            <a:r>
              <a:rPr lang="en-GB" sz="1400" b="1" i="1" dirty="0" smtClean="0">
                <a:solidFill>
                  <a:srgbClr val="990000"/>
                </a:solidFill>
              </a:rPr>
              <a:t>When</a:t>
            </a:r>
            <a:r>
              <a:rPr lang="en-GB" sz="1400" i="1" dirty="0" smtClean="0">
                <a:solidFill>
                  <a:srgbClr val="990000"/>
                </a:solidFill>
              </a:rPr>
              <a:t> and </a:t>
            </a:r>
            <a:r>
              <a:rPr lang="en-GB" sz="1400" b="1" i="1" dirty="0" smtClean="0">
                <a:solidFill>
                  <a:srgbClr val="990000"/>
                </a:solidFill>
              </a:rPr>
              <a:t>How</a:t>
            </a:r>
            <a:r>
              <a:rPr lang="en-GB" sz="1400" i="1" dirty="0" smtClean="0">
                <a:solidFill>
                  <a:srgbClr val="990000"/>
                </a:solidFill>
              </a:rPr>
              <a:t> and </a:t>
            </a:r>
            <a:r>
              <a:rPr lang="en-GB" sz="1400" b="1" i="1" dirty="0" smtClean="0">
                <a:solidFill>
                  <a:srgbClr val="990000"/>
                </a:solidFill>
              </a:rPr>
              <a:t>Where</a:t>
            </a:r>
            <a:r>
              <a:rPr lang="en-GB" sz="1400" i="1" dirty="0" smtClean="0">
                <a:solidFill>
                  <a:srgbClr val="990000"/>
                </a:solidFill>
              </a:rPr>
              <a:t> and </a:t>
            </a:r>
            <a:r>
              <a:rPr lang="en-GB" sz="1400" b="1" i="1" dirty="0" smtClean="0">
                <a:solidFill>
                  <a:srgbClr val="990000"/>
                </a:solidFill>
              </a:rPr>
              <a:t>Who</a:t>
            </a:r>
            <a:r>
              <a:rPr lang="en-GB" sz="1400" i="1" dirty="0" smtClean="0">
                <a:solidFill>
                  <a:srgbClr val="990000"/>
                </a:solidFill>
              </a:rPr>
              <a:t>”</a:t>
            </a:r>
          </a:p>
          <a:p>
            <a:endParaRPr lang="en-GB" sz="1400" i="1" dirty="0" smtClean="0">
              <a:solidFill>
                <a:srgbClr val="990000"/>
              </a:solidFill>
            </a:endParaRPr>
          </a:p>
          <a:p>
            <a:pPr algn="r"/>
            <a:r>
              <a:rPr lang="en-GB" sz="1400" i="1" dirty="0" smtClean="0">
                <a:solidFill>
                  <a:srgbClr val="990000"/>
                </a:solidFill>
              </a:rPr>
              <a:t>Rudyard Kipling, 1902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Course Goals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To develop an understanding of Information Literacy in different contexts;</a:t>
            </a:r>
            <a:r>
              <a:rPr lang="en-US" dirty="0" smtClean="0"/>
              <a:t> </a:t>
            </a:r>
            <a:endParaRPr lang="en-GB" dirty="0" smtClean="0"/>
          </a:p>
          <a:p>
            <a:r>
              <a:rPr lang="en-US" dirty="0"/>
              <a:t>To understand the how the emerging technologies are affecting user behaviour in the digital environment;</a:t>
            </a:r>
            <a:r>
              <a:rPr lang="en-US" dirty="0" smtClean="0"/>
              <a:t> </a:t>
            </a:r>
            <a:endParaRPr lang="en-GB" dirty="0" smtClean="0"/>
          </a:p>
          <a:p>
            <a:r>
              <a:rPr lang="en-US" dirty="0"/>
              <a:t>To understand the importance of information literacy as a graduate skill; </a:t>
            </a:r>
            <a:r>
              <a:rPr lang="en-US" dirty="0" smtClean="0"/>
              <a:t>and</a:t>
            </a:r>
            <a:endParaRPr lang="en-GB" dirty="0" smtClean="0"/>
          </a:p>
          <a:p>
            <a:r>
              <a:rPr lang="en-US" dirty="0"/>
              <a:t>To consider ways in which information literacy is impacting on the present and future workplace.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Topics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Information </a:t>
            </a:r>
            <a:r>
              <a:rPr lang="en-US" dirty="0"/>
              <a:t>Literacy and associated </a:t>
            </a:r>
            <a:r>
              <a:rPr lang="en-US" dirty="0" err="1"/>
              <a:t>literacies</a:t>
            </a: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Emerging </a:t>
            </a:r>
            <a:r>
              <a:rPr lang="en-US" dirty="0"/>
              <a:t>technologies and user behavior in the second decade of the 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Information </a:t>
            </a:r>
            <a:r>
              <a:rPr lang="en-US" dirty="0"/>
              <a:t>Literacy in different contexts</a:t>
            </a:r>
            <a:endParaRPr lang="en-GB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eaching </a:t>
            </a:r>
            <a:r>
              <a:rPr lang="en-US" dirty="0"/>
              <a:t>Information Literacy Skills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Learning Outcomes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At the end of the week, the student will be able to demonstrate knowledge and understanding of: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the skills required to become information fluent through the study of various IL models</a:t>
            </a:r>
            <a:r>
              <a:rPr lang="en-US" dirty="0" smtClean="0"/>
              <a:t>; </a:t>
            </a: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the impact of technology on user </a:t>
            </a:r>
            <a:r>
              <a:rPr lang="en-US" dirty="0" smtClean="0"/>
              <a:t>behaviour; and</a:t>
            </a: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US" dirty="0"/>
              <a:t>the importance of teaching and imparting information literacy skills in different contexts</a:t>
            </a:r>
            <a:r>
              <a:rPr lang="en-US" dirty="0" smtClean="0"/>
              <a:t>.</a:t>
            </a:r>
            <a:endParaRPr lang="en-GB" dirty="0"/>
          </a:p>
          <a:p>
            <a:pPr>
              <a:buClr>
                <a:srgbClr val="00B0F0"/>
              </a:buClr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Learning Pyramid</a:t>
            </a:r>
            <a:endParaRPr lang="en-GB" dirty="0"/>
          </a:p>
        </p:txBody>
      </p:sp>
      <p:pic>
        <p:nvPicPr>
          <p:cNvPr id="4" name="Content Placeholder 3" descr="learning pyrami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1447" r="-11447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Day 1:  Information Literacy &amp; associated literacies (NB)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457200" lvl="0" indent="-457200">
              <a:buAutoNum type="arabicPeriod"/>
            </a:pPr>
            <a:r>
              <a:rPr lang="en-US" dirty="0" smtClean="0"/>
              <a:t>Presentation </a:t>
            </a:r>
            <a:r>
              <a:rPr lang="en-US" dirty="0"/>
              <a:t>of the Course and Learning Agreement</a:t>
            </a:r>
            <a:endParaRPr lang="en-GB" dirty="0" smtClean="0"/>
          </a:p>
          <a:p>
            <a:pPr marL="457200" lvl="0" indent="-457200">
              <a:buAutoNum type="arabicPeriod"/>
            </a:pPr>
            <a:r>
              <a:rPr lang="en-US" dirty="0" smtClean="0"/>
              <a:t>Information </a:t>
            </a:r>
            <a:r>
              <a:rPr lang="en-US" dirty="0"/>
              <a:t>Literacy: history, definition &amp; models</a:t>
            </a:r>
            <a:endParaRPr lang="en-GB" dirty="0" smtClean="0"/>
          </a:p>
          <a:p>
            <a:pPr marL="457200" lvl="0" indent="-457200">
              <a:buAutoNum type="arabicPeriod" startAt="3"/>
            </a:pPr>
            <a:r>
              <a:rPr lang="en-US" dirty="0" smtClean="0"/>
              <a:t>In-class </a:t>
            </a:r>
            <a:r>
              <a:rPr lang="en-US" dirty="0"/>
              <a:t>activity and discussions </a:t>
            </a:r>
            <a:endParaRPr lang="en-GB" dirty="0" smtClean="0"/>
          </a:p>
          <a:p>
            <a:pPr>
              <a:buNone/>
            </a:pPr>
            <a:r>
              <a:rPr lang="en-US" u="sng" dirty="0" smtClean="0"/>
              <a:t>Readings</a:t>
            </a:r>
            <a:r>
              <a:rPr lang="en-US" u="sng" dirty="0"/>
              <a:t>/Videos</a:t>
            </a:r>
            <a:r>
              <a:rPr lang="en-US" dirty="0"/>
              <a:t>: </a:t>
            </a:r>
            <a:r>
              <a:rPr lang="en-US" dirty="0" smtClean="0"/>
              <a:t> </a:t>
            </a:r>
            <a:endParaRPr lang="en-GB" dirty="0" smtClean="0"/>
          </a:p>
          <a:p>
            <a:pPr>
              <a:buNone/>
            </a:pPr>
            <a:r>
              <a:rPr lang="en-US" dirty="0"/>
              <a:t>1. Learning Literacies for a Digital Age (2010-11) available at:   </a:t>
            </a:r>
            <a:r>
              <a:rPr lang="en-US" u="sng" dirty="0">
                <a:hlinkClick r:id="rId2"/>
              </a:rPr>
              <a:t>http://www.academy.gcal.ac.uk/llida/</a:t>
            </a:r>
            <a:endParaRPr lang="en-GB" dirty="0"/>
          </a:p>
          <a:p>
            <a:pPr>
              <a:buNone/>
            </a:pPr>
            <a:r>
              <a:rPr lang="en-US" dirty="0"/>
              <a:t>2. </a:t>
            </a:r>
            <a:r>
              <a:rPr lang="it-IT" dirty="0"/>
              <a:t>SCONUL 7 Pillars of Information Literacy (2011) available at: </a:t>
            </a:r>
            <a:r>
              <a:rPr lang="it-IT" u="sng" dirty="0">
                <a:hlinkClick r:id="rId3"/>
              </a:rPr>
              <a:t>http://www.sconul.ac.uk/groups/information_literacy/seven_pillars.html</a:t>
            </a:r>
            <a:endParaRPr lang="en-GB" dirty="0"/>
          </a:p>
          <a:p>
            <a:pPr>
              <a:buNone/>
            </a:pPr>
            <a:r>
              <a:rPr lang="en-US" dirty="0"/>
              <a:t>3.  Discover Information </a:t>
            </a:r>
            <a:r>
              <a:rPr lang="en-US" dirty="0" smtClean="0"/>
              <a:t>Literacy:</a:t>
            </a:r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://www.youtube.com/watch?v=JWzigkpR7yg</a:t>
            </a:r>
            <a:endParaRPr lang="en-GB" dirty="0"/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Day 2:  Emerging technologies and user behaviour in the 21</a:t>
            </a:r>
            <a:r>
              <a:rPr lang="en-GB" baseline="30000" dirty="0" smtClean="0">
                <a:solidFill>
                  <a:srgbClr val="990000"/>
                </a:solidFill>
              </a:rPr>
              <a:t>st</a:t>
            </a:r>
            <a:r>
              <a:rPr lang="en-GB" dirty="0" smtClean="0">
                <a:solidFill>
                  <a:srgbClr val="990000"/>
                </a:solidFill>
              </a:rPr>
              <a:t> century (NB)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 startAt="4"/>
            </a:pPr>
            <a:r>
              <a:rPr lang="en-US" dirty="0" smtClean="0"/>
              <a:t>User </a:t>
            </a:r>
            <a:r>
              <a:rPr lang="en-US" dirty="0"/>
              <a:t>Behaviour:  Major Studies</a:t>
            </a:r>
            <a:endParaRPr lang="en-GB" dirty="0" smtClean="0"/>
          </a:p>
          <a:p>
            <a:pPr marL="457200" lvl="0" indent="-457200">
              <a:buAutoNum type="arabicPeriod" startAt="4"/>
            </a:pPr>
            <a:r>
              <a:rPr lang="en-US" dirty="0" smtClean="0"/>
              <a:t> Changing </a:t>
            </a:r>
            <a:r>
              <a:rPr lang="en-US" dirty="0"/>
              <a:t>Role of the Information Professional</a:t>
            </a:r>
            <a:endParaRPr lang="en-GB" dirty="0" smtClean="0"/>
          </a:p>
          <a:p>
            <a:pPr marL="457200" lvl="0" indent="-457200">
              <a:buAutoNum type="arabicPeriod" startAt="6"/>
            </a:pPr>
            <a:r>
              <a:rPr lang="en-US" dirty="0" smtClean="0"/>
              <a:t>In-class </a:t>
            </a:r>
            <a:r>
              <a:rPr lang="en-US" dirty="0"/>
              <a:t>activity and discussions</a:t>
            </a:r>
            <a:r>
              <a:rPr lang="en-US" dirty="0" smtClean="0"/>
              <a:t> </a:t>
            </a:r>
            <a:endParaRPr lang="en-GB" dirty="0" smtClean="0"/>
          </a:p>
          <a:p>
            <a:pPr>
              <a:buNone/>
            </a:pPr>
            <a:r>
              <a:rPr lang="en-US" u="sng" dirty="0" smtClean="0"/>
              <a:t>Readings/Videos</a:t>
            </a:r>
            <a:r>
              <a:rPr lang="en-US" dirty="0" smtClean="0"/>
              <a:t>:</a:t>
            </a:r>
            <a:endParaRPr lang="en-GB" dirty="0" smtClean="0"/>
          </a:p>
          <a:p>
            <a:pPr>
              <a:buNone/>
            </a:pPr>
            <a:r>
              <a:rPr lang="en-US" dirty="0"/>
              <a:t>1. BL-CIBER Reports on the Google Generation available </a:t>
            </a:r>
            <a:r>
              <a:rPr lang="en-US" dirty="0" smtClean="0"/>
              <a:t>at: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://www.ucl.ac.uk/infostudies/research/ciber/downloads/</a:t>
            </a:r>
            <a:endParaRPr lang="en-GB" dirty="0"/>
          </a:p>
          <a:p>
            <a:pPr>
              <a:buNone/>
            </a:pPr>
            <a:r>
              <a:rPr lang="en-US" dirty="0"/>
              <a:t>2. Social media revolution:  </a:t>
            </a:r>
            <a:r>
              <a:rPr lang="en-US" u="sng" dirty="0">
                <a:hlinkClick r:id="rId3"/>
              </a:rPr>
              <a:t>http://youtu.be/sIFYPQjYhv8</a:t>
            </a:r>
            <a:endParaRPr lang="en-GB" dirty="0"/>
          </a:p>
          <a:p>
            <a:pPr>
              <a:buNone/>
            </a:pPr>
            <a:r>
              <a:rPr lang="en-US" dirty="0"/>
              <a:t>3.  A vision of students today:  </a:t>
            </a:r>
            <a:r>
              <a:rPr lang="en-US" u="sng" dirty="0">
                <a:hlinkClick r:id="rId4"/>
              </a:rPr>
              <a:t>http://www.youtube.com/watch?v=dGCJ46vyR9o</a:t>
            </a:r>
            <a:endParaRPr lang="en-GB" dirty="0"/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990000"/>
                </a:solidFill>
              </a:rPr>
              <a:t>Day 3:  Information Literacy in different contacts (EC)</a:t>
            </a:r>
            <a:endParaRPr lang="en-GB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>
                <a:solidFill>
                  <a:srgbClr val="990000"/>
                </a:solidFill>
              </a:rPr>
              <a:t>7.    </a:t>
            </a:r>
            <a:r>
              <a:rPr lang="en-US" dirty="0" smtClean="0"/>
              <a:t>Information </a:t>
            </a:r>
            <a:r>
              <a:rPr lang="en-US" dirty="0"/>
              <a:t>Literacy for Children and Youth </a:t>
            </a:r>
            <a:endParaRPr lang="en-GB" dirty="0" smtClean="0"/>
          </a:p>
          <a:p>
            <a:pPr marL="457200" lvl="0" indent="-457200">
              <a:buAutoNum type="arabicPeriod" startAt="8"/>
            </a:pPr>
            <a:r>
              <a:rPr lang="en-US" dirty="0" smtClean="0"/>
              <a:t>Information </a:t>
            </a:r>
            <a:r>
              <a:rPr lang="en-US" dirty="0"/>
              <a:t>Literacy for Adults</a:t>
            </a:r>
            <a:endParaRPr lang="en-GB" dirty="0" smtClean="0"/>
          </a:p>
          <a:p>
            <a:pPr marL="457200" lvl="0" indent="-457200">
              <a:buAutoNum type="arabicPeriod" startAt="8"/>
            </a:pPr>
            <a:r>
              <a:rPr lang="en-US" dirty="0" smtClean="0"/>
              <a:t>In-class </a:t>
            </a:r>
            <a:r>
              <a:rPr lang="en-US" dirty="0"/>
              <a:t>activity and discussions</a:t>
            </a:r>
            <a:endParaRPr lang="en-GB" dirty="0"/>
          </a:p>
          <a:p>
            <a:pPr>
              <a:buNone/>
            </a:pPr>
            <a:r>
              <a:rPr lang="en-US" dirty="0" smtClean="0"/>
              <a:t> </a:t>
            </a:r>
            <a:r>
              <a:rPr lang="en-US" u="sng" dirty="0" smtClean="0"/>
              <a:t>Readings</a:t>
            </a:r>
            <a:r>
              <a:rPr lang="en-US" u="sng" dirty="0"/>
              <a:t>/Videos</a:t>
            </a:r>
            <a:r>
              <a:rPr lang="en-US" dirty="0"/>
              <a:t>: </a:t>
            </a:r>
            <a:r>
              <a:rPr lang="en-US" dirty="0" smtClean="0"/>
              <a:t> </a:t>
            </a:r>
            <a:endParaRPr lang="en-GB" dirty="0" smtClean="0"/>
          </a:p>
          <a:p>
            <a:pPr>
              <a:buNone/>
            </a:pPr>
            <a:r>
              <a:rPr lang="en-US" dirty="0"/>
              <a:t>1. Scottish Information Literacy Project:  </a:t>
            </a:r>
            <a:r>
              <a:rPr lang="en-US" u="sng" dirty="0">
                <a:hlinkClick r:id="rId2"/>
              </a:rPr>
              <a:t>http://www.gcu.ac.uk/ils/</a:t>
            </a:r>
            <a:endParaRPr lang="en-GB" dirty="0"/>
          </a:p>
          <a:p>
            <a:pPr>
              <a:buNone/>
            </a:pPr>
            <a:r>
              <a:rPr lang="en-US" dirty="0"/>
              <a:t>2.  Welsh Information Literacy </a:t>
            </a:r>
            <a:r>
              <a:rPr lang="en-US" dirty="0" err="1" smtClean="0"/>
              <a:t>Project:</a:t>
            </a:r>
            <a:r>
              <a:rPr lang="en-US" u="sng" dirty="0" err="1" smtClean="0">
                <a:hlinkClick r:id="rId3"/>
              </a:rPr>
              <a:t>http</a:t>
            </a:r>
            <a:r>
              <a:rPr lang="en-US" u="sng" dirty="0" err="1">
                <a:hlinkClick r:id="rId3"/>
              </a:rPr>
              <a:t>://www.library.wales.org/index.php?id</a:t>
            </a:r>
            <a:r>
              <a:rPr lang="en-US" u="sng" dirty="0">
                <a:hlinkClick r:id="rId3"/>
              </a:rPr>
              <a:t>=7498</a:t>
            </a:r>
            <a:endParaRPr lang="en-GB" dirty="0"/>
          </a:p>
          <a:p>
            <a:pPr>
              <a:buNone/>
            </a:pPr>
            <a:r>
              <a:rPr lang="en-US" dirty="0"/>
              <a:t>3. What digital natives want from the library:  </a:t>
            </a:r>
            <a:r>
              <a:rPr lang="en-US" u="sng" dirty="0">
                <a:hlinkClick r:id="rId4"/>
              </a:rPr>
              <a:t>http://www.youtube.com/watch?v=7_zzPBbXjWs</a:t>
            </a:r>
            <a:endParaRPr lang="en-GB" dirty="0"/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314</TotalTime>
  <Words>976</Words>
  <Application>Microsoft Macintosh PowerPoint</Application>
  <PresentationFormat>On-screen Show (4:3)</PresentationFormat>
  <Paragraphs>81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NMPLIS Summer School 2011 Tbilisi, Georgia Week 1:  July 11-22, 2011</vt:lpstr>
      <vt:lpstr>About you &amp; your learning</vt:lpstr>
      <vt:lpstr>Course Goals</vt:lpstr>
      <vt:lpstr>Topics</vt:lpstr>
      <vt:lpstr>Learning Outcomes</vt:lpstr>
      <vt:lpstr>The Learning Pyramid</vt:lpstr>
      <vt:lpstr>Day 1:  Information Literacy &amp; associated literacies (NB)</vt:lpstr>
      <vt:lpstr>Day 2:  Emerging technologies and user behaviour in the 21st century (NB)</vt:lpstr>
      <vt:lpstr>Day 3:  Information Literacy in different contacts (EC)</vt:lpstr>
      <vt:lpstr>Day 4:  Teaching Information Literacy (EC)</vt:lpstr>
      <vt:lpstr>Day 5:  Group Presentations &amp; Closing</vt:lpstr>
      <vt:lpstr>The Librarian</vt:lpstr>
      <vt:lpstr>A Librarian’s 2.0 Manifesto</vt:lpstr>
      <vt:lpstr>Discussion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EU-Tempus Tbilisi Summer School in Library &amp; information Science 2011</dc:title>
  <dc:creator>Administrator</dc:creator>
  <cp:lastModifiedBy>Nazlin Bhimani</cp:lastModifiedBy>
  <cp:revision>32</cp:revision>
  <dcterms:created xsi:type="dcterms:W3CDTF">2011-07-13T13:26:56Z</dcterms:created>
  <dcterms:modified xsi:type="dcterms:W3CDTF">2011-07-13T13:29:06Z</dcterms:modified>
</cp:coreProperties>
</file>