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9" r:id="rId5"/>
    <p:sldId id="260" r:id="rId6"/>
    <p:sldId id="262" r:id="rId7"/>
    <p:sldId id="263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620" y="9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/>
          <p:cNvSpPr txBox="1">
            <a:spLocks/>
          </p:cNvSpPr>
          <p:nvPr/>
        </p:nvSpPr>
        <p:spPr>
          <a:xfrm>
            <a:off x="1066800" y="2819400"/>
            <a:ext cx="4800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a-G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ვიდეო ფაილების ატვირთვა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youtube.com-</a:t>
            </a:r>
            <a:r>
              <a:rPr kumimoji="0" lang="ka-G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ზე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felin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1  </a:t>
            </a:r>
            <a:r>
              <a:rPr lang="en-US" sz="1400" b="1" dirty="0" smtClean="0">
                <a:latin typeface="Safeline"/>
              </a:rPr>
              <a:t>youtube.com </a:t>
            </a:r>
            <a:r>
              <a:rPr lang="ka-GE" sz="1400" b="1" dirty="0" smtClean="0">
                <a:latin typeface="Safeline"/>
              </a:rPr>
              <a:t>ვებგვერდზე შესვლა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ბრაუზერის მისამართების ფანჯარაში ჩაწერეთ მისამართი - </a:t>
            </a:r>
            <a:r>
              <a:rPr lang="en-US" sz="1200" b="1" dirty="0" smtClean="0">
                <a:latin typeface="Safeline"/>
              </a:rPr>
              <a:t>youtube.com</a:t>
            </a: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 და დააჭირეთ ღილაკს </a:t>
            </a:r>
            <a:r>
              <a:rPr lang="en-US" sz="1200" dirty="0" smtClean="0">
                <a:latin typeface="Safeline"/>
              </a:rPr>
              <a:t>Enter</a:t>
            </a:r>
            <a:r>
              <a:rPr lang="ka-GE" sz="1200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 </a:t>
            </a:r>
            <a:endParaRPr lang="en-US" sz="1600" b="1" dirty="0">
              <a:latin typeface="Safelin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50" r="3438" b="40625"/>
          <a:stretch>
            <a:fillRect/>
          </a:stretch>
        </p:blipFill>
        <p:spPr bwMode="auto">
          <a:xfrm>
            <a:off x="152400" y="762000"/>
            <a:ext cx="4343400" cy="264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38100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2</a:t>
            </a:r>
            <a:r>
              <a:rPr lang="ru-RU" sz="1600" b="1" dirty="0" smtClean="0">
                <a:latin typeface="Safeline"/>
              </a:rPr>
              <a:t> </a:t>
            </a:r>
            <a:r>
              <a:rPr lang="ka-GE" sz="1600" b="1" dirty="0" smtClean="0">
                <a:latin typeface="Safeline"/>
              </a:rPr>
              <a:t>ვებგვერდზე ავტორიზაციის გავლა</a:t>
            </a:r>
            <a:endParaRPr lang="ru-RU" sz="16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Safeline"/>
              </a:rPr>
              <a:t>თქვენი</a:t>
            </a:r>
            <a:r>
              <a:rPr lang="ka-GE" sz="1600" b="1" dirty="0" smtClean="0">
                <a:latin typeface="Safeline"/>
              </a:rPr>
              <a:t> </a:t>
            </a:r>
            <a:r>
              <a:rPr lang="en-US" sz="1400" b="1" dirty="0" err="1" smtClean="0">
                <a:latin typeface="Safeline"/>
              </a:rPr>
              <a:t>youtube</a:t>
            </a:r>
            <a:r>
              <a:rPr lang="ka-GE" sz="1400" b="1" dirty="0" smtClean="0">
                <a:latin typeface="Safeline"/>
              </a:rPr>
              <a:t>-ის </a:t>
            </a:r>
            <a:r>
              <a:rPr lang="ka-GE" sz="1400" dirty="0" smtClean="0">
                <a:latin typeface="Safeline"/>
              </a:rPr>
              <a:t>ანგარიშზე შესასვლელად</a:t>
            </a:r>
            <a:r>
              <a:rPr lang="ka-GE" sz="1400" b="1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დააწკაპეთ ღილაკს </a:t>
            </a:r>
            <a:r>
              <a:rPr lang="ka-GE" sz="1400" b="1" dirty="0" smtClean="0">
                <a:latin typeface="Safeline"/>
              </a:rPr>
              <a:t>“</a:t>
            </a:r>
            <a:r>
              <a:rPr lang="en-US" sz="1400" b="1" dirty="0" smtClean="0">
                <a:latin typeface="Safeline"/>
              </a:rPr>
              <a:t>Sign In”</a:t>
            </a:r>
            <a:r>
              <a:rPr lang="en-US" sz="1400" dirty="0" smtClean="0">
                <a:latin typeface="Safeline"/>
              </a:rPr>
              <a:t> </a:t>
            </a:r>
            <a:r>
              <a:rPr lang="ka-GE" sz="1400" dirty="0" smtClean="0">
                <a:latin typeface="Safeline"/>
              </a:rPr>
              <a:t> მარჯვენა ზედა კუთხეში </a:t>
            </a:r>
            <a:r>
              <a:rPr lang="en-US" sz="1400" dirty="0" smtClean="0">
                <a:latin typeface="Safeline"/>
              </a:rPr>
              <a:t>(</a:t>
            </a:r>
            <a:r>
              <a:rPr lang="ka-GE" sz="1400" dirty="0" smtClean="0">
                <a:latin typeface="Safeline"/>
              </a:rPr>
              <a:t>თუ ჯერ არ გაქვთ საკუთარი ანგარიში გადადით </a:t>
            </a:r>
            <a:r>
              <a:rPr lang="ka-GE" sz="1400" b="1" dirty="0" smtClean="0">
                <a:latin typeface="Safeline"/>
              </a:rPr>
              <a:t>დარეგისტრირებაზე</a:t>
            </a:r>
            <a:r>
              <a:rPr lang="ka-GE" sz="1400" dirty="0" smtClean="0">
                <a:latin typeface="Safeline"/>
              </a:rPr>
              <a:t> და გაეცანით დარეგისტრირების ინსტრუქციას)</a:t>
            </a:r>
            <a:endParaRPr lang="en-US" sz="1400" b="1" dirty="0">
              <a:latin typeface="Safeline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3750" r="3438" b="79447"/>
          <a:stretch>
            <a:fillRect/>
          </a:stretch>
        </p:blipFill>
        <p:spPr bwMode="auto">
          <a:xfrm>
            <a:off x="76200" y="5181600"/>
            <a:ext cx="4343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0" name="Straight Arrow Connector 19"/>
          <p:cNvCxnSpPr/>
          <p:nvPr/>
        </p:nvCxnSpPr>
        <p:spPr>
          <a:xfrm flipH="1">
            <a:off x="4520484" y="5550795"/>
            <a:ext cx="609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25721" y="5435958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6519446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3  ავტორიზაციისას საკუთარი მონაცემების შეყვანა და დადასტურება</a:t>
            </a:r>
          </a:p>
          <a:p>
            <a:pPr>
              <a:buFont typeface="Wingdings" pitchFamily="2" charset="2"/>
              <a:buChar char="Ø"/>
            </a:pPr>
            <a:r>
              <a:rPr lang="ka-GE" sz="1400" dirty="0" smtClean="0"/>
              <a:t> შიყვანეთ მომხმარებლის სახელი, პარილი და დააწკაპეთ </a:t>
            </a:r>
            <a:r>
              <a:rPr lang="ka-GE" sz="1400" b="1" dirty="0" smtClean="0"/>
              <a:t>“</a:t>
            </a:r>
            <a:r>
              <a:rPr lang="en-US" sz="1400" b="1" dirty="0" smtClean="0"/>
              <a:t>Sign In”</a:t>
            </a:r>
            <a:endParaRPr lang="en-US" sz="1400" b="1" dirty="0">
              <a:latin typeface="Safeline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 l="10625" t="13672" r="9688" b="51172"/>
          <a:stretch>
            <a:fillRect/>
          </a:stretch>
        </p:blipFill>
        <p:spPr bwMode="auto">
          <a:xfrm>
            <a:off x="152400" y="7315200"/>
            <a:ext cx="4953000" cy="1748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3467637" y="739140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200" dirty="0" smtClean="0"/>
              <a:t>სახელი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477343" y="7724001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200" dirty="0" smtClean="0"/>
              <a:t>გვარი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886200" y="8153400"/>
            <a:ext cx="7620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454758" y="80010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2400" y="36576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2400" y="64008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 t="2663" r="4375" b="66791"/>
          <a:stretch>
            <a:fillRect/>
          </a:stretch>
        </p:blipFill>
        <p:spPr bwMode="auto">
          <a:xfrm>
            <a:off x="76200" y="3733800"/>
            <a:ext cx="6553200" cy="182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4  </a:t>
            </a:r>
            <a:r>
              <a:rPr lang="ka-GE" sz="1400" dirty="0" smtClean="0">
                <a:latin typeface="Safeline"/>
              </a:rPr>
              <a:t>ფანჯრის მარცხენა გვერდით მენიუში და მარჯვენა ზედა კუთხეში გამოჩნდება თქვენი ანგარიშის სახელი, რაც იმას ნიშნავს რომ თქვენ იმყოფებით თქვენს პერსონალურ გვერდზე</a:t>
            </a:r>
            <a:endParaRPr lang="en-US" sz="1600" b="1" dirty="0">
              <a:latin typeface="Safelin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1242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5 ფაილის ატვირთვის  დაწყება</a:t>
            </a:r>
          </a:p>
          <a:p>
            <a:pPr>
              <a:buFont typeface="Wingdings" pitchFamily="2" charset="2"/>
              <a:buChar char="Ø"/>
            </a:pPr>
            <a:r>
              <a:rPr lang="ka-GE" sz="1600" b="1" dirty="0" smtClean="0">
                <a:latin typeface="Safeline"/>
              </a:rPr>
              <a:t> </a:t>
            </a:r>
            <a:r>
              <a:rPr lang="ka-GE" sz="1400" dirty="0" smtClean="0"/>
              <a:t>ფაილის ასატვირთად დააწკაპეთ ღილაკს </a:t>
            </a:r>
            <a:r>
              <a:rPr lang="ka-GE" sz="1400" b="1" dirty="0" smtClean="0"/>
              <a:t>”</a:t>
            </a:r>
            <a:r>
              <a:rPr lang="en-US" sz="1400" b="1" dirty="0" smtClean="0"/>
              <a:t>Upload” </a:t>
            </a:r>
            <a:endParaRPr lang="en-US" sz="1400" b="1" dirty="0">
              <a:latin typeface="Safeline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648200" y="4050405"/>
            <a:ext cx="609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91000" y="39624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59436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6  ასატვირთი ვიდეოს  შერჩევა</a:t>
            </a:r>
          </a:p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Safeline"/>
              </a:rPr>
              <a:t>თქვენს წინაშე გამოჩნდება ცარიელი ფანჯარა </a:t>
            </a:r>
            <a:r>
              <a:rPr lang="ka-GE" sz="1400" dirty="0" smtClean="0"/>
              <a:t> დააწკაპეთ  ღილაკს</a:t>
            </a:r>
            <a:r>
              <a:rPr lang="en-US" sz="1400" b="1" dirty="0" smtClean="0"/>
              <a:t> </a:t>
            </a:r>
            <a:endParaRPr lang="ka-GE" sz="1400" b="1" dirty="0" smtClean="0"/>
          </a:p>
          <a:p>
            <a:r>
              <a:rPr lang="ka-GE" sz="1400" b="1" dirty="0" smtClean="0"/>
              <a:t>“</a:t>
            </a:r>
            <a:r>
              <a:rPr lang="en-US" sz="1400" b="1" dirty="0" smtClean="0"/>
              <a:t>Select files to upload”</a:t>
            </a:r>
            <a:endParaRPr lang="en-US" sz="1400" b="1" dirty="0">
              <a:latin typeface="Safeline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52400" y="31242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2400" y="58674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t="2663" r="4375" b="66791"/>
          <a:stretch>
            <a:fillRect/>
          </a:stretch>
        </p:blipFill>
        <p:spPr bwMode="auto">
          <a:xfrm>
            <a:off x="76200" y="990600"/>
            <a:ext cx="6553200" cy="182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762000" y="1981200"/>
            <a:ext cx="5334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3804" t="17266" r="89174" b="80041"/>
          <a:stretch>
            <a:fillRect/>
          </a:stretch>
        </p:blipFill>
        <p:spPr bwMode="auto">
          <a:xfrm>
            <a:off x="1143000" y="2196921"/>
            <a:ext cx="838200" cy="27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Straight Arrow Connector 22"/>
          <p:cNvCxnSpPr/>
          <p:nvPr/>
        </p:nvCxnSpPr>
        <p:spPr>
          <a:xfrm flipV="1">
            <a:off x="5943600" y="1371600"/>
            <a:ext cx="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82282" t="7266" r="11046" b="90688"/>
          <a:stretch>
            <a:fillRect/>
          </a:stretch>
        </p:blipFill>
        <p:spPr bwMode="auto">
          <a:xfrm>
            <a:off x="5486400" y="2042160"/>
            <a:ext cx="914400" cy="24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3750" t="14844" r="40000" b="41797"/>
          <a:stretch>
            <a:fillRect/>
          </a:stretch>
        </p:blipFill>
        <p:spPr bwMode="auto">
          <a:xfrm>
            <a:off x="152400" y="6776720"/>
            <a:ext cx="3962400" cy="2214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6" name="Straight Arrow Connector 35"/>
          <p:cNvCxnSpPr/>
          <p:nvPr/>
        </p:nvCxnSpPr>
        <p:spPr>
          <a:xfrm rot="10800000">
            <a:off x="2895600" y="7860405"/>
            <a:ext cx="609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295400" y="7391400"/>
            <a:ext cx="1600200" cy="828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26144" t="17188" r="12813" b="21875"/>
          <a:stretch>
            <a:fillRect/>
          </a:stretch>
        </p:blipFill>
        <p:spPr bwMode="auto">
          <a:xfrm>
            <a:off x="228600" y="457201"/>
            <a:ext cx="3962400" cy="2819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Safeline"/>
              </a:rPr>
              <a:t>შეარჩიეთ სასურველი ვიდეოფაილი თქვენი კომპიუტერიდან და დააწკაპეთ ღილაკს </a:t>
            </a:r>
            <a:r>
              <a:rPr lang="en-US" sz="1400" b="1" dirty="0" smtClean="0">
                <a:latin typeface="Safeline"/>
              </a:rPr>
              <a:t>,,Open”</a:t>
            </a:r>
            <a:endParaRPr lang="en-US" sz="1600" b="1" dirty="0">
              <a:latin typeface="Safeline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657600" y="3200400"/>
            <a:ext cx="568857" cy="2468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895600" y="3048000"/>
            <a:ext cx="733778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295400" y="1942563"/>
            <a:ext cx="990600" cy="304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0" y="3470475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52400" y="5638800"/>
            <a:ext cx="4648200" cy="3362207"/>
            <a:chOff x="152400" y="5181600"/>
            <a:chExt cx="5334000" cy="3819407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4063" t="14844" r="20000" b="17187"/>
            <a:stretch>
              <a:fillRect/>
            </a:stretch>
          </p:blipFill>
          <p:spPr bwMode="auto">
            <a:xfrm>
              <a:off x="152400" y="5181600"/>
              <a:ext cx="5334000" cy="38194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51386" t="41681" r="26114" b="51783"/>
            <a:stretch>
              <a:fillRect/>
            </a:stretch>
          </p:blipFill>
          <p:spPr bwMode="auto">
            <a:xfrm>
              <a:off x="3479442" y="6540321"/>
              <a:ext cx="1828800" cy="425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51545" t="69806" r="26747" b="23922"/>
            <a:stretch>
              <a:fillRect/>
            </a:stretch>
          </p:blipFill>
          <p:spPr bwMode="auto">
            <a:xfrm>
              <a:off x="3276600" y="7924800"/>
              <a:ext cx="1764406" cy="4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51545" t="85041" r="26747" b="10041"/>
            <a:stretch>
              <a:fillRect/>
            </a:stretch>
          </p:blipFill>
          <p:spPr bwMode="auto">
            <a:xfrm>
              <a:off x="3289479" y="8305800"/>
              <a:ext cx="1764406" cy="31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/>
          <a:srcRect l="71322" t="22980" r="22712" b="74308"/>
          <a:stretch>
            <a:fillRect/>
          </a:stretch>
        </p:blipFill>
        <p:spPr bwMode="auto">
          <a:xfrm>
            <a:off x="3962400" y="6019800"/>
            <a:ext cx="737864" cy="22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TextBox 42"/>
          <p:cNvSpPr txBox="1"/>
          <p:nvPr/>
        </p:nvSpPr>
        <p:spPr>
          <a:xfrm>
            <a:off x="231704" y="6776783"/>
            <a:ext cx="1500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100" dirty="0" smtClean="0"/>
              <a:t>ვიდეოს დასახელება</a:t>
            </a:r>
            <a:endParaRPr 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7239000"/>
            <a:ext cx="23679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100" dirty="0" smtClean="0"/>
              <a:t>ვიდეოს ანოტაცია (მოკლე აღწერა)</a:t>
            </a:r>
            <a:endParaRPr lang="en-U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7772400"/>
            <a:ext cx="6912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100" dirty="0" smtClean="0"/>
              <a:t>თეგები </a:t>
            </a:r>
            <a:endParaRPr lang="en-US" sz="11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419600" y="6684005"/>
            <a:ext cx="762000" cy="4025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05400" y="6553200"/>
            <a:ext cx="1364476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a-GE" sz="1100" dirty="0" smtClean="0"/>
              <a:t>წვდომის დონეები</a:t>
            </a:r>
            <a:endParaRPr lang="en-US" sz="1100" dirty="0"/>
          </a:p>
        </p:txBody>
      </p:sp>
      <p:cxnSp>
        <p:nvCxnSpPr>
          <p:cNvPr id="50" name="Straight Arrow Connector 49"/>
          <p:cNvCxnSpPr>
            <a:endCxn id="14342" idx="3"/>
          </p:cNvCxnSpPr>
          <p:nvPr/>
        </p:nvCxnSpPr>
        <p:spPr>
          <a:xfrm flipH="1">
            <a:off x="4412471" y="7979405"/>
            <a:ext cx="997729" cy="2537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334000" y="7848600"/>
            <a:ext cx="1048685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a-GE" sz="1100" dirty="0" smtClean="0"/>
              <a:t>კატეგორიები</a:t>
            </a:r>
            <a:endParaRPr lang="en-US" sz="1100" dirty="0"/>
          </a:p>
        </p:txBody>
      </p:sp>
      <p:sp>
        <p:nvSpPr>
          <p:cNvPr id="51" name="Rectangle 50"/>
          <p:cNvSpPr/>
          <p:nvPr/>
        </p:nvSpPr>
        <p:spPr>
          <a:xfrm>
            <a:off x="3962400" y="60198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572000" y="5943600"/>
            <a:ext cx="6858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05400" y="5791200"/>
            <a:ext cx="1676400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a-GE" sz="1100" dirty="0" smtClean="0"/>
              <a:t>ღილაკი ვიდეოსათვის ადგილის მისაჩენად</a:t>
            </a:r>
            <a:endParaRPr lang="en-US" sz="1100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4648200" y="8534400"/>
            <a:ext cx="997729" cy="2537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105400" y="8382000"/>
            <a:ext cx="1676400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a-GE" sz="1100" dirty="0" smtClean="0"/>
              <a:t>ღილაკი ცვლილებების დასამახსორებლად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733800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</a:t>
            </a:r>
            <a:r>
              <a:rPr lang="en-US" sz="1600" b="1" dirty="0" smtClean="0">
                <a:latin typeface="Safeline"/>
              </a:rPr>
              <a:t>8</a:t>
            </a:r>
            <a:r>
              <a:rPr lang="ka-GE" sz="1600" b="1" dirty="0" smtClean="0">
                <a:latin typeface="Safeline"/>
              </a:rPr>
              <a:t>  </a:t>
            </a:r>
            <a:r>
              <a:rPr lang="ka-GE" sz="1400" dirty="0" smtClean="0">
                <a:latin typeface="Safeline"/>
              </a:rPr>
              <a:t>მას შემდეგ რაც ვიდეო აიტვირთება თქვენს პერსონალურ გვერდზე გრაფაში სახელწოდებით </a:t>
            </a:r>
            <a:r>
              <a:rPr lang="ka-GE" sz="1400" b="1" dirty="0" smtClean="0">
                <a:latin typeface="Safeline"/>
              </a:rPr>
              <a:t>,,</a:t>
            </a:r>
            <a:r>
              <a:rPr lang="en-US" sz="1400" b="1" dirty="0" smtClean="0">
                <a:latin typeface="Safeline"/>
              </a:rPr>
              <a:t>Title” </a:t>
            </a:r>
            <a:r>
              <a:rPr lang="ka-GE" sz="1400" dirty="0" smtClean="0">
                <a:latin typeface="Safeline"/>
              </a:rPr>
              <a:t>ჩაწერეთ ვიდეოს დასახელება, გრაფაში </a:t>
            </a:r>
            <a:r>
              <a:rPr lang="en-US" sz="1400" b="1" dirty="0" smtClean="0">
                <a:latin typeface="Safeline"/>
              </a:rPr>
              <a:t>,,</a:t>
            </a:r>
            <a:r>
              <a:rPr lang="en-US" sz="1400" b="1" dirty="0" err="1" smtClean="0">
                <a:latin typeface="Safeline"/>
              </a:rPr>
              <a:t>Descripcion</a:t>
            </a:r>
            <a:r>
              <a:rPr lang="en-US" sz="1400" b="1" dirty="0" smtClean="0">
                <a:latin typeface="Safeline"/>
              </a:rPr>
              <a:t>”</a:t>
            </a:r>
            <a:r>
              <a:rPr lang="en-US" sz="1400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ვიდეოს ანოტაცია (აღწერა), გაფაში </a:t>
            </a:r>
            <a:r>
              <a:rPr lang="en-US" sz="1400" b="1" dirty="0" smtClean="0">
                <a:latin typeface="Safeline"/>
              </a:rPr>
              <a:t>,,Tags” </a:t>
            </a:r>
            <a:r>
              <a:rPr lang="ka-GE" sz="1400" dirty="0" smtClean="0">
                <a:latin typeface="Safeline"/>
              </a:rPr>
              <a:t>ჩაჭერეთ ვიდეოს შესაბამისი თეგები, გრაფაში ,,</a:t>
            </a:r>
            <a:r>
              <a:rPr lang="en-US" sz="1400" b="1" dirty="0" smtClean="0"/>
              <a:t> Privacy settings</a:t>
            </a:r>
            <a:r>
              <a:rPr lang="ka-GE" sz="1400" b="1" dirty="0" smtClean="0">
                <a:latin typeface="Safeline"/>
              </a:rPr>
              <a:t>” </a:t>
            </a:r>
            <a:r>
              <a:rPr lang="ka-GE" sz="1400" dirty="0" smtClean="0">
                <a:latin typeface="Safeline"/>
              </a:rPr>
              <a:t>აირჩიეთ სასურველი წვდომის დონე, გრაფაში ,,</a:t>
            </a:r>
            <a:r>
              <a:rPr lang="en-US" sz="1400" b="1" dirty="0" smtClean="0"/>
              <a:t> Category</a:t>
            </a:r>
            <a:r>
              <a:rPr lang="ka-GE" sz="1400" b="1" dirty="0" smtClean="0"/>
              <a:t>” </a:t>
            </a:r>
            <a:r>
              <a:rPr lang="ka-GE" sz="1400" dirty="0" smtClean="0"/>
              <a:t> მიანიჭეთ ვიდეოს შესაბამისი კატეგორია, ღილაკზე </a:t>
            </a:r>
            <a:r>
              <a:rPr lang="en-US" sz="1400" b="1" dirty="0" smtClean="0"/>
              <a:t>,,Add to” </a:t>
            </a:r>
            <a:r>
              <a:rPr lang="ka-GE" sz="1400" dirty="0" smtClean="0"/>
              <a:t>დაწკაპებით შეგიძლიათ ვიდეოს  კონკრეტული ადგილმდებარეობა (</a:t>
            </a:r>
            <a:r>
              <a:rPr lang="en-US" sz="1400" dirty="0" smtClean="0"/>
              <a:t>Playlist, Favorite </a:t>
            </a:r>
            <a:r>
              <a:rPr lang="ka-GE" sz="1400" dirty="0" smtClean="0"/>
              <a:t> და სხვ.) მიუთითოთ თქვენს ანგარიშში. ამ პროცესის დასამახსოვრებლად დააწკაპეთ ღილაკს </a:t>
            </a:r>
            <a:r>
              <a:rPr lang="en-US" sz="1400" b="1" dirty="0" smtClean="0"/>
              <a:t>,,Save Changes” </a:t>
            </a:r>
            <a:r>
              <a:rPr lang="ka-GE" sz="1400" dirty="0" smtClean="0"/>
              <a:t>მარჯვენა ქვედა კუთხში.</a:t>
            </a:r>
            <a:endParaRPr lang="en-US" sz="1400" b="1" dirty="0" smtClean="0"/>
          </a:p>
          <a:p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76200" y="5334000"/>
            <a:ext cx="6705600" cy="3629991"/>
            <a:chOff x="-2590800" y="1605064"/>
            <a:chExt cx="10058400" cy="532913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/>
            <a:srcRect l="3734" t="12500" r="18960" b="15625"/>
            <a:stretch>
              <a:fillRect/>
            </a:stretch>
          </p:blipFill>
          <p:spPr bwMode="auto">
            <a:xfrm>
              <a:off x="-2590800" y="1605064"/>
              <a:ext cx="100584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2"/>
            <a:srcRect l="76940" t="85417" r="7247" b="9375"/>
            <a:stretch>
              <a:fillRect/>
            </a:stretch>
          </p:blipFill>
          <p:spPr bwMode="auto">
            <a:xfrm>
              <a:off x="5181600" y="6553200"/>
              <a:ext cx="2057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0" y="0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</a:t>
            </a:r>
            <a:r>
              <a:rPr lang="en-US" sz="1600" b="1" dirty="0" smtClean="0">
                <a:latin typeface="Safeline"/>
              </a:rPr>
              <a:t>7</a:t>
            </a:r>
            <a:r>
              <a:rPr lang="ka-GE" sz="1600" b="1" dirty="0" smtClean="0">
                <a:latin typeface="Safeline"/>
              </a:rPr>
              <a:t> ვიდეოს მონეტიზირება</a:t>
            </a:r>
          </a:p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Safeline"/>
              </a:rPr>
              <a:t>  ვიდეოს მონეტიზირებით თქვენ ითხოვთ უფლებას იმაზე, რომ თქვენი ვიდეო გაყიდოთ </a:t>
            </a:r>
            <a:r>
              <a:rPr lang="en-US" sz="1400" b="1" dirty="0" smtClean="0">
                <a:latin typeface="Safeline"/>
              </a:rPr>
              <a:t>YouTube</a:t>
            </a:r>
            <a:r>
              <a:rPr lang="ka-GE" sz="1400" dirty="0" smtClean="0">
                <a:latin typeface="Safeline"/>
              </a:rPr>
              <a:t>-ის გამოყენებით, თუმცა ამ მოთხოვნის შემთხვევაში მზად უნდა ვიყოთ დავუმტკიცოთ-დავანახოთ </a:t>
            </a:r>
            <a:r>
              <a:rPr lang="en-US" sz="1400" b="1" dirty="0" smtClean="0">
                <a:latin typeface="Safeline"/>
              </a:rPr>
              <a:t>YouTube</a:t>
            </a:r>
            <a:r>
              <a:rPr lang="ka-GE" sz="1400" dirty="0" smtClean="0">
                <a:latin typeface="Safeline"/>
              </a:rPr>
              <a:t>-ის ადმინისტრაციას თუ რატომ არის ეს ვიდეო ღირებული. </a:t>
            </a:r>
          </a:p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Safeline"/>
              </a:rPr>
              <a:t>შედით მონეტიზირების გრაფაში </a:t>
            </a:r>
          </a:p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Safeline"/>
              </a:rPr>
              <a:t>მაუსის მარცხენა ღილაკის დაწკაპუნებით მონიშნეთ უჯრა</a:t>
            </a:r>
            <a:r>
              <a:rPr lang="en-US" sz="1400" dirty="0" smtClean="0">
                <a:latin typeface="Safeline"/>
              </a:rPr>
              <a:t> </a:t>
            </a:r>
            <a:r>
              <a:rPr lang="en-US" sz="1400" b="1" dirty="0" smtClean="0">
                <a:latin typeface="Safeline"/>
              </a:rPr>
              <a:t>Monetization 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გადაიკითხეთ პირობები და დააწკაპუნეთ ღილაკს -</a:t>
            </a:r>
            <a:r>
              <a:rPr lang="en-US" sz="1400" b="1" dirty="0" smtClean="0">
                <a:latin typeface="Safeline"/>
              </a:rPr>
              <a:t> Got it</a:t>
            </a:r>
          </a:p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Safeline"/>
              </a:rPr>
              <a:t> ღილაკზე </a:t>
            </a:r>
            <a:r>
              <a:rPr lang="en-US" sz="1400" b="1" dirty="0" smtClean="0">
                <a:latin typeface="Safeline"/>
              </a:rPr>
              <a:t>Save changes</a:t>
            </a:r>
            <a:r>
              <a:rPr lang="ka-GE" sz="1400" b="1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დაწკაპუნებით შეინახეთ ცვლილება  </a:t>
            </a:r>
            <a:endParaRPr lang="en-US" sz="1400" dirty="0">
              <a:latin typeface="Safeline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1000" y="44958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04800" y="2057400"/>
            <a:ext cx="5257800" cy="2362200"/>
            <a:chOff x="381000" y="4648200"/>
            <a:chExt cx="5257800" cy="2362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l="16398" t="55207" r="43192" b="12501"/>
            <a:stretch>
              <a:fillRect/>
            </a:stretch>
          </p:blipFill>
          <p:spPr bwMode="auto">
            <a:xfrm>
              <a:off x="381000" y="4648200"/>
              <a:ext cx="52578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/>
            <a:srcRect l="68432" t="81513" r="20448" b="14057"/>
            <a:stretch>
              <a:fillRect/>
            </a:stretch>
          </p:blipFill>
          <p:spPr bwMode="auto">
            <a:xfrm>
              <a:off x="4039564" y="6553200"/>
              <a:ext cx="1446836" cy="324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31" name="Straight Arrow Connector 30"/>
          <p:cNvCxnSpPr/>
          <p:nvPr/>
        </p:nvCxnSpPr>
        <p:spPr>
          <a:xfrm rot="10800000">
            <a:off x="1600202" y="2285998"/>
            <a:ext cx="457198" cy="30480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838200" y="2057400"/>
            <a:ext cx="733778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rot="10800000" flipH="1">
            <a:off x="304800" y="2736452"/>
            <a:ext cx="76200" cy="57149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648200" y="35052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5257800" y="3657599"/>
            <a:ext cx="609600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572000" y="3962400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 rot="10800000" flipV="1">
            <a:off x="5410200" y="4114799"/>
            <a:ext cx="609600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0" y="449580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8 გაფართოებული პარამეტრების მინიჭება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6200" y="4724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400" dirty="0" smtClean="0"/>
              <a:t>  წითელი წყვეტილი ხაზით მონიშნულ გრაფაში მონიშნეთ უჯრები სხვა და სხვა საჭიროებების მიხედვით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76200" y="5943600"/>
            <a:ext cx="2362200" cy="297180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Arrow 67"/>
          <p:cNvSpPr/>
          <p:nvPr/>
        </p:nvSpPr>
        <p:spPr>
          <a:xfrm>
            <a:off x="2062224" y="5990863"/>
            <a:ext cx="4560425" cy="213167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000" dirty="0" smtClean="0">
                <a:solidFill>
                  <a:schemeClr val="tx1"/>
                </a:solidFill>
              </a:rPr>
              <a:t> ვიდეოს კომენტირების შესაძლებლობა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Left Arrow 70"/>
          <p:cNvSpPr/>
          <p:nvPr/>
        </p:nvSpPr>
        <p:spPr>
          <a:xfrm>
            <a:off x="2057400" y="6240683"/>
            <a:ext cx="4560425" cy="213167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000" dirty="0" smtClean="0">
                <a:solidFill>
                  <a:schemeClr val="tx1"/>
                </a:solidFill>
              </a:rPr>
              <a:t>მნახველებს შეუძლიათ ერთმანეთი კომანტარებზე პასუხის გაცემა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2" name="Left Arrow 71"/>
          <p:cNvSpPr/>
          <p:nvPr/>
        </p:nvSpPr>
        <p:spPr>
          <a:xfrm>
            <a:off x="2057400" y="6492433"/>
            <a:ext cx="4560425" cy="213167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000" dirty="0" smtClean="0">
                <a:solidFill>
                  <a:schemeClr val="tx1"/>
                </a:solidFill>
              </a:rPr>
              <a:t>მნახველებს შეუძლიათ ნახონ უფლებები ამ ვიდეოზე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3" name="Left Arrow 72"/>
          <p:cNvSpPr/>
          <p:nvPr/>
        </p:nvSpPr>
        <p:spPr>
          <a:xfrm>
            <a:off x="2057400" y="6721033"/>
            <a:ext cx="4560425" cy="213167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000" dirty="0" smtClean="0">
                <a:solidFill>
                  <a:schemeClr val="tx1"/>
                </a:solidFill>
              </a:rPr>
              <a:t>ვიდეოზე რეაგირები ნების დართვა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1447800" y="53340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 rot="10800000" flipV="1">
            <a:off x="2438400" y="5486400"/>
            <a:ext cx="609600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048000" y="5334000"/>
            <a:ext cx="2658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dirty="0" smtClean="0"/>
              <a:t>გაფართოებული პარამეტრები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41293"/>
            <a:ext cx="6858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dirty="0" smtClean="0">
                <a:latin typeface="Safeline"/>
              </a:rPr>
              <a:t>სისტემა გვაძლევს შესაძლებლობას გამოვაჩინოთ ის გეოგრაფიული მდებარეობა სადაც გადავიღეთ ვიდეო.</a:t>
            </a:r>
          </a:p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Safeline"/>
              </a:rPr>
              <a:t>გრაფაში </a:t>
            </a:r>
            <a:r>
              <a:rPr lang="en-US" sz="1400" b="1" dirty="0" smtClean="0">
                <a:latin typeface="Safeline"/>
              </a:rPr>
              <a:t>Video Location</a:t>
            </a:r>
            <a:r>
              <a:rPr lang="ka-GE" sz="1400" b="1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ჩაწერეთ იმ ქალაქის, რაიონულიცენტრის, სოფლის დასახელება სადაც გადავიღეთ ვიდეო. მნიშვნელოვანია, რომ იმ ადგილის დასახელება რომელსა ჩავწერთ იყოს დატანილი </a:t>
            </a:r>
            <a:r>
              <a:rPr lang="en-US" sz="1400" dirty="0" smtClean="0">
                <a:latin typeface="Safeline"/>
              </a:rPr>
              <a:t>Google Maps</a:t>
            </a:r>
            <a:r>
              <a:rPr lang="ka-GE" sz="1400" dirty="0" smtClean="0">
                <a:latin typeface="Safeline"/>
              </a:rPr>
              <a:t> -ზე</a:t>
            </a:r>
            <a:r>
              <a:rPr lang="en-US" sz="1400" dirty="0" smtClean="0">
                <a:latin typeface="Safeline"/>
              </a:rPr>
              <a:t> (</a:t>
            </a:r>
            <a:r>
              <a:rPr lang="ka-GE" sz="1400" dirty="0" smtClean="0">
                <a:latin typeface="Safeline"/>
              </a:rPr>
              <a:t>გუგლის რუქა) წინააღმდეგ შემთხვევაში დაიტანეთ ეს ადგილი რუქაზე.</a:t>
            </a: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endParaRPr lang="en-US" sz="1400" dirty="0">
              <a:latin typeface="Safelin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9 ვიდეოს გადღების ლოკაციის  და თარიღის მინიშნება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/>
          <a:srcRect l="3734" t="12500" r="18960" b="55386"/>
          <a:stretch>
            <a:fillRect/>
          </a:stretch>
        </p:blipFill>
        <p:spPr bwMode="auto">
          <a:xfrm>
            <a:off x="152400" y="1752600"/>
            <a:ext cx="6386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0" y="327660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Safeline"/>
              </a:rPr>
              <a:t> გრაფაში </a:t>
            </a:r>
            <a:r>
              <a:rPr lang="en-US" sz="1400" b="1" dirty="0" smtClean="0">
                <a:latin typeface="Safeline"/>
              </a:rPr>
              <a:t>Video Location</a:t>
            </a:r>
            <a:r>
              <a:rPr lang="ka-GE" sz="1400" b="1" dirty="0" smtClean="0">
                <a:latin typeface="Safeline"/>
              </a:rPr>
              <a:t>-ის </a:t>
            </a:r>
            <a:r>
              <a:rPr lang="ka-GE" sz="1400" dirty="0" smtClean="0">
                <a:latin typeface="Safeline"/>
              </a:rPr>
              <a:t> მარჯვნივ </a:t>
            </a:r>
            <a:r>
              <a:rPr lang="en-US" sz="1400" dirty="0" smtClean="0">
                <a:latin typeface="Safeline"/>
              </a:rPr>
              <a:t>Search </a:t>
            </a:r>
            <a:r>
              <a:rPr lang="ka-GE" sz="1400" dirty="0" smtClean="0">
                <a:latin typeface="Safeline"/>
              </a:rPr>
              <a:t>ღილაკზე დაწკაპუნებით გამოჩნდება რუქა რომელზედაც შექვიძლია ნიშნულის გადაადგილებით დავსვათ ის ჩვენთვის სასურველ წერტილზე </a:t>
            </a:r>
            <a:endParaRPr lang="en-US" sz="1400" dirty="0">
              <a:latin typeface="Safeline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1889" t="12296" r="19546" b="22917"/>
          <a:stretch>
            <a:fillRect/>
          </a:stretch>
        </p:blipFill>
        <p:spPr bwMode="auto">
          <a:xfrm>
            <a:off x="29980" y="4516240"/>
            <a:ext cx="6828020" cy="42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Straight Arrow Connector 36"/>
          <p:cNvCxnSpPr/>
          <p:nvPr/>
        </p:nvCxnSpPr>
        <p:spPr>
          <a:xfrm rot="10800000" flipV="1">
            <a:off x="3505200" y="7010399"/>
            <a:ext cx="533400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895600" y="6781800"/>
            <a:ext cx="581378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022200" y="683485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>
                <a:solidFill>
                  <a:srgbClr val="FF0000"/>
                </a:solidFill>
              </a:rPr>
              <a:t>ლოკაციის ნიშნული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41293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1400" dirty="0" smtClean="0">
                <a:latin typeface="Safeline"/>
              </a:rPr>
              <a:t> გრაფაში </a:t>
            </a:r>
            <a:r>
              <a:rPr lang="en-US" sz="1400" b="1" dirty="0" smtClean="0">
                <a:latin typeface="Safeline"/>
              </a:rPr>
              <a:t>Recording date - </a:t>
            </a:r>
            <a:r>
              <a:rPr lang="ka-GE" sz="1400" dirty="0" smtClean="0">
                <a:latin typeface="Safeline"/>
              </a:rPr>
              <a:t>ში მაუსის მარცხენა ღილაკზე დაწკაპუნებით გამოჩნდება კალენდარი რომელშიც მონიშნვთ შესაბამის თარიღს</a:t>
            </a: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ღილაკზე </a:t>
            </a:r>
            <a:r>
              <a:rPr lang="en-US" sz="1400" b="1" dirty="0" smtClean="0">
                <a:latin typeface="Safeline"/>
              </a:rPr>
              <a:t>Today</a:t>
            </a:r>
            <a:r>
              <a:rPr lang="ka-GE" sz="1400" dirty="0" smtClean="0">
                <a:latin typeface="Safeline"/>
              </a:rPr>
              <a:t> -ზე დაწკაპუნებით გრაფაში </a:t>
            </a:r>
            <a:r>
              <a:rPr lang="en-US" sz="1400" b="1" dirty="0" smtClean="0">
                <a:latin typeface="Safeline"/>
              </a:rPr>
              <a:t>Recording date </a:t>
            </a:r>
            <a:r>
              <a:rPr lang="ka-GE" sz="1400" dirty="0" smtClean="0">
                <a:latin typeface="Safeline"/>
              </a:rPr>
              <a:t>ავტომატურად ჩაიწერება იმ დღის თარიღი.</a:t>
            </a:r>
          </a:p>
          <a:p>
            <a:pPr>
              <a:buFont typeface="Wingdings" pitchFamily="2" charset="2"/>
              <a:buChar char="Ø"/>
            </a:pPr>
            <a:r>
              <a:rPr lang="ka-GE" sz="1400" b="1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ღილაკზე </a:t>
            </a:r>
            <a:r>
              <a:rPr lang="en-US" sz="1400" b="1" dirty="0" smtClean="0">
                <a:latin typeface="Safeline"/>
              </a:rPr>
              <a:t>Save Changes</a:t>
            </a:r>
            <a:r>
              <a:rPr lang="ru-RU" sz="1400" b="1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დაწკაპუნებით დაიმახსოვრეთ ცვლილებები</a:t>
            </a:r>
            <a:endParaRPr lang="en-US" sz="1400" b="1" dirty="0" smtClean="0">
              <a:latin typeface="Safeline"/>
            </a:endParaRPr>
          </a:p>
          <a:p>
            <a:pPr>
              <a:buFont typeface="Wingdings" pitchFamily="2" charset="2"/>
              <a:buChar char="Ø"/>
            </a:pPr>
            <a:endParaRPr lang="en-US" sz="1400" dirty="0">
              <a:latin typeface="Safelin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10  ვიდეოს გადღების  თარიღის მონიშვნა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6852" t="23958" r="6881" b="14583"/>
          <a:stretch>
            <a:fillRect/>
          </a:stretch>
        </p:blipFill>
        <p:spPr bwMode="auto">
          <a:xfrm>
            <a:off x="304800" y="1524000"/>
            <a:ext cx="6019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" y="74924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10-ით ვიდეოს </a:t>
            </a:r>
            <a:r>
              <a:rPr lang="en-US" sz="1600" b="1" dirty="0" smtClean="0">
                <a:latin typeface="Safeline"/>
              </a:rPr>
              <a:t> YouTube-</a:t>
            </a:r>
            <a:r>
              <a:rPr lang="ka-GE" sz="1600" b="1" dirty="0" smtClean="0">
                <a:latin typeface="Safeline"/>
              </a:rPr>
              <a:t>ზე  ატვირთვა და  მისი  აღწერა დასრულებულია.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447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manana</dc:creator>
  <cp:lastModifiedBy>user</cp:lastModifiedBy>
  <cp:revision>39</cp:revision>
  <dcterms:created xsi:type="dcterms:W3CDTF">2006-08-16T00:00:00Z</dcterms:created>
  <dcterms:modified xsi:type="dcterms:W3CDTF">2013-07-16T08:54:08Z</dcterms:modified>
</cp:coreProperties>
</file>