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1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F2AC0-41FF-C240-801A-2BBC80C9E422}" type="datetimeFigureOut">
              <a:rPr lang="en-US" smtClean="0"/>
              <a:t>11/10/13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9729-1B92-254A-8603-A708FB04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808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77983-C637-794F-81E3-83632A0D0154}" type="datetimeFigureOut">
              <a:rPr lang="en-US" smtClean="0"/>
              <a:t>11/10/13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A5145-E40F-A245-B5E6-4BFC1A938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571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F98-D0A6-E64F-A3D6-1906162C8C35}" type="datetime1">
              <a:rPr lang="en-US" smtClean="0"/>
              <a:t>11/10/13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738C-B326-4946-BB7C-7D55FFC71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7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CEF95-AAE1-D54C-BC1D-0E21DE68C7B5}" type="datetime1">
              <a:rPr lang="en-US" smtClean="0"/>
              <a:t>11/10/13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738C-B326-4946-BB7C-7D55FFC71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90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2D01-8BFA-944E-9C62-8429AA33C0DA}" type="datetime1">
              <a:rPr lang="en-US" smtClean="0"/>
              <a:t>11/10/13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738C-B326-4946-BB7C-7D55FFC71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56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x-none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x-none" smtClean="0"/>
              <a:t>Innovative Systems Management</a:t>
            </a:r>
            <a:endParaRPr lang="ru-RU" altLang="x-non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69A2A-A9F3-C449-863B-6C63D84A8C8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4D2A1-8C59-C04B-9A01-0473696D2F5F}" type="datetime1">
              <a:rPr lang="en-US" altLang="x-none" smtClean="0"/>
              <a:t>11/10/13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408325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966D-94D3-E146-812F-467236F74942}" type="datetime1">
              <a:rPr lang="en-US" smtClean="0"/>
              <a:t>11/10/13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738C-B326-4946-BB7C-7D55FFC71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07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AAEB-6F2A-CE4A-8496-CDF32678D679}" type="datetime1">
              <a:rPr lang="en-US" smtClean="0"/>
              <a:t>11/10/13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738C-B326-4946-BB7C-7D55FFC71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5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9DAE7-EE6C-4B4C-80D0-5B69E92776B8}" type="datetime1">
              <a:rPr lang="en-US" smtClean="0"/>
              <a:t>11/10/13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738C-B326-4946-BB7C-7D55FFC71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85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A29C-D88F-5046-B0B1-5125AB0E908B}" type="datetime1">
              <a:rPr lang="en-US" smtClean="0"/>
              <a:t>11/10/13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738C-B326-4946-BB7C-7D55FFC71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2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A247-0000-104D-A57B-BEEC2D66D80E}" type="datetime1">
              <a:rPr lang="en-US" smtClean="0"/>
              <a:t>11/10/13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738C-B326-4946-BB7C-7D55FFC71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04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27F0-28B2-F846-85BE-8A2314573E37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738C-B326-4946-BB7C-7D55FFC71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5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6538C-27D6-E24E-A639-0D33EFD54737}" type="datetime1">
              <a:rPr lang="en-US" smtClean="0"/>
              <a:t>11/10/13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738C-B326-4946-BB7C-7D55FFC71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9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0B4EA-8A62-544A-AC12-D373A39571F8}" type="datetime1">
              <a:rPr lang="en-US" smtClean="0"/>
              <a:t>11/10/13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738C-B326-4946-BB7C-7D55FFC71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9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8B279-4A87-784E-90BC-26E771328941}" type="datetime1">
              <a:rPr lang="en-US" smtClean="0"/>
              <a:t>11/10/13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A738C-B326-4946-BB7C-7D55FFC71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3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5601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6000" b="1">
                <a:latin typeface="Arial" charset="0"/>
                <a:cs typeface="Arial" charset="0"/>
              </a:rPr>
              <a:t>AACR2</a:t>
            </a:r>
            <a:r>
              <a:rPr lang="ka-GE" sz="6000" b="1">
                <a:latin typeface="Arial" charset="0"/>
                <a:cs typeface="Arial" charset="0"/>
              </a:rPr>
              <a:t>-დან </a:t>
            </a:r>
            <a:r>
              <a:rPr lang="en-US" sz="6000" b="1">
                <a:latin typeface="Arial" charset="0"/>
                <a:cs typeface="Arial" charset="0"/>
              </a:rPr>
              <a:t> RDA</a:t>
            </a:r>
            <a:r>
              <a:rPr lang="ka-GE" sz="6000" b="1">
                <a:latin typeface="Arial" charset="0"/>
                <a:cs typeface="Arial" charset="0"/>
              </a:rPr>
              <a:t>-ზე</a:t>
            </a:r>
            <a:endParaRPr lang="ru-RU" sz="6000" b="1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B23C-264D-FA49-9622-ED0489E407BC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68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83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ka-GE" sz="3200" b="1">
                <a:latin typeface="Arial" charset="0"/>
                <a:cs typeface="Arial" charset="0"/>
              </a:rPr>
              <a:t/>
            </a:r>
            <a:br>
              <a:rPr lang="ka-GE" sz="3200" b="1">
                <a:latin typeface="Arial" charset="0"/>
                <a:cs typeface="Arial" charset="0"/>
              </a:rPr>
            </a:br>
            <a:r>
              <a:rPr lang="ka-GE" sz="3200" b="1">
                <a:latin typeface="Arial" charset="0"/>
                <a:cs typeface="Arial" charset="0"/>
              </a:rPr>
              <a:t>“მასალის ჯგუფების” მიდგომის დარღვევა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751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ka-GE" sz="2000">
                <a:latin typeface="Arial" charset="0"/>
                <a:cs typeface="Arial" charset="0"/>
              </a:rPr>
              <a:t>AACR2 საბიბლიოთეკო რესურსების აღწერის  ზოგადი წესების შემდეგ ცალკეულ თავებად წარმოადგენს სხვადასხვა ტიპის რესურსების აღწერას.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ka-GE" sz="2000">
                <a:latin typeface="Arial" charset="0"/>
                <a:cs typeface="Arial" charset="0"/>
              </a:rPr>
              <a:t>RDA-ში ცალკეული ტიპის ერთეულებისთვის ცალკეული წესები შესულია წესების ძირითად ნაწილში. </a:t>
            </a:r>
          </a:p>
          <a:p>
            <a:pPr eaLnBrk="1" hangingPunct="1">
              <a:lnSpc>
                <a:spcPct val="80000"/>
              </a:lnSpc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მაგ: Rule 2.3.11 Devised Title</a:t>
            </a:r>
          </a:p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2.3.11.3. Recording Devised Title  [general rules]</a:t>
            </a:r>
          </a:p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2.3.11.4. Devised Title for Music</a:t>
            </a:r>
          </a:p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2.3.11.5. Devised Title for Cartographic resources</a:t>
            </a:r>
          </a:p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2.3.11.6. Devised Title for Moving Image resources </a:t>
            </a:r>
          </a:p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2.3.11.7. Devised Title for Archival Resources and Collections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B63C-C29C-C846-B97E-0CEFD21F9925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4043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95313"/>
          </a:xfrm>
        </p:spPr>
        <p:txBody>
          <a:bodyPr/>
          <a:lstStyle/>
          <a:p>
            <a:pPr eaLnBrk="1" hangingPunct="1"/>
            <a:r>
              <a:rPr lang="ka-GE" sz="3200" b="1">
                <a:latin typeface="Arial" charset="0"/>
                <a:cs typeface="Arial" charset="0"/>
              </a:rPr>
              <a:t>მონაცემების ჩაწერა</a:t>
            </a:r>
            <a:endParaRPr lang="ru-RU" sz="3200" b="1">
              <a:latin typeface="Arial" charset="0"/>
              <a:cs typeface="Arial" charset="0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RDA მონაცემების ჩაწერას სხვაგვარად უდგება. მონაცემები ისე უნდა ჩაიწეროს როგორც მოცემულია ერთეულზე.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ka-GE" sz="200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თუ ერთეულზე არის მართლწერის შეცდომა, RDA გვირჩევს რომ ზუსტად ასე შევიტანოთ მონაცემი აღწერილობაში. თუ შეცდომა სერიოზულია, გაკეთდება განმარტებითი შენიშვნა. 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თუ შეცდომა არის სათაურში, შეიძლება გაკეთდეს ვარიანტული სათაური სადაც დაიწერება სწორი ფორმა.  AACR2-ის თანახმად კი შეცდომით დაწერილი სიტყვის შემდეგ ფრჩხილებში უნდა დაგვეწერა გასწორებული სიტყვა აბრევიატურით  [sic]  ან [i.e.]</a:t>
            </a:r>
          </a:p>
          <a:p>
            <a:pPr eaLnBrk="1" hangingPunct="1">
              <a:lnSpc>
                <a:spcPct val="80000"/>
              </a:lnSpc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Arial" charset="0"/>
                <a:cs typeface="Arial" charset="0"/>
              </a:rPr>
              <a:t>AARC2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>
                <a:latin typeface="Arial" charset="0"/>
                <a:cs typeface="Arial" charset="0"/>
              </a:rPr>
              <a:t>Breakfast at the red bruck [i.e. brick] house</a:t>
            </a: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Arial" charset="0"/>
                <a:cs typeface="Arial" charset="0"/>
              </a:rPr>
              <a:t>RDA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>
                <a:latin typeface="Arial" charset="0"/>
                <a:cs typeface="Arial" charset="0"/>
              </a:rPr>
              <a:t>Breakfast at the red bruck house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>
                <a:latin typeface="Arial" charset="0"/>
                <a:cs typeface="Arial" charset="0"/>
              </a:rPr>
              <a:t>(Variant Title: Breakfast at the red brick house</a:t>
            </a:r>
            <a:endParaRPr lang="ru-RU" sz="2000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4761F-4B76-5E42-863A-FC18402E02FF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933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8338"/>
          </a:xfrm>
        </p:spPr>
        <p:txBody>
          <a:bodyPr/>
          <a:lstStyle/>
          <a:p>
            <a:pPr eaLnBrk="1" hangingPunct="1"/>
            <a:r>
              <a:rPr lang="ka-GE" sz="3600" b="1">
                <a:latin typeface="Arial" charset="0"/>
                <a:cs typeface="Arial" charset="0"/>
              </a:rPr>
              <a:t>ნაკლები აბრევიატურები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6085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ka-GE" sz="2400">
                <a:latin typeface="Arial" charset="0"/>
                <a:cs typeface="Arial" charset="0"/>
              </a:rPr>
              <a:t>აღწერილობაში აბრევიატურების გამოყენების ნაცვლად </a:t>
            </a:r>
            <a:r>
              <a:rPr lang="en-US" sz="2400">
                <a:latin typeface="Arial" charset="0"/>
                <a:cs typeface="Arial" charset="0"/>
              </a:rPr>
              <a:t>RDA</a:t>
            </a:r>
            <a:r>
              <a:rPr lang="ka-GE" sz="2400">
                <a:latin typeface="Arial" charset="0"/>
                <a:cs typeface="Arial" charset="0"/>
              </a:rPr>
              <a:t>  უპირატესობას ანიჭებს სრულად ჩაწერას. </a:t>
            </a:r>
          </a:p>
          <a:p>
            <a:pPr eaLnBrk="1" hangingPunct="1">
              <a:lnSpc>
                <a:spcPct val="80000"/>
              </a:lnSpc>
            </a:pPr>
            <a:endParaRPr lang="ka-GE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400">
                <a:latin typeface="Arial" charset="0"/>
                <a:cs typeface="Arial" charset="0"/>
              </a:rPr>
              <a:t>მაგ: ლათინური აბრევიატურის „</a:t>
            </a:r>
            <a:r>
              <a:rPr lang="en-US" sz="2400">
                <a:latin typeface="Arial" charset="0"/>
                <a:cs typeface="Arial" charset="0"/>
              </a:rPr>
              <a:t>s.l.</a:t>
            </a:r>
            <a:r>
              <a:rPr lang="ka-GE" sz="2400">
                <a:latin typeface="Arial" charset="0"/>
                <a:cs typeface="Arial" charset="0"/>
              </a:rPr>
              <a:t>“ ნაცვლად </a:t>
            </a:r>
            <a:r>
              <a:rPr lang="en-US" sz="2400">
                <a:latin typeface="Arial" charset="0"/>
                <a:cs typeface="Arial" charset="0"/>
              </a:rPr>
              <a:t> RDA</a:t>
            </a:r>
            <a:r>
              <a:rPr lang="ka-GE" sz="2400">
                <a:latin typeface="Arial" charset="0"/>
                <a:cs typeface="Arial" charset="0"/>
              </a:rPr>
              <a:t> გვირჩევს ჩავწეროთ „გამოცემის ადგილი დაუდგენელია“</a:t>
            </a:r>
          </a:p>
          <a:p>
            <a:pPr eaLnBrk="1" hangingPunct="1">
              <a:lnSpc>
                <a:spcPct val="80000"/>
              </a:lnSpc>
            </a:pPr>
            <a:endParaRPr lang="en-US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cs typeface="Arial" charset="0"/>
              </a:rPr>
              <a:t>AARC2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>
                <a:latin typeface="Arial" charset="0"/>
                <a:cs typeface="Arial" charset="0"/>
              </a:rPr>
              <a:t>[32] p. : ill. ; 19 cm.</a:t>
            </a:r>
            <a:endParaRPr lang="ka-GE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cs typeface="Arial" charset="0"/>
              </a:rPr>
              <a:t>RDA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>
                <a:latin typeface="Arial" charset="0"/>
                <a:cs typeface="Arial" charset="0"/>
              </a:rPr>
              <a:t>1 volume (unpaged): illustrations ; 19 cm</a:t>
            </a:r>
            <a:endParaRPr lang="ru-RU" sz="2400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3C11-5958-AA49-8361-A2081A5A744F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2600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23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ka-GE" sz="3600" b="1">
                <a:latin typeface="Arial" charset="0"/>
                <a:cs typeface="Arial" charset="0"/>
              </a:rPr>
              <a:t>კავშირების აღნიშვნა</a:t>
            </a:r>
            <a:endParaRPr lang="ru-RU" sz="3600" b="1">
              <a:latin typeface="Arial" charset="0"/>
              <a:cs typeface="Arial" charset="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435975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Arial" charset="0"/>
                <a:cs typeface="Arial" charset="0"/>
              </a:rPr>
              <a:t>AACR2</a:t>
            </a:r>
            <a:r>
              <a:rPr lang="ka-GE" sz="2000">
                <a:latin typeface="Arial" charset="0"/>
                <a:cs typeface="Arial" charset="0"/>
              </a:rPr>
              <a:t>-ში კავშირებზე ნაკლები აქცენტი კეთდებოდა. იყო „არჩევითი“ საშუალება  შემდგენლების, რედაქტორების, ილუსტრატორების და ა.შ. დამატების. 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RDA კავშირებს ისეთივე მნიშვნელობას ანიჭებს, როგორც უშუალოდ აღწერას. 5-10 ნაწილები კავშირებს ეთმობა და რიგი დანართები გვაწვდის ტერმინებს, რომლებიც კავშირების აღმნიშვნელებად უნდა გამოვიყენოთ. 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მაგ.: </a:t>
            </a:r>
            <a:r>
              <a:rPr lang="ka-GE" sz="2000" b="1">
                <a:latin typeface="Arial" charset="0"/>
                <a:cs typeface="Arial" charset="0"/>
              </a:rPr>
              <a:t>დანართი </a:t>
            </a:r>
            <a:r>
              <a:rPr lang="en-US" sz="2000" b="1">
                <a:latin typeface="Arial" charset="0"/>
                <a:cs typeface="Arial" charset="0"/>
              </a:rPr>
              <a:t>J</a:t>
            </a:r>
            <a:r>
              <a:rPr lang="ka-GE" sz="2000">
                <a:latin typeface="Arial" charset="0"/>
                <a:cs typeface="Arial" charset="0"/>
              </a:rPr>
              <a:t> - კავშირების აღმნიშვნელები ნაშრომს, ექსპრესიას, მანიფესტაციასა და ეგზემპლარს შორის.</a:t>
            </a:r>
          </a:p>
          <a:p>
            <a:pPr eaLnBrk="1" hangingPunct="1">
              <a:lnSpc>
                <a:spcPct val="80000"/>
              </a:lnSpc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000" b="1">
                <a:latin typeface="Arial" charset="0"/>
                <a:cs typeface="Arial" charset="0"/>
              </a:rPr>
              <a:t>დანართი </a:t>
            </a:r>
            <a:r>
              <a:rPr lang="en-US" sz="2000" b="1">
                <a:latin typeface="Arial" charset="0"/>
                <a:cs typeface="Arial" charset="0"/>
              </a:rPr>
              <a:t>K</a:t>
            </a:r>
            <a:r>
              <a:rPr lang="ka-GE" sz="2000">
                <a:latin typeface="Arial" charset="0"/>
                <a:cs typeface="Arial" charset="0"/>
              </a:rPr>
              <a:t> - კავშირების აღმნიშვნელები პიროვნებებს, ოჯახებს და კორპორაციებს შორის</a:t>
            </a:r>
          </a:p>
          <a:p>
            <a:pPr eaLnBrk="1" hangingPunct="1">
              <a:lnSpc>
                <a:spcPct val="80000"/>
              </a:lnSpc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000" b="1">
                <a:latin typeface="Arial" charset="0"/>
                <a:cs typeface="Arial" charset="0"/>
              </a:rPr>
              <a:t>დანართში </a:t>
            </a:r>
            <a:r>
              <a:rPr lang="en-US" sz="2000" b="1">
                <a:latin typeface="Arial" charset="0"/>
                <a:cs typeface="Arial" charset="0"/>
              </a:rPr>
              <a:t>L</a:t>
            </a:r>
            <a:r>
              <a:rPr lang="ka-GE" sz="2000">
                <a:latin typeface="Arial" charset="0"/>
                <a:cs typeface="Arial" charset="0"/>
              </a:rPr>
              <a:t> - კავშირების აღმნიშვნელები ცნებას, საგანს, მოვლენასა და ადგილს შორის </a:t>
            </a:r>
            <a:endParaRPr lang="ru-RU" sz="2000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DA98-062E-D241-B2CE-7E6E4CAC4638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766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9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12875"/>
            <a:ext cx="8443913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6988-351A-424C-9BA3-70FD48600405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423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95313"/>
          </a:xfrm>
        </p:spPr>
        <p:txBody>
          <a:bodyPr/>
          <a:lstStyle/>
          <a:p>
            <a:pPr eaLnBrk="1" hangingPunct="1"/>
            <a:r>
              <a:rPr lang="ka-GE" sz="3200" b="1">
                <a:latin typeface="Arial" charset="0"/>
                <a:cs typeface="Arial" charset="0"/>
              </a:rPr>
              <a:t>„სამის წესი“ არჩევანი და არა წესი</a:t>
            </a:r>
            <a:endParaRPr lang="ru-RU" sz="3200">
              <a:latin typeface="Arial" charset="0"/>
              <a:cs typeface="Arial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36295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>
                <a:latin typeface="Arial" charset="0"/>
                <a:cs typeface="Arial" charset="0"/>
              </a:rPr>
              <a:t>AACR2</a:t>
            </a:r>
            <a:r>
              <a:rPr lang="ka-GE" sz="2000">
                <a:latin typeface="Arial" charset="0"/>
                <a:cs typeface="Arial" charset="0"/>
              </a:rPr>
              <a:t>-ში „სამის წესი“ გამოიყენებოდა დამატებითი შენატანების რაოდენობის შესაზღუდად. წესის მიხედვით, თუ სამზე მეტი სავარაუდო წვდომის წერტილი იყო, დამატებით შენატანად მხოლოდ პირველის ჩაწერა იყო საკმარისი.</a:t>
            </a:r>
          </a:p>
          <a:p>
            <a:pPr eaLnBrk="1" hangingPunct="1">
              <a:lnSpc>
                <a:spcPct val="80000"/>
              </a:lnSpc>
            </a:pPr>
            <a:endParaRPr lang="en-US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Arial" charset="0"/>
                <a:cs typeface="Arial" charset="0"/>
              </a:rPr>
              <a:t>RDA</a:t>
            </a:r>
            <a:r>
              <a:rPr lang="ka-GE" sz="2000">
                <a:latin typeface="Arial" charset="0"/>
                <a:cs typeface="Arial" charset="0"/>
              </a:rPr>
              <a:t> ცდილობს უფრო მეტი ინფორმაცია მოიცვას და მეტი წვდომის წერტილის შექმნას წაახალისებს. რეკომენდირებული რაც შეიძლება მეტი სახელისა თუ სათაურის გამოყენება, თუმცა შეზღუდვის არჩევანსაც გავძლევს. </a:t>
            </a:r>
          </a:p>
          <a:p>
            <a:pPr eaLnBrk="1" hangingPunct="1">
              <a:lnSpc>
                <a:spcPct val="80000"/>
              </a:lnSpc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Arial" charset="0"/>
                <a:cs typeface="Arial" charset="0"/>
              </a:rPr>
              <a:t>AACR2</a:t>
            </a: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ka-GE" sz="2000">
                <a:latin typeface="Arial" charset="0"/>
                <a:cs typeface="Arial" charset="0"/>
              </a:rPr>
              <a:t>/</a:t>
            </a:r>
            <a:r>
              <a:rPr lang="en-US" sz="2000">
                <a:latin typeface="Arial" charset="0"/>
                <a:cs typeface="Arial" charset="0"/>
              </a:rPr>
              <a:t>by Cornelius Snap ... [et al.]</a:t>
            </a:r>
          </a:p>
          <a:p>
            <a:pPr eaLnBrk="1" hangingPunct="1">
              <a:lnSpc>
                <a:spcPct val="80000"/>
              </a:lnSpc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Arial" charset="0"/>
                <a:cs typeface="Arial" charset="0"/>
              </a:rPr>
              <a:t>RDA</a:t>
            </a: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ka-GE" sz="2000">
                <a:latin typeface="Arial" charset="0"/>
                <a:cs typeface="Arial" charset="0"/>
              </a:rPr>
              <a:t>by Dr. Cornelius Snap, Michael Crackle, Robert Pop, Jr.,</a:t>
            </a:r>
            <a:r>
              <a:rPr lang="en-US" sz="2000">
                <a:latin typeface="Arial" charset="0"/>
                <a:cs typeface="Arial" charset="0"/>
              </a:rPr>
              <a:t> and Rice Krispies</a:t>
            </a:r>
            <a:endParaRPr lang="ru-RU" sz="2000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6896-7C03-0D4B-AED3-C722B6C747AE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843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ka-GE" sz="3600" b="1">
                <a:latin typeface="Arial" charset="0"/>
                <a:cs typeface="Arial" charset="0"/>
              </a:rPr>
              <a:t>კონტენტი და მატარებელი GMD-ის ნაცვლად</a:t>
            </a:r>
            <a:endParaRPr lang="ru-RU" sz="3600">
              <a:latin typeface="Arial" charset="0"/>
              <a:cs typeface="Arial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6815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  <a:cs typeface="Arial" charset="0"/>
              </a:rPr>
              <a:t>RDA </a:t>
            </a:r>
            <a:r>
              <a:rPr lang="ka-GE" sz="2400">
                <a:latin typeface="Arial" charset="0"/>
                <a:cs typeface="Arial" charset="0"/>
              </a:rPr>
              <a:t>აუქმებს მასალის აღმნიშვნელებს</a:t>
            </a:r>
            <a:r>
              <a:rPr lang="en-US" sz="2400">
                <a:latin typeface="Arial" charset="0"/>
                <a:cs typeface="Arial" charset="0"/>
              </a:rPr>
              <a:t> (GMD)</a:t>
            </a:r>
            <a:r>
              <a:rPr lang="ka-GE" sz="2400">
                <a:latin typeface="Arial" charset="0"/>
                <a:cs typeface="Arial" charset="0"/>
              </a:rPr>
              <a:t>-ს. </a:t>
            </a:r>
            <a:r>
              <a:rPr lang="en-US" sz="2400">
                <a:latin typeface="Arial" charset="0"/>
                <a:cs typeface="Arial" charset="0"/>
              </a:rPr>
              <a:t>GMD</a:t>
            </a:r>
            <a:r>
              <a:rPr lang="ka-GE" sz="2400">
                <a:latin typeface="Arial" charset="0"/>
                <a:cs typeface="Arial" charset="0"/>
              </a:rPr>
              <a:t> ანუ სათაურის შემდეგ კვადრატულ ფრჩხილში ჩაწერილ ტერმინს, რომელიც ზოგჯერ სასარგებლოა, მაგრამ ზოგჯერ დამაბნეველიც.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ka-GE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ka-GE" sz="2400">
                <a:latin typeface="Arial" charset="0"/>
                <a:cs typeface="Arial" charset="0"/>
              </a:rPr>
              <a:t>ხშირად იყო პრობლემებიც. ზოგჯერ GMD აღწერდა რესურსის მატარებელს და ზოგჯერ კი რესურსის კონტენტის ტიპს. (მაგ.: აუდიო წიგნი შეიძლება განსაზღვრულიყო როგორც ხმოვანი ჩანაწერი - ანუ მისი კონტენტი,  ან როგორც ელექტრონული რესურსი - ანუ მატარებელი). სამწუხაროდ, </a:t>
            </a:r>
            <a:r>
              <a:rPr lang="pt-BR" sz="2400">
                <a:latin typeface="Arial" charset="0"/>
                <a:cs typeface="Arial" charset="0"/>
              </a:rPr>
              <a:t>GMD</a:t>
            </a:r>
            <a:r>
              <a:rPr lang="ka-GE" sz="2400">
                <a:latin typeface="Arial" charset="0"/>
                <a:cs typeface="Arial" charset="0"/>
              </a:rPr>
              <a:t> ორივე ასპექტის ასახვას ვერ ახერხებდა. </a:t>
            </a:r>
          </a:p>
          <a:p>
            <a:pPr eaLnBrk="1" hangingPunct="1">
              <a:lnSpc>
                <a:spcPct val="90000"/>
              </a:lnSpc>
            </a:pPr>
            <a:endParaRPr lang="ka-GE" sz="2400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4421-CD56-3042-8532-E6B45C002007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566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ka-GE" sz="3600" b="1">
                <a:latin typeface="Arial" charset="0"/>
                <a:cs typeface="Arial" charset="0"/>
              </a:rPr>
              <a:t>კონტენტი და მატარებელი GMD-ის ნაცვლად</a:t>
            </a:r>
            <a:endParaRPr lang="ru-RU" sz="3600">
              <a:latin typeface="Arial" charset="0"/>
              <a:cs typeface="Arial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8974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ka-GE" sz="2400">
                <a:latin typeface="Arial" charset="0"/>
                <a:cs typeface="Arial" charset="0"/>
              </a:rPr>
              <a:t>GMD/SMD სამუშაო ჯგუფი შეიქმნა ამ საკითხების გადასაწყვეტად. მათი შემოთავაზება იყო GMD-ის გაუქმება და მის ნაცვლად სამი ელემენტის გამოყენება: </a:t>
            </a:r>
            <a:r>
              <a:rPr lang="ka-GE" sz="2400" b="1" i="1">
                <a:latin typeface="Arial" charset="0"/>
                <a:cs typeface="Arial" charset="0"/>
              </a:rPr>
              <a:t>კონტენტის ტიპი, მედიის ტიპი და მატარებლის ტიპი</a:t>
            </a:r>
            <a:r>
              <a:rPr lang="ka-GE" sz="2400">
                <a:latin typeface="Arial" charset="0"/>
                <a:cs typeface="Arial" charset="0"/>
              </a:rPr>
              <a:t> რესურსის უფრო ზუსტად აღსაწერად. 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ka-GE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400">
                <a:latin typeface="Arial" charset="0"/>
                <a:cs typeface="Arial" charset="0"/>
              </a:rPr>
              <a:t>AACR2 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ka-GE" sz="2400">
                <a:latin typeface="Arial" charset="0"/>
                <a:cs typeface="Arial" charset="0"/>
              </a:rPr>
              <a:t>სათაური: Split Image [sound recording] </a:t>
            </a:r>
          </a:p>
          <a:p>
            <a:pPr eaLnBrk="1" hangingPunct="1">
              <a:lnSpc>
                <a:spcPct val="80000"/>
              </a:lnSpc>
            </a:pPr>
            <a:endParaRPr lang="ka-GE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400">
                <a:latin typeface="Arial" charset="0"/>
                <a:cs typeface="Arial" charset="0"/>
              </a:rPr>
              <a:t>RDA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ka-GE" sz="2400">
                <a:latin typeface="Arial" charset="0"/>
                <a:cs typeface="Arial" charset="0"/>
              </a:rPr>
              <a:t>სათაური: Split Image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ka-GE" sz="2400">
                <a:latin typeface="Arial" charset="0"/>
                <a:cs typeface="Arial" charset="0"/>
              </a:rPr>
              <a:t>კონტენტის ტიპი: მეტყველება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ka-GE" sz="2400">
                <a:latin typeface="Arial" charset="0"/>
                <a:cs typeface="Arial" charset="0"/>
              </a:rPr>
              <a:t>მედიის ტიპი: აუდიო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ka-GE" sz="2400">
                <a:latin typeface="Arial" charset="0"/>
                <a:cs typeface="Arial" charset="0"/>
              </a:rPr>
              <a:t>მატარებლის ტიპი: აუდიო დისკი</a:t>
            </a:r>
            <a:endParaRPr lang="ru-RU" sz="2400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D879-C7D5-8842-90B6-DEED2642C7FB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10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3794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ka-GE" sz="3200">
                <a:latin typeface="Arial" charset="0"/>
                <a:cs typeface="Arial" charset="0"/>
              </a:rPr>
              <a:t>სათაური (ზუსტი სათაური)</a:t>
            </a:r>
            <a:endParaRPr lang="ru-RU" sz="3200">
              <a:latin typeface="Arial" charset="0"/>
              <a:cs typeface="Arial" charset="0"/>
            </a:endParaRPr>
          </a:p>
        </p:txBody>
      </p:sp>
      <p:pic>
        <p:nvPicPr>
          <p:cNvPr id="9216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412875"/>
            <a:ext cx="8208962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0506-76D4-A649-A405-499A422710CA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281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95313"/>
          </a:xfrm>
        </p:spPr>
        <p:txBody>
          <a:bodyPr/>
          <a:lstStyle/>
          <a:p>
            <a:pPr eaLnBrk="1" hangingPunct="1"/>
            <a:r>
              <a:rPr lang="ka-GE" sz="3200">
                <a:latin typeface="Arial" charset="0"/>
                <a:cs typeface="Arial" charset="0"/>
              </a:rPr>
              <a:t>ინფორმაცია პასუხისმგებლობაზე</a:t>
            </a:r>
            <a:endParaRPr lang="ru-RU" sz="3200">
              <a:latin typeface="Arial" charset="0"/>
              <a:cs typeface="Arial" charset="0"/>
            </a:endParaRPr>
          </a:p>
        </p:txBody>
      </p:sp>
      <p:pic>
        <p:nvPicPr>
          <p:cNvPr id="9318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341438"/>
            <a:ext cx="8064500" cy="403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A85E3-1632-C749-8E50-695E71CE0F5B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29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040313"/>
          </a:xfrm>
        </p:spPr>
        <p:txBody>
          <a:bodyPr/>
          <a:lstStyle/>
          <a:p>
            <a:pPr eaLnBrk="1" hangingPunct="1"/>
            <a:r>
              <a:rPr lang="en-US" sz="3000">
                <a:latin typeface="Arial" charset="0"/>
                <a:cs typeface="Arial" charset="0"/>
              </a:rPr>
              <a:t>RDA</a:t>
            </a:r>
            <a:r>
              <a:rPr lang="ka-GE" sz="3000">
                <a:latin typeface="Arial" charset="0"/>
                <a:cs typeface="Arial" charset="0"/>
              </a:rPr>
              <a:t> უფრო რთული ჩანს მაკრო დონზე, ვიდრე ის არის მიკრო დონეზე. </a:t>
            </a:r>
          </a:p>
          <a:p>
            <a:pPr eaLnBrk="1" hangingPunct="1"/>
            <a:endParaRPr lang="ka-GE" sz="3000">
              <a:latin typeface="Arial" charset="0"/>
              <a:cs typeface="Arial" charset="0"/>
            </a:endParaRPr>
          </a:p>
          <a:p>
            <a:pPr eaLnBrk="1" hangingPunct="1"/>
            <a:r>
              <a:rPr lang="ka-GE" sz="3000">
                <a:latin typeface="Arial" charset="0"/>
                <a:cs typeface="Arial" charset="0"/>
              </a:rPr>
              <a:t>უფრო მაღალ და ზოგად საფეხურზე მოდელები, ცნებები და ტერმინები განსხვავდება </a:t>
            </a:r>
            <a:r>
              <a:rPr lang="en-US" sz="3000">
                <a:latin typeface="Arial" charset="0"/>
                <a:cs typeface="Arial" charset="0"/>
              </a:rPr>
              <a:t>AACR2</a:t>
            </a:r>
            <a:r>
              <a:rPr lang="ka-GE" sz="3000">
                <a:latin typeface="Arial" charset="0"/>
                <a:cs typeface="Arial" charset="0"/>
              </a:rPr>
              <a:t>-გან. </a:t>
            </a:r>
          </a:p>
          <a:p>
            <a:pPr eaLnBrk="1" hangingPunct="1">
              <a:buFont typeface="Wingdings" charset="0"/>
              <a:buNone/>
            </a:pPr>
            <a:endParaRPr lang="ka-GE" sz="3000">
              <a:latin typeface="Arial" charset="0"/>
              <a:cs typeface="Arial" charset="0"/>
            </a:endParaRPr>
          </a:p>
          <a:p>
            <a:pPr eaLnBrk="1" hangingPunct="1"/>
            <a:r>
              <a:rPr lang="ka-GE" sz="3000">
                <a:latin typeface="Arial" charset="0"/>
                <a:cs typeface="Arial" charset="0"/>
              </a:rPr>
              <a:t>თუმცა, როგორც კი კონკრეტულ წესებს ეხება საქმე ყველაფერი უფრო ნაცნობია.</a:t>
            </a:r>
            <a:r>
              <a:rPr lang="ru-RU" sz="30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CFD6-E386-8F44-8607-13EB34C2EAF6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02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23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ka-GE" sz="3200">
                <a:latin typeface="Arial" charset="0"/>
                <a:cs typeface="Arial" charset="0"/>
              </a:rPr>
              <a:t>გამოცემა / რედაქცია</a:t>
            </a:r>
            <a:endParaRPr lang="ru-RU" sz="3200">
              <a:latin typeface="Arial" charset="0"/>
              <a:cs typeface="Arial" charset="0"/>
            </a:endParaRPr>
          </a:p>
        </p:txBody>
      </p:sp>
      <p:pic>
        <p:nvPicPr>
          <p:cNvPr id="942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989138"/>
            <a:ext cx="7848600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F6F5-B27D-3245-A179-2BAD0DF050ED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0573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23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ka-GE" sz="3200">
                <a:latin typeface="Arial" charset="0"/>
                <a:cs typeface="Arial" charset="0"/>
              </a:rPr>
              <a:t>გამოცემა / დისტრიბუცია</a:t>
            </a:r>
            <a:endParaRPr lang="ru-RU" sz="3200">
              <a:latin typeface="Arial" charset="0"/>
              <a:cs typeface="Arial" charset="0"/>
            </a:endParaRPr>
          </a:p>
        </p:txBody>
      </p:sp>
      <p:pic>
        <p:nvPicPr>
          <p:cNvPr id="9523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341438"/>
            <a:ext cx="7561263" cy="464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5029-B916-0A42-8E67-02F68D4F13C8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926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4508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ka-GE" sz="3200">
                <a:latin typeface="Arial" charset="0"/>
                <a:cs typeface="Arial" charset="0"/>
              </a:rPr>
              <a:t>ფიზიკური აღწერა</a:t>
            </a:r>
            <a:endParaRPr lang="ru-RU" sz="3200">
              <a:latin typeface="Arial" charset="0"/>
              <a:cs typeface="Arial" charset="0"/>
            </a:endParaRPr>
          </a:p>
        </p:txBody>
      </p:sp>
      <p:pic>
        <p:nvPicPr>
          <p:cNvPr id="9625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484313"/>
            <a:ext cx="7705725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EB1DB-2E23-8249-951F-5F8A0F94D179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99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83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ka-GE" sz="3200">
                <a:latin typeface="Arial" charset="0"/>
                <a:cs typeface="Arial" charset="0"/>
              </a:rPr>
              <a:t>FRBR/FRAD -ზე დაფუძნებული ლექსიკა</a:t>
            </a:r>
          </a:p>
        </p:txBody>
      </p:sp>
      <p:graphicFrame>
        <p:nvGraphicFramePr>
          <p:cNvPr id="294964" name="Group 52"/>
          <p:cNvGraphicFramePr>
            <a:graphicFrameLocks noGrp="1"/>
          </p:cNvGraphicFramePr>
          <p:nvPr>
            <p:ph idx="1"/>
          </p:nvPr>
        </p:nvGraphicFramePr>
        <p:xfrm>
          <a:off x="468313" y="1341438"/>
          <a:ext cx="8229600" cy="5537519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charset="0"/>
                          <a:ea typeface="ＭＳ Ｐゴシック" charset="0"/>
                          <a:cs typeface="Times New Roman" charset="0"/>
                        </a:rPr>
                        <a:t>AACR2 ცნებები და ტერმინები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charset="0"/>
                          <a:ea typeface="ＭＳ Ｐゴシック" charset="0"/>
                          <a:cs typeface="Times New Roman" charset="0"/>
                        </a:rPr>
                        <a:t>RDA ცნებები და ტერმინები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სფეროები (ე.ი. სათაურის სფერო)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ელემენტები (ე.ი. სათაურის ელემენტი)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ძირითადი შენატანი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დამატებითი შენატანი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წვდომის წერტილი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ავტორიტეტული ჰედინგი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უპირატესი წვდომის წერტილი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ავტორიტეტული სახელი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უპირატესი სახელი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უნიფიცირებული სათაური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უპირატესი სათაური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0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იხილეთ/ იხილეთ ასევე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ვარიანტული წვდომის წერტილი/ ნაშრომის სახელის ან სათაური ვარიანტი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ინფორმაციის ძირითადი წყარო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ინფორმაციის უპირატესი წყარო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C442EAB2-E37B-EF46-8B3B-836B862A3D1E}" type="datetime1">
              <a:rPr lang="en-US" altLang="x-none" smtClean="0"/>
              <a:t>11/10/13</a:t>
            </a:fld>
            <a:endParaRPr lang="ru-RU" alt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x-none" smtClean="0"/>
              <a:t>Innovative Systems Management</a:t>
            </a:r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9545225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46138"/>
          </a:xfrm>
        </p:spPr>
        <p:txBody>
          <a:bodyPr/>
          <a:lstStyle/>
          <a:p>
            <a:pPr eaLnBrk="1" hangingPunct="1"/>
            <a:r>
              <a:rPr lang="ka-GE">
                <a:latin typeface="Arial" charset="0"/>
                <a:cs typeface="Arial" charset="0"/>
              </a:rPr>
              <a:t>აღწერილობის ორი ნაწილი</a:t>
            </a: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a-GE">
                <a:latin typeface="Arial" charset="0"/>
                <a:cs typeface="Arial" charset="0"/>
              </a:rPr>
              <a:t>როგორც თავდაპირველად აისახა AACR2-ში, აქაც აღწერილობა ორ ნაწილს გულისხმობს:</a:t>
            </a:r>
          </a:p>
          <a:p>
            <a:pPr eaLnBrk="1" hangingPunct="1">
              <a:buFontTx/>
              <a:buChar char="-"/>
            </a:pPr>
            <a:r>
              <a:rPr lang="ka-GE">
                <a:latin typeface="Arial" charset="0"/>
                <a:cs typeface="Arial" charset="0"/>
              </a:rPr>
              <a:t>ა) უშუალოდ აღწერილობა და </a:t>
            </a:r>
          </a:p>
          <a:p>
            <a:pPr eaLnBrk="1" hangingPunct="1">
              <a:buFontTx/>
              <a:buChar char="-"/>
            </a:pPr>
            <a:r>
              <a:rPr lang="ka-GE">
                <a:latin typeface="Arial" charset="0"/>
                <a:cs typeface="Arial" charset="0"/>
              </a:rPr>
              <a:t>ბ) წვდომის წერტილები.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9CC2-2344-294A-847E-4DE929CAADD4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573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pPr eaLnBrk="1" hangingPunct="1"/>
            <a:r>
              <a:rPr lang="ka-GE" sz="4000">
                <a:latin typeface="Arial" charset="0"/>
                <a:cs typeface="Arial" charset="0"/>
              </a:rPr>
              <a:t>ძირითადი ცვლილება</a:t>
            </a:r>
            <a:endParaRPr lang="ru-RU" sz="4000">
              <a:latin typeface="Arial" charset="0"/>
              <a:cs typeface="Arial" charset="0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5370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ka-GE" sz="2400">
                <a:latin typeface="Arial" charset="0"/>
                <a:cs typeface="Arial" charset="0"/>
              </a:rPr>
              <a:t>ახალი ფორმატი მონაცემებს 10 ნაწილად ალაგებს: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ka-GE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ka-GE" sz="2400">
                <a:latin typeface="Arial" charset="0"/>
                <a:cs typeface="Arial" charset="0"/>
              </a:rPr>
              <a:t>1-4 ნაწილები ეხება FRBR-ით განსაზღვრულ ერთეულებს:  ნაშრომი, ექსპრესია, მანიფესტაცია, ეგზემპლარი, პიროვნება, ოჯახი, კორპორაცია და თემები (ცნება, ნივთი, ადგილი, მოვლენა).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ka-GE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ka-GE" sz="2400">
                <a:latin typeface="Arial" charset="0"/>
                <a:cs typeface="Arial" charset="0"/>
              </a:rPr>
              <a:t>5-10 ნაწილები ეხება FRBR-ით განსაზღვრულ ურთიერთობებს (ანუ რა კავშირია ნაშრომებს შორის, ნაშრომსა და ფიზიკურ გამოხატვას შორის და ა.შ.)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29BE-73E0-5340-B457-79C94938B799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9723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00563" y="1412875"/>
            <a:ext cx="4186237" cy="4454525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RDA </a:t>
            </a:r>
            <a:r>
              <a:rPr lang="ka-GE">
                <a:latin typeface="Arial" charset="0"/>
                <a:cs typeface="Arial" charset="0"/>
              </a:rPr>
              <a:t>სარჩევი</a:t>
            </a:r>
            <a:endParaRPr lang="ar-sa">
              <a:latin typeface="Arial" charset="0"/>
              <a:cs typeface="Arial" charset="0"/>
            </a:endParaRPr>
          </a:p>
        </p:txBody>
      </p:sp>
      <p:pic>
        <p:nvPicPr>
          <p:cNvPr id="7782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82588"/>
            <a:ext cx="3095625" cy="602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03F2-1983-FD40-9F3E-93504F667609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566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83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ka-GE" sz="4000">
                <a:latin typeface="Arial" charset="0"/>
                <a:cs typeface="Arial" charset="0"/>
              </a:rPr>
              <a:t>სტრუქტურა</a:t>
            </a:r>
            <a:endParaRPr lang="ru-RU" sz="4000">
              <a:latin typeface="Arial" charset="0"/>
              <a:cs typeface="Arial" charset="0"/>
            </a:endParaRPr>
          </a:p>
        </p:txBody>
      </p:sp>
      <p:graphicFrame>
        <p:nvGraphicFramePr>
          <p:cNvPr id="78895" name="Group 47"/>
          <p:cNvGraphicFramePr>
            <a:graphicFrameLocks noGrp="1"/>
          </p:cNvGraphicFramePr>
          <p:nvPr>
            <p:ph idx="1"/>
          </p:nvPr>
        </p:nvGraphicFramePr>
        <p:xfrm>
          <a:off x="468313" y="1484313"/>
          <a:ext cx="8229600" cy="464534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AACR2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RDA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ka-G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ka-G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ნაწილი 1: “აღწერილობა”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ცალკეული თავები სხვადასხვა ფორმატისთვის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[ნაწილი 1]: “ატრიბუტები/მახასიათებლები”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ყველა ფორმატი ერთად არის განხილული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ნაწილი 2: “ჰედინგები”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ka-G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[ნაწილი 2]: “კავშირები”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ka-G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დანართები: 3+ ტერმინები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დანართები: 12 + ტერმინები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ბეჭდური ფორმატი: 2 თავი: 600-700 გვერდი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ka-G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ონლაინ ფორმატი: 10 ნაწილი/37 თავი: (ტექსტის მოცულობა = 1,400 pdf გვერდი)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7C1726F1-7C59-724C-AD8F-68641375F226}" type="datetime1">
              <a:rPr lang="en-US" altLang="x-none" smtClean="0"/>
              <a:t>11/10/13</a:t>
            </a:fld>
            <a:endParaRPr lang="ru-RU" alt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x-none" smtClean="0"/>
              <a:t>Innovative Systems Management</a:t>
            </a:r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6003987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pPr eaLnBrk="1" hangingPunct="1"/>
            <a:r>
              <a:rPr lang="ka-GE" sz="3200">
                <a:latin typeface="Arial" charset="0"/>
                <a:cs typeface="Arial" charset="0"/>
              </a:rPr>
              <a:t>ცვლილებები - </a:t>
            </a:r>
            <a:r>
              <a:rPr lang="fr-FR" sz="3200">
                <a:latin typeface="Arial" charset="0"/>
                <a:cs typeface="Arial" charset="0"/>
              </a:rPr>
              <a:t>AACR2</a:t>
            </a:r>
            <a:r>
              <a:rPr lang="ka-GE" sz="3200">
                <a:latin typeface="Arial" charset="0"/>
                <a:cs typeface="Arial" charset="0"/>
              </a:rPr>
              <a:t> და </a:t>
            </a:r>
            <a:r>
              <a:rPr lang="fr-FR" sz="3200">
                <a:latin typeface="Arial" charset="0"/>
                <a:cs typeface="Arial" charset="0"/>
              </a:rPr>
              <a:t> RDA</a:t>
            </a:r>
            <a:r>
              <a:rPr lang="ka-GE" sz="3200">
                <a:latin typeface="Arial" charset="0"/>
                <a:cs typeface="Arial" charset="0"/>
              </a:rPr>
              <a:t>-ში</a:t>
            </a:r>
            <a:endParaRPr lang="ru-RU" sz="3200">
              <a:latin typeface="Arial" charset="0"/>
              <a:cs typeface="Arial" charset="0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აღწერის დონეების ნაცვლად ძირითადი ელემენტები</a:t>
            </a:r>
          </a:p>
          <a:p>
            <a:pPr eaLnBrk="1" hangingPunct="1">
              <a:lnSpc>
                <a:spcPct val="80000"/>
              </a:lnSpc>
            </a:pPr>
            <a:endParaRPr lang="en-GB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2000">
                <a:latin typeface="Arial" charset="0"/>
                <a:cs typeface="Arial" charset="0"/>
              </a:rPr>
              <a:t>”</a:t>
            </a:r>
            <a:r>
              <a:rPr lang="ka-GE" sz="2000">
                <a:latin typeface="Arial" charset="0"/>
                <a:cs typeface="Arial" charset="0"/>
              </a:rPr>
              <a:t>მასალის კლასები/ჯგუფების</a:t>
            </a:r>
            <a:r>
              <a:rPr lang="en-GB" sz="2000">
                <a:latin typeface="Arial" charset="0"/>
                <a:cs typeface="Arial" charset="0"/>
              </a:rPr>
              <a:t>”</a:t>
            </a:r>
            <a:r>
              <a:rPr lang="ka-GE" sz="2000">
                <a:latin typeface="Arial" charset="0"/>
                <a:cs typeface="Arial" charset="0"/>
              </a:rPr>
              <a:t> დარღვევა</a:t>
            </a:r>
          </a:p>
          <a:p>
            <a:pPr eaLnBrk="1" hangingPunct="1">
              <a:lnSpc>
                <a:spcPct val="80000"/>
              </a:lnSpc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მონაცემების ჩაწერისადმი სხვაგვარი დამოკიდებულება</a:t>
            </a:r>
          </a:p>
          <a:p>
            <a:pPr eaLnBrk="1" hangingPunct="1">
              <a:lnSpc>
                <a:spcPct val="80000"/>
              </a:lnSpc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აბრევიატურების ნაკლები გამოყენება</a:t>
            </a:r>
          </a:p>
          <a:p>
            <a:pPr eaLnBrk="1" hangingPunct="1">
              <a:lnSpc>
                <a:spcPct val="80000"/>
              </a:lnSpc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ცხადად არის მოცემული კავშირები</a:t>
            </a:r>
          </a:p>
          <a:p>
            <a:pPr eaLnBrk="1" hangingPunct="1">
              <a:lnSpc>
                <a:spcPct val="80000"/>
              </a:lnSpc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„სამის წესი“ აღარ არის წესი</a:t>
            </a:r>
          </a:p>
          <a:p>
            <a:pPr eaLnBrk="1" hangingPunct="1">
              <a:lnSpc>
                <a:spcPct val="80000"/>
              </a:lnSpc>
            </a:pPr>
            <a:endParaRPr lang="ka-GE" sz="200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000">
                <a:latin typeface="Arial" charset="0"/>
                <a:cs typeface="Arial" charset="0"/>
              </a:rPr>
              <a:t>კონტენტი და მატარებელი </a:t>
            </a:r>
            <a:r>
              <a:rPr lang="en-GB" sz="2000">
                <a:latin typeface="Arial" charset="0"/>
                <a:cs typeface="Arial" charset="0"/>
              </a:rPr>
              <a:t>GMD</a:t>
            </a:r>
            <a:r>
              <a:rPr lang="ka-GE" sz="2000">
                <a:latin typeface="Arial" charset="0"/>
                <a:cs typeface="Arial" charset="0"/>
              </a:rPr>
              <a:t>-ის ნაცვლად</a:t>
            </a:r>
            <a:endParaRPr lang="ru-RU" sz="2000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9793A-AD82-9F4C-9D2A-B1981F702F4C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221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ka-GE" sz="4000" b="1">
                <a:latin typeface="Arial" charset="0"/>
                <a:cs typeface="Arial" charset="0"/>
              </a:rPr>
              <a:t>ძირითადი ელემენტები (RDA 0.6)</a:t>
            </a:r>
            <a:endParaRPr lang="ru-RU" sz="4000" b="1">
              <a:latin typeface="Arial" charset="0"/>
              <a:cs typeface="Arial" charset="0"/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094162"/>
          </a:xfrm>
        </p:spPr>
        <p:txBody>
          <a:bodyPr/>
          <a:lstStyle/>
          <a:p>
            <a:pPr eaLnBrk="1" hangingPunct="1"/>
            <a:r>
              <a:rPr lang="ka-GE">
                <a:latin typeface="Arial" charset="0"/>
                <a:cs typeface="Arial" charset="0"/>
              </a:rPr>
              <a:t>AACR2 გვთავაზობს სამი დონის ჩანაწერს. </a:t>
            </a:r>
          </a:p>
          <a:p>
            <a:pPr eaLnBrk="1" hangingPunct="1"/>
            <a:endParaRPr lang="ka-GE">
              <a:latin typeface="Arial" charset="0"/>
              <a:cs typeface="Arial" charset="0"/>
            </a:endParaRPr>
          </a:p>
          <a:p>
            <a:pPr eaLnBrk="1" hangingPunct="1"/>
            <a:r>
              <a:rPr lang="ka-GE">
                <a:latin typeface="Arial" charset="0"/>
                <a:cs typeface="Arial" charset="0"/>
              </a:rPr>
              <a:t>RDA კი განსაზღვრავს ძირითად ელემენტებს თითოეული RDA ერთეულისთვის.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9811-0949-EC4A-A550-D0142D470768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1846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1041</Words>
  <Application>Microsoft Macintosh PowerPoint</Application>
  <PresentationFormat>On-screen Show (4:3)</PresentationFormat>
  <Paragraphs>186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AACR2-დან  RDA-ზე</vt:lpstr>
      <vt:lpstr>PowerPoint Presentation</vt:lpstr>
      <vt:lpstr>FRBR/FRAD -ზე დაფუძნებული ლექსიკა</vt:lpstr>
      <vt:lpstr>აღწერილობის ორი ნაწილი</vt:lpstr>
      <vt:lpstr>ძირითადი ცვლილება</vt:lpstr>
      <vt:lpstr>PowerPoint Presentation</vt:lpstr>
      <vt:lpstr>სტრუქტურა</vt:lpstr>
      <vt:lpstr>ცვლილებები - AACR2 და  RDA-ში</vt:lpstr>
      <vt:lpstr>ძირითადი ელემენტები (RDA 0.6)</vt:lpstr>
      <vt:lpstr> “მასალის ჯგუფების” მიდგომის დარღვევა</vt:lpstr>
      <vt:lpstr>მონაცემების ჩაწერა</vt:lpstr>
      <vt:lpstr>ნაკლები აბრევიატურები</vt:lpstr>
      <vt:lpstr>კავშირების აღნიშვნა</vt:lpstr>
      <vt:lpstr>PowerPoint Presentation</vt:lpstr>
      <vt:lpstr>„სამის წესი“ არჩევანი და არა წესი</vt:lpstr>
      <vt:lpstr>კონტენტი და მატარებელი GMD-ის ნაცვლად</vt:lpstr>
      <vt:lpstr>კონტენტი და მატარებელი GMD-ის ნაცვლად</vt:lpstr>
      <vt:lpstr>სათაური (ზუსტი სათაური)</vt:lpstr>
      <vt:lpstr>ინფორმაცია პასუხისმგებლობაზე</vt:lpstr>
      <vt:lpstr>გამოცემა / რედაქცია</vt:lpstr>
      <vt:lpstr>გამოცემა / დისტრიბუცია</vt:lpstr>
      <vt:lpstr>ფიზიკური აღწერა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AACR2-დან  RDA-ზე</dc:title>
  <dc:creator>MacBook Air</dc:creator>
  <cp:lastModifiedBy>MacBook Air</cp:lastModifiedBy>
  <cp:revision>1</cp:revision>
  <dcterms:created xsi:type="dcterms:W3CDTF">2013-11-10T07:12:57Z</dcterms:created>
  <dcterms:modified xsi:type="dcterms:W3CDTF">2013-11-10T07:16:04Z</dcterms:modified>
</cp:coreProperties>
</file>