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theme/theme2.xml" ContentType="application/vnd.openxmlformats-officedocument.theme+xml"/>
  <Override PartName="/ppt/notesSlides/notesSlide11.xml" ContentType="application/vnd.openxmlformats-officedocument.presentationml.notesSlide+xml"/>
  <Override PartName="/ppt/slides/slide2.xml" ContentType="application/vnd.openxmlformats-officedocument.presentationml.slide+xml"/>
  <Override PartName="/docProps/app.xml" ContentType="application/vnd.openxmlformats-officedocument.extended-properties+xml"/>
  <Override PartName="/ppt/notesSlides/notesSlide9.xml" ContentType="application/vnd.openxmlformats-officedocument.presentationml.notesSlide+xml"/>
  <Override PartName="/ppt/slides/slide11.xml" ContentType="application/vnd.openxmlformats-officedocument.presentationml.slide+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7.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4.xml" ContentType="application/vnd.openxmlformats-officedocument.presentationml.notesSlide+xml"/>
  <Override PartName="/ppt/slides/slide13.xml" ContentType="application/vnd.openxmlformats-officedocument.presentationml.slide+xml"/>
  <Override PartName="/ppt/slideLayouts/slideLayout18.xml" ContentType="application/vnd.openxmlformats-officedocument.presentationml.slideLayout+xml"/>
  <Override PartName="/ppt/notesSlides/notesSlide6.xml" ContentType="application/vnd.openxmlformats-officedocument.presentationml.notes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Layouts/slideLayout14.xml" ContentType="application/vnd.openxmlformats-officedocument.presentationml.slideLayout+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Layouts/slideLayout16.xml" ContentType="application/vnd.openxmlformats-officedocument.presentationml.slideLayout+xml"/>
  <Override PartName="/ppt/slideLayouts/slideLayout13.xml" ContentType="application/vnd.openxmlformats-officedocument.presentationml.slideLayout+xml"/>
  <Override PartName="/ppt/slides/slide8.xml" ContentType="application/vnd.openxmlformats-officedocument.presentationml.slide+xml"/>
  <Default Extension="bin" ContentType="application/vnd.openxmlformats-officedocument.presentationml.printerSettings"/>
  <Override PartName="/ppt/slideLayouts/slideLayout15.xml" ContentType="application/vnd.openxmlformats-officedocument.presentationml.slideLayout+xml"/>
  <Override PartName="/ppt/notesSlides/notesSlide10.xml" ContentType="application/vnd.openxmlformats-officedocument.presentationml.notesSlide+xml"/>
  <Override PartName="/ppt/slides/slide9.xml" ContentType="application/vnd.openxmlformats-officedocument.presentationml.slide+xml"/>
  <Default Extension="rels" ContentType="application/vnd.openxmlformats-package.relationships+xml"/>
  <Override PartName="/ppt/slideLayouts/slideLayout19.xml" ContentType="application/vnd.openxmlformats-officedocument.presentationml.slideLayout+xml"/>
  <Override PartName="/ppt/slides/slide6.xml" ContentType="application/vnd.openxmlformats-officedocument.presentationml.slide+xml"/>
  <Override PartName="/ppt/slideLayouts/slideLayout12.xml" ContentType="application/vnd.openxmlformats-officedocument.presentationml.slideLayout+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5"/>
  </p:notesMasterIdLst>
  <p:sldIdLst>
    <p:sldId id="256" r:id="rId2"/>
    <p:sldId id="278" r:id="rId3"/>
    <p:sldId id="293" r:id="rId4"/>
    <p:sldId id="279" r:id="rId5"/>
    <p:sldId id="292" r:id="rId6"/>
    <p:sldId id="281" r:id="rId7"/>
    <p:sldId id="283" r:id="rId8"/>
    <p:sldId id="289" r:id="rId9"/>
    <p:sldId id="290" r:id="rId10"/>
    <p:sldId id="284" r:id="rId11"/>
    <p:sldId id="285" r:id="rId12"/>
    <p:sldId id="291" r:id="rId13"/>
    <p:sldId id="294"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BF0000"/>
    <a:srgbClr val="35A7E4"/>
    <a:srgbClr val="09FF0C"/>
    <a:srgbClr val="88FF1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showComments="0">
  <p:normalViewPr>
    <p:restoredLeft sz="38179" autoAdjust="0"/>
    <p:restoredTop sz="61462" autoAdjust="0"/>
  </p:normalViewPr>
  <p:slideViewPr>
    <p:cSldViewPr snapToObjects="1">
      <p:cViewPr>
        <p:scale>
          <a:sx n="100" d="100"/>
          <a:sy n="100" d="100"/>
        </p:scale>
        <p:origin x="-512" y="12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tableStyles" Target="tableStyles.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printerSettings" Target="printerSettings/printerSettings1.bin"/><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notesMaster" Target="notesMasters/notesMaster1.xml"/><Relationship Id="rId12" Type="http://schemas.openxmlformats.org/officeDocument/2006/relationships/slide" Target="slides/slide11.xml"/><Relationship Id="rId17" Type="http://schemas.openxmlformats.org/officeDocument/2006/relationships/presProps" Target="presProps.xml"/><Relationship Id="rId19" Type="http://schemas.openxmlformats.org/officeDocument/2006/relationships/theme" Target="theme/theme1.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6E600A-A3D3-EE49-9FEF-72CF3C25AFA6}" type="datetimeFigureOut">
              <a:rPr lang="en-US" smtClean="0"/>
              <a:pPr/>
              <a:t>7/14/11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0F303D-0565-CD40-A2AB-EB4A1165150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600" b="1"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60F303D-0565-CD40-A2AB-EB4A1165150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smtClean="0"/>
          </a:p>
          <a:p>
            <a:endParaRPr lang="en-GB" dirty="0"/>
          </a:p>
        </p:txBody>
      </p:sp>
      <p:sp>
        <p:nvSpPr>
          <p:cNvPr id="4" name="Slide Number Placeholder 3"/>
          <p:cNvSpPr>
            <a:spLocks noGrp="1"/>
          </p:cNvSpPr>
          <p:nvPr>
            <p:ph type="sldNum" sz="quarter" idx="10"/>
          </p:nvPr>
        </p:nvSpPr>
        <p:spPr/>
        <p:txBody>
          <a:bodyPr/>
          <a:lstStyle/>
          <a:p>
            <a:fld id="{E60F303D-0565-CD40-A2AB-EB4A11651504}"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b="0" dirty="0" smtClean="0"/>
          </a:p>
          <a:p>
            <a:r>
              <a:rPr lang="en-GB" b="0" dirty="0" smtClean="0"/>
              <a:t>I</a:t>
            </a:r>
            <a:r>
              <a:rPr lang="en-GB" b="0" baseline="0" dirty="0" smtClean="0"/>
              <a:t> don’t know about you, but I would like to work in such a place.</a:t>
            </a:r>
            <a:endParaRPr lang="en-GB" b="0" baseline="0" dirty="0" smtClean="0"/>
          </a:p>
          <a:p>
            <a:endParaRPr lang="en-GB" dirty="0"/>
          </a:p>
        </p:txBody>
      </p:sp>
      <p:sp>
        <p:nvSpPr>
          <p:cNvPr id="4" name="Slide Number Placeholder 3"/>
          <p:cNvSpPr>
            <a:spLocks noGrp="1"/>
          </p:cNvSpPr>
          <p:nvPr>
            <p:ph type="sldNum" sz="quarter" idx="10"/>
          </p:nvPr>
        </p:nvSpPr>
        <p:spPr/>
        <p:txBody>
          <a:bodyPr/>
          <a:lstStyle/>
          <a:p>
            <a:fld id="{E60F303D-0565-CD40-A2AB-EB4A11651504}"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sz="1200" kern="1200" baseline="0" dirty="0" smtClean="0">
              <a:solidFill>
                <a:schemeClr val="tx1"/>
              </a:solidFill>
              <a:latin typeface="+mn-lt"/>
              <a:ea typeface="+mn-ea"/>
              <a:cs typeface="+mn-cs"/>
            </a:endParaRPr>
          </a:p>
          <a:p>
            <a:endParaRPr lang="en-GB" sz="1200" kern="1200" baseline="0" dirty="0" smtClean="0">
              <a:solidFill>
                <a:schemeClr val="tx1"/>
              </a:solidFill>
              <a:latin typeface="+mn-lt"/>
              <a:ea typeface="+mn-ea"/>
              <a:cs typeface="+mn-cs"/>
            </a:endParaRPr>
          </a:p>
          <a:p>
            <a:endParaRPr lang="en-GB" sz="1200" kern="1200" baseline="0" dirty="0" smtClean="0">
              <a:solidFill>
                <a:schemeClr val="tx1"/>
              </a:solidFill>
              <a:latin typeface="+mn-lt"/>
              <a:ea typeface="+mn-ea"/>
              <a:cs typeface="+mn-cs"/>
            </a:endParaRPr>
          </a:p>
          <a:p>
            <a:endParaRPr lang="en-GB" sz="1200" kern="1200" baseline="0" dirty="0" smtClean="0">
              <a:solidFill>
                <a:schemeClr val="tx1"/>
              </a:solidFill>
              <a:latin typeface="+mn-lt"/>
              <a:ea typeface="+mn-ea"/>
              <a:cs typeface="+mn-cs"/>
            </a:endParaRPr>
          </a:p>
          <a:p>
            <a:endParaRPr lang="en-GB" dirty="0" smtClean="0"/>
          </a:p>
        </p:txBody>
      </p:sp>
      <p:sp>
        <p:nvSpPr>
          <p:cNvPr id="4" name="Slide Number Placeholder 3"/>
          <p:cNvSpPr>
            <a:spLocks noGrp="1"/>
          </p:cNvSpPr>
          <p:nvPr>
            <p:ph type="sldNum" sz="quarter" idx="10"/>
          </p:nvPr>
        </p:nvSpPr>
        <p:spPr/>
        <p:txBody>
          <a:bodyPr/>
          <a:lstStyle/>
          <a:p>
            <a:fld id="{E60F303D-0565-CD40-A2AB-EB4A1165150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endParaRPr lang="en-GB" dirty="0"/>
          </a:p>
        </p:txBody>
      </p:sp>
      <p:sp>
        <p:nvSpPr>
          <p:cNvPr id="4" name="Slide Number Placeholder 3"/>
          <p:cNvSpPr>
            <a:spLocks noGrp="1"/>
          </p:cNvSpPr>
          <p:nvPr>
            <p:ph type="sldNum" sz="quarter" idx="10"/>
          </p:nvPr>
        </p:nvSpPr>
        <p:spPr/>
        <p:txBody>
          <a:bodyPr/>
          <a:lstStyle/>
          <a:p>
            <a:fld id="{E60F303D-0565-CD40-A2AB-EB4A11651504}"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b="1" dirty="0" smtClean="0"/>
              <a:t>Let </a:t>
            </a:r>
            <a:r>
              <a:rPr lang="en-GB" b="1" dirty="0" smtClean="0"/>
              <a:t>me take</a:t>
            </a:r>
            <a:r>
              <a:rPr lang="en-GB" b="1" baseline="0" dirty="0" smtClean="0"/>
              <a:t> each one of these in turn. </a:t>
            </a:r>
            <a:r>
              <a:rPr lang="en-GB" b="1" baseline="0" dirty="0" smtClean="0"/>
              <a:t> </a:t>
            </a:r>
            <a:endParaRPr lang="en-GB" b="1" dirty="0" smtClean="0"/>
          </a:p>
          <a:p>
            <a:endParaRPr lang="en-GB" b="0" dirty="0" smtClean="0"/>
          </a:p>
          <a:p>
            <a:r>
              <a:rPr lang="en-GB" b="0" dirty="0" smtClean="0"/>
              <a:t>a.  Digital delivery is an expectation – everyone wants</a:t>
            </a:r>
            <a:r>
              <a:rPr lang="en-GB" b="0" baseline="0" dirty="0" smtClean="0"/>
              <a:t> everything online in full text; there have been many user behaviour studies – commissioned by JISC and the BL and the RIN in the UK and the ACLR (Association of College &amp; Research Libraries)  looking at user needs, expectations and the barriers to access but there is not the time to go into all this in detail.</a:t>
            </a:r>
          </a:p>
          <a:p>
            <a:r>
              <a:rPr lang="en-GB" b="0" baseline="0" dirty="0" err="1" smtClean="0"/>
              <a:t>b</a:t>
            </a:r>
            <a:r>
              <a:rPr lang="en-GB" b="0" baseline="0" dirty="0" smtClean="0"/>
              <a:t>.  Metadata facilitates deep discovery – this is a reference to the development of the semantic web where the descriptions of the digital object will have better detail linking objects through relationships and therefore enable deep discovery of information </a:t>
            </a:r>
            <a:endParaRPr lang="en-GB" b="0" baseline="0" dirty="0" smtClean="0"/>
          </a:p>
          <a:p>
            <a:pPr marL="228600" indent="-228600">
              <a:buAutoNum type="alphaLcPeriod" startAt="3"/>
            </a:pPr>
            <a:r>
              <a:rPr lang="en-GB" b="0" baseline="0" dirty="0" smtClean="0"/>
              <a:t>User </a:t>
            </a:r>
            <a:r>
              <a:rPr lang="en-GB" b="0" baseline="0" dirty="0" smtClean="0"/>
              <a:t>contribution  should be harnessed to enrich future research – this is about enabling users to create content by putting up digital objects and allowing scholars to contribute to the knowledge by adding their findings (this may be in the </a:t>
            </a:r>
            <a:r>
              <a:rPr lang="en-GB" b="0" baseline="0" dirty="0" smtClean="0"/>
              <a:t>form</a:t>
            </a:r>
            <a:r>
              <a:rPr lang="en-GB" b="1" baseline="0" dirty="0" smtClean="0"/>
              <a:t>)</a:t>
            </a:r>
          </a:p>
          <a:p>
            <a:pPr marL="228600" indent="-228600">
              <a:buNone/>
            </a:pPr>
            <a:endParaRPr lang="en-GB" b="1" baseline="0" dirty="0" smtClean="0"/>
          </a:p>
          <a:p>
            <a:r>
              <a:rPr lang="en-GB" b="0" baseline="0" dirty="0" smtClean="0"/>
              <a:t>In a  Web 2.0 technologies allows the exploitation and promotion of these resources; </a:t>
            </a:r>
          </a:p>
          <a:p>
            <a:r>
              <a:rPr lang="en-GB" b="0" baseline="0" dirty="0" err="1" smtClean="0"/>
              <a:t>b</a:t>
            </a:r>
            <a:r>
              <a:rPr lang="en-GB" b="0" baseline="0" dirty="0" smtClean="0"/>
              <a:t>. Creative reuse – data or digital object</a:t>
            </a:r>
          </a:p>
          <a:p>
            <a:r>
              <a:rPr lang="en-GB" b="0" baseline="0" dirty="0" err="1" smtClean="0"/>
              <a:t>c</a:t>
            </a:r>
            <a:r>
              <a:rPr lang="en-GB" b="0" baseline="0" dirty="0" smtClean="0"/>
              <a:t>. The library understanding the researcher’s workflow; it’s about the library embedding itself in this workflow and not expecting researchers to come into the physical workspace of the library.</a:t>
            </a:r>
          </a:p>
          <a:p>
            <a:endParaRPr lang="en-GB" b="0" baseline="0" dirty="0" smtClean="0"/>
          </a:p>
          <a:p>
            <a:r>
              <a:rPr lang="en-GB" b="1" baseline="0" dirty="0" smtClean="0"/>
              <a:t>The second challenge is</a:t>
            </a:r>
            <a:r>
              <a:rPr lang="en-GB" b="1" baseline="0" dirty="0" smtClean="0"/>
              <a:t> . . . </a:t>
            </a:r>
          </a:p>
          <a:p>
            <a:endParaRPr lang="en-GB" baseline="0" dirty="0" smtClean="0"/>
          </a:p>
        </p:txBody>
      </p:sp>
      <p:sp>
        <p:nvSpPr>
          <p:cNvPr id="4" name="Slide Number Placeholder 3"/>
          <p:cNvSpPr>
            <a:spLocks noGrp="1"/>
          </p:cNvSpPr>
          <p:nvPr>
            <p:ph type="sldNum" sz="quarter" idx="10"/>
          </p:nvPr>
        </p:nvSpPr>
        <p:spPr/>
        <p:txBody>
          <a:bodyPr/>
          <a:lstStyle/>
          <a:p>
            <a:fld id="{E60F303D-0565-CD40-A2AB-EB4A11651504}"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sz="1200" b="0"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This statement</a:t>
            </a:r>
            <a:r>
              <a:rPr lang="en-US" sz="1200" b="0" kern="1200" baseline="0" dirty="0" smtClean="0">
                <a:solidFill>
                  <a:schemeClr val="tx1"/>
                </a:solidFill>
                <a:latin typeface="+mn-lt"/>
                <a:ea typeface="+mn-ea"/>
                <a:cs typeface="+mn-cs"/>
              </a:rPr>
              <a:t> from the </a:t>
            </a:r>
            <a:r>
              <a:rPr lang="en-US" sz="1200" b="0" u="sng" kern="1200" baseline="0" dirty="0" smtClean="0">
                <a:solidFill>
                  <a:schemeClr val="tx1"/>
                </a:solidFill>
                <a:latin typeface="+mn-lt"/>
                <a:ea typeface="+mn-ea"/>
                <a:cs typeface="+mn-cs"/>
              </a:rPr>
              <a:t>Association of Research Librarians</a:t>
            </a:r>
            <a:r>
              <a:rPr lang="en-US" sz="1200" b="0" kern="1200" baseline="0" dirty="0" smtClean="0">
                <a:solidFill>
                  <a:schemeClr val="tx1"/>
                </a:solidFill>
                <a:latin typeface="+mn-lt"/>
                <a:ea typeface="+mn-ea"/>
                <a:cs typeface="+mn-cs"/>
              </a:rPr>
              <a:t> and the </a:t>
            </a:r>
            <a:r>
              <a:rPr lang="en-US" sz="1200" b="0" u="sng" kern="1200" baseline="0" dirty="0" smtClean="0">
                <a:solidFill>
                  <a:schemeClr val="tx1"/>
                </a:solidFill>
                <a:latin typeface="+mn-lt"/>
                <a:ea typeface="+mn-ea"/>
                <a:cs typeface="+mn-cs"/>
              </a:rPr>
              <a:t>Coalition for Networked Information</a:t>
            </a:r>
            <a:r>
              <a:rPr lang="en-US" sz="1200" b="0" u="none" kern="1200" baseline="0" dirty="0" smtClean="0">
                <a:solidFill>
                  <a:schemeClr val="tx1"/>
                </a:solidFill>
                <a:latin typeface="+mn-lt"/>
                <a:ea typeface="+mn-ea"/>
                <a:cs typeface="+mn-cs"/>
              </a:rPr>
              <a:t>.  I think it makes a very powerful statement, I think, about the </a:t>
            </a:r>
            <a:r>
              <a:rPr lang="en-US" sz="1200" b="0" kern="1200" baseline="0" dirty="0" smtClean="0">
                <a:solidFill>
                  <a:schemeClr val="tx1"/>
                </a:solidFill>
                <a:latin typeface="+mn-lt"/>
                <a:ea typeface="+mn-ea"/>
                <a:cs typeface="+mn-cs"/>
              </a:rPr>
              <a:t>ways in which special collections </a:t>
            </a:r>
            <a:r>
              <a:rPr lang="en-US" sz="1200" b="0" kern="1200" baseline="0" dirty="0" err="1" smtClean="0">
                <a:solidFill>
                  <a:schemeClr val="tx1"/>
                </a:solidFill>
                <a:latin typeface="+mn-lt"/>
                <a:ea typeface="+mn-ea"/>
                <a:cs typeface="+mn-cs"/>
              </a:rPr>
              <a:t>energise</a:t>
            </a:r>
            <a:r>
              <a:rPr lang="en-US" sz="1200" b="0" kern="1200" baseline="0" dirty="0" smtClean="0">
                <a:solidFill>
                  <a:schemeClr val="tx1"/>
                </a:solidFill>
                <a:latin typeface="+mn-lt"/>
                <a:ea typeface="+mn-ea"/>
                <a:cs typeface="+mn-cs"/>
              </a:rPr>
              <a:t> the research activities of an institution.</a:t>
            </a:r>
            <a:endParaRPr lang="en-US" sz="1200" b="0" kern="1200" baseline="0" dirty="0" smtClean="0">
              <a:solidFill>
                <a:schemeClr val="tx1"/>
              </a:solidFill>
              <a:latin typeface="+mn-lt"/>
              <a:ea typeface="+mn-ea"/>
              <a:cs typeface="+mn-cs"/>
            </a:endParaRPr>
          </a:p>
          <a:p>
            <a:endParaRPr lang="en-US" sz="1200" b="0" kern="1200" baseline="0" dirty="0" smtClean="0">
              <a:solidFill>
                <a:schemeClr val="tx1"/>
              </a:solidFill>
              <a:latin typeface="+mn-lt"/>
              <a:ea typeface="+mn-ea"/>
              <a:cs typeface="+mn-cs"/>
            </a:endParaRPr>
          </a:p>
          <a:p>
            <a:endParaRPr lang="en-GB" b="0" baseline="0" dirty="0" smtClean="0"/>
          </a:p>
          <a:p>
            <a:r>
              <a:rPr lang="en-GB" b="0" baseline="0" dirty="0" smtClean="0"/>
              <a:t>So</a:t>
            </a:r>
            <a:r>
              <a:rPr lang="en-GB" b="0" baseline="0" dirty="0" smtClean="0"/>
              <a:t>, two major challenges.</a:t>
            </a:r>
            <a:endParaRPr lang="en-GB" b="0" baseline="0" dirty="0" smtClean="0"/>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60F303D-0565-CD40-A2AB-EB4A11651504}"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228600" indent="-228600">
              <a:buNone/>
            </a:pPr>
            <a:r>
              <a:rPr lang="en-GB" b="0" baseline="0" dirty="0" smtClean="0"/>
              <a:t>The first of these roles is one of Advocacy.</a:t>
            </a:r>
          </a:p>
          <a:p>
            <a:pPr marL="228600" indent="-228600">
              <a:buNone/>
            </a:pPr>
            <a:endParaRPr lang="en-GB" b="0" baseline="0" dirty="0" smtClean="0"/>
          </a:p>
          <a:p>
            <a:pPr marL="228600" indent="-228600">
              <a:buNone/>
            </a:pPr>
            <a:r>
              <a:rPr lang="en-GB" b="0" baseline="0" dirty="0" smtClean="0"/>
              <a:t>Advocacy is not new to librarians – personally  I feel I have spent most of my professional life advocating for increased resources, greater recognition within the academy.</a:t>
            </a:r>
          </a:p>
          <a:p>
            <a:pPr marL="228600" indent="-228600">
              <a:buNone/>
            </a:pPr>
            <a:endParaRPr lang="en-GB" b="0" baseline="0" dirty="0" smtClean="0"/>
          </a:p>
          <a:p>
            <a:pPr marL="228600" indent="-228600">
              <a:buNone/>
            </a:pPr>
            <a:r>
              <a:rPr lang="en-GB" b="0" baseline="0" dirty="0" smtClean="0"/>
              <a:t>Let me focus on the two areas of advocacy that I am highlighting here.  The first is advanced information literacy skills for the research community.</a:t>
            </a:r>
          </a:p>
          <a:p>
            <a:pPr marL="228600" indent="-228600">
              <a:buNone/>
            </a:pPr>
            <a:endParaRPr lang="en-GB" b="0" baseline="0" dirty="0" smtClean="0"/>
          </a:p>
          <a:p>
            <a:pPr marL="228600" indent="-228600">
              <a:buNone/>
            </a:pPr>
            <a:r>
              <a:rPr lang="en-GB" b="0" baseline="0" dirty="0" smtClean="0"/>
              <a:t>Information Literacy is now much more central to all the work we do – thanks to previous advocacy, battles often hard won. But advanced information literacy skills for the research community need to be vigorously promoted and there is no room for complacency. New kinds of search engines, new ways managing metadata, etc….. require regular revisions of the advanced information literacy curriculum – and necessarily a larger allocation of time in workshops, in one-to one tutorials and generally a further recognition of their centrality in the curriculum.</a:t>
            </a:r>
          </a:p>
          <a:p>
            <a:pPr marL="228600" indent="-228600">
              <a:buNone/>
            </a:pPr>
            <a:endParaRPr lang="en-GB" b="0" baseline="0" dirty="0" smtClean="0"/>
          </a:p>
          <a:p>
            <a:pPr marL="228600" indent="-228600">
              <a:buNone/>
            </a:pPr>
            <a:r>
              <a:rPr lang="en-GB" b="0" baseline="0" dirty="0" smtClean="0"/>
              <a:t>The second role of advocacy is the central role of special collections as ‘teaching spaces’ and as key drivers in the research culture of the institution</a:t>
            </a:r>
          </a:p>
          <a:p>
            <a:pPr marL="228600" indent="-228600">
              <a:buNone/>
            </a:pPr>
            <a:endParaRPr lang="en-GB" b="0" baseline="0" dirty="0" smtClean="0"/>
          </a:p>
          <a:p>
            <a:pPr marL="228600" indent="-228600">
              <a:buNone/>
            </a:pPr>
            <a:r>
              <a:rPr lang="en-GB" b="0" baseline="0" dirty="0" smtClean="0"/>
              <a:t>I have been able to speak only briefly on the importance of placing special collections at the centre of teaching and learning. Librarians need to work with academics and other key staff within the institution on order to not only win this argument but to find practical ways of implementing a vision for opening up collections</a:t>
            </a:r>
          </a:p>
          <a:p>
            <a:pPr marL="228600" indent="-228600">
              <a:buNone/>
            </a:pPr>
            <a:endParaRPr lang="en-GB" b="1" baseline="0" dirty="0" smtClean="0"/>
          </a:p>
          <a:p>
            <a:pPr marL="228600" indent="-228600">
              <a:buNone/>
            </a:pPr>
            <a:endParaRPr lang="en-GB" dirty="0" smtClean="0"/>
          </a:p>
          <a:p>
            <a:pPr marL="228600" indent="-228600">
              <a:buFontTx/>
              <a:buNone/>
            </a:pPr>
            <a:endParaRPr lang="en-GB" dirty="0"/>
          </a:p>
        </p:txBody>
      </p:sp>
      <p:sp>
        <p:nvSpPr>
          <p:cNvPr id="4" name="Slide Number Placeholder 3"/>
          <p:cNvSpPr>
            <a:spLocks noGrp="1"/>
          </p:cNvSpPr>
          <p:nvPr>
            <p:ph type="sldNum" sz="quarter" idx="10"/>
          </p:nvPr>
        </p:nvSpPr>
        <p:spPr/>
        <p:txBody>
          <a:bodyPr/>
          <a:lstStyle/>
          <a:p>
            <a:fld id="{E60F303D-0565-CD40-A2AB-EB4A11651504}"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228600" indent="-228600">
              <a:buNone/>
            </a:pPr>
            <a:r>
              <a:rPr lang="en-GB" b="0" baseline="0" dirty="0" smtClean="0"/>
              <a:t>Collaboration of all kinds will characterise the work of the</a:t>
            </a:r>
            <a:r>
              <a:rPr lang="en-GB" b="0" baseline="0" dirty="0" smtClean="0"/>
              <a:t> librarian</a:t>
            </a:r>
          </a:p>
          <a:p>
            <a:pPr marL="228600" indent="-228600">
              <a:buNone/>
            </a:pPr>
            <a:endParaRPr lang="en-GB" b="0" baseline="0" dirty="0" smtClean="0"/>
          </a:p>
          <a:p>
            <a:pPr marL="228600" indent="-228600">
              <a:buNone/>
            </a:pPr>
            <a:r>
              <a:rPr lang="en-GB" b="0" baseline="0" dirty="0" smtClean="0"/>
              <a:t>This is fundamental – if we are to meet the challenge of meeting the needs and aspirations of our users</a:t>
            </a:r>
            <a:endParaRPr lang="en-GB" b="0" baseline="0" dirty="0" smtClean="0"/>
          </a:p>
          <a:p>
            <a:pPr marL="228600" indent="-228600">
              <a:buNone/>
            </a:pPr>
            <a:endParaRPr lang="en-GB" b="0" baseline="0" dirty="0" smtClean="0"/>
          </a:p>
          <a:p>
            <a:pPr marL="228600" indent="-228600">
              <a:buNone/>
            </a:pPr>
            <a:r>
              <a:rPr lang="en-GB" b="0" baseline="0" dirty="0" smtClean="0"/>
              <a:t>Finding technical solutions to existing and emerging challenges of </a:t>
            </a:r>
            <a:r>
              <a:rPr lang="en-GB" b="0" baseline="0" dirty="0" smtClean="0"/>
              <a:t>access</a:t>
            </a:r>
          </a:p>
          <a:p>
            <a:pPr marL="228600" indent="-228600">
              <a:buNone/>
            </a:pPr>
            <a:endParaRPr lang="en-GB" b="0" baseline="0" dirty="0" smtClean="0"/>
          </a:p>
          <a:p>
            <a:pPr marL="228600" indent="-228600">
              <a:buNone/>
            </a:pPr>
            <a:r>
              <a:rPr lang="en-GB" b="0" baseline="0" dirty="0" smtClean="0"/>
              <a:t>Sharing a vision, a strategy and an operational plan widely within the institution in order to gain understanding and compete successfully for scarce resources</a:t>
            </a:r>
            <a:endParaRPr lang="en-GB" b="0" baseline="0" dirty="0" smtClean="0"/>
          </a:p>
          <a:p>
            <a:pPr marL="228600" indent="-228600">
              <a:buNone/>
            </a:pPr>
            <a:endParaRPr lang="en-GB" b="1" baseline="0" dirty="0" smtClean="0"/>
          </a:p>
          <a:p>
            <a:pPr marL="228600" indent="-228600">
              <a:buAutoNum type="arabicPeriod"/>
            </a:pPr>
            <a:endParaRPr lang="en-GB" baseline="0" dirty="0" smtClean="0"/>
          </a:p>
        </p:txBody>
      </p:sp>
      <p:sp>
        <p:nvSpPr>
          <p:cNvPr id="4" name="Slide Number Placeholder 3"/>
          <p:cNvSpPr>
            <a:spLocks noGrp="1"/>
          </p:cNvSpPr>
          <p:nvPr>
            <p:ph type="sldNum" sz="quarter" idx="10"/>
          </p:nvPr>
        </p:nvSpPr>
        <p:spPr/>
        <p:txBody>
          <a:bodyPr/>
          <a:lstStyle/>
          <a:p>
            <a:fld id="{E60F303D-0565-CD40-A2AB-EB4A11651504}"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228600" indent="-228600">
              <a:buNone/>
            </a:pPr>
            <a:r>
              <a:rPr lang="en-GB" b="0" dirty="0" smtClean="0"/>
              <a:t>In</a:t>
            </a:r>
            <a:r>
              <a:rPr lang="en-GB" b="0" baseline="0" dirty="0" smtClean="0"/>
              <a:t> a rapidly changing scholarly environment, it is vital that we emphasise</a:t>
            </a:r>
            <a:r>
              <a:rPr lang="en-GB" b="0" baseline="0" dirty="0" smtClean="0"/>
              <a:t> our own personal and professional development – in the tools we use and in the working practices in a fast changing knowledge environment.</a:t>
            </a:r>
          </a:p>
          <a:p>
            <a:pPr marL="228600" indent="-228600">
              <a:buNone/>
            </a:pPr>
            <a:endParaRPr lang="en-GB" b="0" baseline="0" dirty="0" smtClean="0"/>
          </a:p>
          <a:p>
            <a:pPr marL="228600" indent="-228600">
              <a:buNone/>
            </a:pPr>
            <a:r>
              <a:rPr lang="en-GB" b="0" baseline="0" dirty="0" smtClean="0"/>
              <a:t>Now training is a significant part of what we do with research students in an advanced information skills programme, but what I am referring to here is ongoing professional development for library teams themselves</a:t>
            </a:r>
          </a:p>
          <a:p>
            <a:pPr marL="228600" indent="-228600">
              <a:buNone/>
            </a:pPr>
            <a:endParaRPr lang="en-GB" b="0" baseline="0" dirty="0" smtClean="0"/>
          </a:p>
          <a:p>
            <a:pPr marL="228600" indent="-228600">
              <a:buNone/>
            </a:pPr>
            <a:r>
              <a:rPr lang="en-GB" b="0" dirty="0" smtClean="0"/>
              <a:t>We</a:t>
            </a:r>
            <a:r>
              <a:rPr lang="en-GB" b="0" baseline="0" dirty="0" smtClean="0"/>
              <a:t> must make sure we are not running ahead of our colleagues and leaving behind some of the key people in our organisations.  I cannot emphasise enough that we work together as teams – this way there is a better chance of providing an integrated service and singing from the same hymn sheet!</a:t>
            </a:r>
            <a:endParaRPr lang="en-GB" b="0" dirty="0"/>
          </a:p>
        </p:txBody>
      </p:sp>
      <p:sp>
        <p:nvSpPr>
          <p:cNvPr id="4" name="Slide Number Placeholder 3"/>
          <p:cNvSpPr>
            <a:spLocks noGrp="1"/>
          </p:cNvSpPr>
          <p:nvPr>
            <p:ph type="sldNum" sz="quarter" idx="10"/>
          </p:nvPr>
        </p:nvSpPr>
        <p:spPr/>
        <p:txBody>
          <a:bodyPr/>
          <a:lstStyle/>
          <a:p>
            <a:fld id="{E60F303D-0565-CD40-A2AB-EB4A11651504}"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0" dirty="0" smtClean="0"/>
              <a:t>These two quotes come from a publication of the Council on Library and Information </a:t>
            </a:r>
            <a:r>
              <a:rPr lang="en-GB" b="0" dirty="0" smtClean="0"/>
              <a:t>Resources</a:t>
            </a:r>
          </a:p>
          <a:p>
            <a:endParaRPr lang="en-GB" b="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GB" b="0" baseline="0" dirty="0" smtClean="0"/>
              <a:t>Having identified specific roles of the research and special collections librarian, let me return finally to the other part of my brief: to imagine the research library itself.</a:t>
            </a:r>
            <a:endParaRPr lang="en-GB" b="0" baseline="0" dirty="0" smtClean="0"/>
          </a:p>
          <a:p>
            <a:endParaRPr lang="en-GB" b="0" baseline="0"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E60F303D-0565-CD40-A2AB-EB4A11651504}"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0845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GB"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445E9A3C-1D14-8541-93A4-4D1B050A4FC1}" type="datetimeFigureOut">
              <a:rPr lang="en-US" smtClean="0"/>
              <a:pPr/>
              <a:t>7/14/11</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D4940844-A71C-B641-B187-141330EE909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Date Placeholder 4"/>
          <p:cNvSpPr>
            <a:spLocks noGrp="1"/>
          </p:cNvSpPr>
          <p:nvPr>
            <p:ph type="dt" sz="half" idx="10"/>
          </p:nvPr>
        </p:nvSpPr>
        <p:spPr/>
        <p:txBody>
          <a:bodyPr/>
          <a:lstStyle/>
          <a:p>
            <a:fld id="{445E9A3C-1D14-8541-93A4-4D1B050A4FC1}" type="datetimeFigureOut">
              <a:rPr lang="en-US" smtClean="0"/>
              <a:pPr/>
              <a:t>7/14/11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940844-A71C-B641-B187-141330EE9097}" type="slidenum">
              <a:rPr lang="en-US" smtClean="0"/>
              <a:pPr/>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Date Placeholder 4"/>
          <p:cNvSpPr>
            <a:spLocks noGrp="1"/>
          </p:cNvSpPr>
          <p:nvPr>
            <p:ph type="dt" sz="half" idx="10"/>
          </p:nvPr>
        </p:nvSpPr>
        <p:spPr/>
        <p:txBody>
          <a:bodyPr/>
          <a:lstStyle/>
          <a:p>
            <a:fld id="{445E9A3C-1D14-8541-93A4-4D1B050A4FC1}" type="datetimeFigureOut">
              <a:rPr lang="en-US" smtClean="0"/>
              <a:pPr/>
              <a:t>7/14/11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940844-A71C-B641-B187-141330EE9097}" type="slidenum">
              <a:rPr lang="en-US" smtClean="0"/>
              <a:pPr/>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445E9A3C-1D14-8541-93A4-4D1B050A4FC1}" type="datetimeFigureOut">
              <a:rPr lang="en-US" smtClean="0"/>
              <a:pPr/>
              <a:t>7/14/11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940844-A71C-B641-B187-141330EE9097}"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445E9A3C-1D14-8541-93A4-4D1B050A4FC1}" type="datetimeFigureOut">
              <a:rPr lang="en-US" smtClean="0"/>
              <a:pPr/>
              <a:t>7/14/11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940844-A71C-B641-B187-141330EE9097}"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GB"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445E9A3C-1D14-8541-93A4-4D1B050A4FC1}" type="datetimeFigureOut">
              <a:rPr lang="en-US" smtClean="0"/>
              <a:pPr/>
              <a:t>7/14/11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940844-A71C-B641-B187-141330EE9097}"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GB"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445E9A3C-1D14-8541-93A4-4D1B050A4FC1}" type="datetimeFigureOut">
              <a:rPr lang="en-US" smtClean="0"/>
              <a:pPr/>
              <a:t>7/14/11</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D4940844-A71C-B641-B187-141330EE9097}" type="slidenum">
              <a:rPr lang="en-US" smtClean="0"/>
              <a:pPr/>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GB" smtClean="0"/>
              <a:t>Click icon to add picture</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GB"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Click icon to add picture</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445E9A3C-1D14-8541-93A4-4D1B050A4FC1}" type="datetimeFigureOut">
              <a:rPr lang="en-US" smtClean="0"/>
              <a:pPr/>
              <a:t>7/14/11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940844-A71C-B641-B187-141330EE9097}"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GB"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Click icon to add picture</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445E9A3C-1D14-8541-93A4-4D1B050A4FC1}" type="datetimeFigureOut">
              <a:rPr lang="en-US" smtClean="0"/>
              <a:pPr/>
              <a:t>7/14/11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940844-A71C-B641-B187-141330EE9097}" type="slidenum">
              <a:rPr lang="en-US" smtClean="0"/>
              <a:pPr/>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Click icon to add picture</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Click icon to add picture</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p:txBody>
          <a:bodyPr/>
          <a:lstStyle/>
          <a:p>
            <a:fld id="{445E9A3C-1D14-8541-93A4-4D1B050A4FC1}" type="datetimeFigureOut">
              <a:rPr lang="en-US" smtClean="0"/>
              <a:pPr/>
              <a:t>7/14/11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40844-A71C-B641-B187-141330EE9097}"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GB"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p:txBody>
          <a:bodyPr/>
          <a:lstStyle/>
          <a:p>
            <a:fld id="{445E9A3C-1D14-8541-93A4-4D1B050A4FC1}" type="datetimeFigureOut">
              <a:rPr lang="en-US" smtClean="0"/>
              <a:pPr/>
              <a:t>7/14/11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40844-A71C-B641-B187-141330EE909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a:xfrm>
            <a:off x="7212106" y="6356350"/>
            <a:ext cx="1752600" cy="365125"/>
          </a:xfrm>
        </p:spPr>
        <p:txBody>
          <a:bodyPr/>
          <a:lstStyle/>
          <a:p>
            <a:fld id="{445E9A3C-1D14-8541-93A4-4D1B050A4FC1}" type="datetimeFigureOut">
              <a:rPr lang="en-US" smtClean="0"/>
              <a:pPr/>
              <a:t>7/14/11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40844-A71C-B641-B187-141330EE9097}" type="slidenum">
              <a:rPr lang="en-US" smtClean="0"/>
              <a:pPr/>
              <a:t>‹#›</a:t>
            </a:fld>
            <a:endParaRPr lang="en-US" dirty="0"/>
          </a:p>
        </p:txBody>
      </p:sp>
      <p:pic>
        <p:nvPicPr>
          <p:cNvPr id="9" name="Picture 8" descr="Piecing the pieces.jpg"/>
          <p:cNvPicPr>
            <a:picLocks noChangeAspect="1"/>
          </p:cNvPicPr>
          <p:nvPr userDrawn="1"/>
        </p:nvPicPr>
        <p:blipFill>
          <a:blip r:embed="rId2"/>
          <a:stretch>
            <a:fillRect/>
          </a:stretch>
        </p:blipFill>
        <p:spPr>
          <a:xfrm>
            <a:off x="7416800" y="78441"/>
            <a:ext cx="1727200" cy="12954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GB"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445E9A3C-1D14-8541-93A4-4D1B050A4FC1}" type="datetimeFigureOut">
              <a:rPr lang="en-US" smtClean="0"/>
              <a:pPr/>
              <a:t>7/14/11</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D4940844-A71C-B641-B187-141330EE9097}" type="slidenum">
              <a:rPr lang="en-US" smtClean="0"/>
              <a:pPr/>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GB" smtClean="0"/>
              <a:t>Click icon to add picture</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GB"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a:xfrm>
            <a:off x="7212106" y="6356350"/>
            <a:ext cx="1752600" cy="365125"/>
          </a:xfrm>
        </p:spPr>
        <p:txBody>
          <a:bodyPr/>
          <a:lstStyle/>
          <a:p>
            <a:fld id="{445E9A3C-1D14-8541-93A4-4D1B050A4FC1}" type="datetimeFigureOut">
              <a:rPr lang="en-US" smtClean="0"/>
              <a:pPr/>
              <a:t>7/14/11</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D4940844-A71C-B641-B187-141330EE9097}" type="slidenum">
              <a:rPr lang="en-US" smtClean="0"/>
              <a:pPr/>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GB" smtClean="0"/>
              <a:t>Click icon to add picture</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GB"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445E9A3C-1D14-8541-93A4-4D1B050A4FC1}" type="datetimeFigureOut">
              <a:rPr lang="en-US" smtClean="0"/>
              <a:pPr/>
              <a:t>7/14/11</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D4940844-A71C-B641-B187-141330EE909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GB"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D4940844-A71C-B641-B187-141330EE9097}" type="slidenum">
              <a:rPr lang="en-US" smtClean="0"/>
              <a:pPr/>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GB" smtClean="0"/>
              <a:t>Click icon to add picture</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Date Placeholder 4"/>
          <p:cNvSpPr>
            <a:spLocks noGrp="1"/>
          </p:cNvSpPr>
          <p:nvPr>
            <p:ph type="dt" sz="half" idx="10"/>
          </p:nvPr>
        </p:nvSpPr>
        <p:spPr/>
        <p:txBody>
          <a:bodyPr/>
          <a:lstStyle/>
          <a:p>
            <a:fld id="{445E9A3C-1D14-8541-93A4-4D1B050A4FC1}" type="datetimeFigureOut">
              <a:rPr lang="en-US" smtClean="0"/>
              <a:pPr/>
              <a:t>7/14/11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940844-A71C-B641-B187-141330EE909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GB"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7" name="Date Placeholder 6"/>
          <p:cNvSpPr>
            <a:spLocks noGrp="1"/>
          </p:cNvSpPr>
          <p:nvPr>
            <p:ph type="dt" sz="half" idx="10"/>
          </p:nvPr>
        </p:nvSpPr>
        <p:spPr/>
        <p:txBody>
          <a:bodyPr/>
          <a:lstStyle/>
          <a:p>
            <a:fld id="{445E9A3C-1D14-8541-93A4-4D1B050A4FC1}" type="datetimeFigureOut">
              <a:rPr lang="en-US" smtClean="0"/>
              <a:pPr/>
              <a:t>7/14/11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940844-A71C-B641-B187-141330EE909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Date Placeholder 4"/>
          <p:cNvSpPr>
            <a:spLocks noGrp="1"/>
          </p:cNvSpPr>
          <p:nvPr>
            <p:ph type="dt" sz="half" idx="10"/>
          </p:nvPr>
        </p:nvSpPr>
        <p:spPr/>
        <p:txBody>
          <a:bodyPr/>
          <a:lstStyle/>
          <a:p>
            <a:fld id="{445E9A3C-1D14-8541-93A4-4D1B050A4FC1}" type="datetimeFigureOut">
              <a:rPr lang="en-US" smtClean="0"/>
              <a:pPr/>
              <a:t>7/14/11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940844-A71C-B641-B187-141330EE9097}" type="slidenum">
              <a:rPr lang="en-US" smtClean="0"/>
              <a:pPr/>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slideLayout" Target="../slideLayouts/slideLayout14.xml"/><Relationship Id="rId20" Type="http://schemas.openxmlformats.org/officeDocument/2006/relationships/theme" Target="../theme/theme1.xml"/><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16" Type="http://schemas.openxmlformats.org/officeDocument/2006/relationships/slideLayout" Target="../slideLayouts/slideLayout1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19" Type="http://schemas.openxmlformats.org/officeDocument/2006/relationships/slideLayout" Target="../slideLayouts/slideLayout19.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GB"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445E9A3C-1D14-8541-93A4-4D1B050A4FC1}" type="datetimeFigureOut">
              <a:rPr lang="en-US" smtClean="0"/>
              <a:pPr/>
              <a:t>7/14/11</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D4940844-A71C-B641-B187-141330EE909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3"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00400" y="4636008"/>
            <a:ext cx="5458968" cy="1688592"/>
          </a:xfrm>
        </p:spPr>
        <p:txBody>
          <a:bodyPr/>
          <a:lstStyle/>
          <a:p>
            <a:pPr algn="r"/>
            <a:r>
              <a:rPr lang="en-US" b="1" dirty="0" smtClean="0">
                <a:solidFill>
                  <a:srgbClr val="BF0000"/>
                </a:solidFill>
              </a:rPr>
              <a:t>Nazlin Bhimani, MA, MLS, FHEA</a:t>
            </a:r>
          </a:p>
          <a:p>
            <a:pPr algn="r"/>
            <a:r>
              <a:rPr lang="en-US" b="1" dirty="0" smtClean="0">
                <a:solidFill>
                  <a:srgbClr val="BF0000"/>
                </a:solidFill>
              </a:rPr>
              <a:t>Christ’s College </a:t>
            </a:r>
          </a:p>
          <a:p>
            <a:pPr algn="r"/>
            <a:r>
              <a:rPr lang="en-US" b="1" dirty="0" smtClean="0">
                <a:solidFill>
                  <a:srgbClr val="BF0000"/>
                </a:solidFill>
              </a:rPr>
              <a:t>University of Cambridge</a:t>
            </a:r>
            <a:endParaRPr lang="en-US" b="1" dirty="0">
              <a:solidFill>
                <a:srgbClr val="BF0000"/>
              </a:solidFill>
            </a:endParaRPr>
          </a:p>
        </p:txBody>
      </p:sp>
      <p:sp>
        <p:nvSpPr>
          <p:cNvPr id="5" name="Rectangle 4"/>
          <p:cNvSpPr/>
          <p:nvPr/>
        </p:nvSpPr>
        <p:spPr>
          <a:xfrm>
            <a:off x="3581400" y="533400"/>
            <a:ext cx="4572000" cy="2308324"/>
          </a:xfrm>
          <a:prstGeom prst="rect">
            <a:avLst/>
          </a:prstGeom>
        </p:spPr>
        <p:txBody>
          <a:bodyPr wrap="square">
            <a:spAutoFit/>
          </a:bodyPr>
          <a:lstStyle/>
          <a:p>
            <a:r>
              <a:rPr lang="en-US" sz="2400" b="1" dirty="0" smtClean="0">
                <a:solidFill>
                  <a:schemeClr val="bg1">
                    <a:lumMod val="95000"/>
                  </a:schemeClr>
                </a:solidFill>
              </a:rPr>
              <a:t>The Future of Specialist Research Libraries in </a:t>
            </a:r>
            <a:r>
              <a:rPr lang="en-US" sz="2400" b="1" dirty="0" err="1" smtClean="0">
                <a:solidFill>
                  <a:schemeClr val="bg1"/>
                </a:solidFill>
              </a:rPr>
              <a:t>HEIs</a:t>
            </a:r>
            <a:r>
              <a:rPr lang="en-US" sz="2400" b="1" dirty="0" smtClean="0">
                <a:solidFill>
                  <a:schemeClr val="bg1"/>
                </a:solidFill>
              </a:rPr>
              <a:t> </a:t>
            </a:r>
          </a:p>
          <a:p>
            <a:r>
              <a:rPr lang="en-US" sz="2400" b="1" dirty="0" smtClean="0">
                <a:solidFill>
                  <a:schemeClr val="bg1">
                    <a:lumMod val="95000"/>
                  </a:schemeClr>
                </a:solidFill>
              </a:rPr>
              <a:t>&amp;</a:t>
            </a:r>
          </a:p>
          <a:p>
            <a:r>
              <a:rPr lang="en-US" sz="2400" b="1" dirty="0" smtClean="0">
                <a:solidFill>
                  <a:schemeClr val="bg1">
                    <a:lumMod val="95000"/>
                  </a:schemeClr>
                </a:solidFill>
              </a:rPr>
              <a:t>The Role of the Research Support and Special Collections Librarian</a:t>
            </a:r>
            <a:endParaRPr lang="en-US" sz="2400" dirty="0"/>
          </a:p>
        </p:txBody>
      </p:sp>
      <p:pic>
        <p:nvPicPr>
          <p:cNvPr id="6" name="Picture 5" descr="CREST small.bmp"/>
          <p:cNvPicPr>
            <a:picLocks noChangeAspect="1"/>
          </p:cNvPicPr>
          <p:nvPr/>
        </p:nvPicPr>
        <p:blipFill>
          <a:blip r:embed="rId3"/>
          <a:stretch>
            <a:fillRect/>
          </a:stretch>
        </p:blipFill>
        <p:spPr>
          <a:xfrm>
            <a:off x="304800" y="5517420"/>
            <a:ext cx="914399" cy="103577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0"/>
            <a:ext cx="6508377" cy="1219200"/>
          </a:xfrm>
        </p:spPr>
        <p:txBody>
          <a:bodyPr/>
          <a:lstStyle/>
          <a:p>
            <a:r>
              <a:rPr lang="en-GB" dirty="0" smtClean="0"/>
              <a:t>The future librarian . . .</a:t>
            </a:r>
            <a:endParaRPr lang="en-GB" dirty="0"/>
          </a:p>
        </p:txBody>
      </p:sp>
      <p:sp>
        <p:nvSpPr>
          <p:cNvPr id="3" name="Content Placeholder 2"/>
          <p:cNvSpPr>
            <a:spLocks noGrp="1"/>
          </p:cNvSpPr>
          <p:nvPr>
            <p:ph idx="1"/>
          </p:nvPr>
        </p:nvSpPr>
        <p:spPr>
          <a:xfrm>
            <a:off x="457199" y="1600200"/>
            <a:ext cx="8001001" cy="4953000"/>
          </a:xfrm>
        </p:spPr>
        <p:txBody>
          <a:bodyPr>
            <a:normAutofit lnSpcReduction="10000"/>
          </a:bodyPr>
          <a:lstStyle/>
          <a:p>
            <a:pPr>
              <a:lnSpc>
                <a:spcPct val="150000"/>
              </a:lnSpc>
            </a:pPr>
            <a:r>
              <a:rPr lang="en-GB" b="1" dirty="0" smtClean="0"/>
              <a:t>will have deep experience in intellectual problems such as the structure and construct of information, the delivery of information, and the specialised needs of information communities. </a:t>
            </a:r>
          </a:p>
          <a:p>
            <a:pPr>
              <a:lnSpc>
                <a:spcPct val="150000"/>
              </a:lnSpc>
            </a:pPr>
            <a:r>
              <a:rPr lang="en-GB" b="1" dirty="0" smtClean="0"/>
              <a:t>will be more distributed than at present. Librarians might do some of their work in spaces that are traditionally academic spaces, and faculty might use wired or smart classrooms in the library. </a:t>
            </a:r>
          </a:p>
          <a:p>
            <a:pPr algn="r">
              <a:lnSpc>
                <a:spcPct val="150000"/>
              </a:lnSpc>
              <a:buNone/>
            </a:pPr>
            <a:endParaRPr lang="en-GB" sz="1600" b="1" dirty="0" smtClean="0"/>
          </a:p>
          <a:p>
            <a:pPr algn="r">
              <a:lnSpc>
                <a:spcPct val="110000"/>
              </a:lnSpc>
              <a:spcBef>
                <a:spcPts val="0"/>
              </a:spcBef>
              <a:buNone/>
            </a:pPr>
            <a:r>
              <a:rPr lang="en-GB" sz="1730" dirty="0" smtClean="0"/>
              <a:t>“No Brief Candle: Reconceiving Research Libraries for the 21st Century” </a:t>
            </a:r>
          </a:p>
          <a:p>
            <a:pPr algn="r">
              <a:lnSpc>
                <a:spcPct val="110000"/>
              </a:lnSpc>
              <a:spcBef>
                <a:spcPts val="0"/>
              </a:spcBef>
              <a:buNone/>
            </a:pPr>
            <a:r>
              <a:rPr lang="en-GB" sz="1730" dirty="0" smtClean="0"/>
              <a:t>(CLIR, 2008)</a:t>
            </a:r>
          </a:p>
          <a:p>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04800"/>
            <a:ext cx="6508377" cy="1219200"/>
          </a:xfrm>
        </p:spPr>
        <p:txBody>
          <a:bodyPr/>
          <a:lstStyle/>
          <a:p>
            <a:r>
              <a:rPr lang="en-GB" dirty="0" smtClean="0"/>
              <a:t>The library of the future….</a:t>
            </a:r>
            <a:endParaRPr lang="en-GB" dirty="0"/>
          </a:p>
        </p:txBody>
      </p:sp>
      <p:sp>
        <p:nvSpPr>
          <p:cNvPr id="3" name="Content Placeholder 2"/>
          <p:cNvSpPr>
            <a:spLocks noGrp="1"/>
          </p:cNvSpPr>
          <p:nvPr>
            <p:ph idx="1"/>
          </p:nvPr>
        </p:nvSpPr>
        <p:spPr>
          <a:xfrm>
            <a:off x="457199" y="1524000"/>
            <a:ext cx="7848601" cy="5334000"/>
          </a:xfrm>
        </p:spPr>
        <p:txBody>
          <a:bodyPr>
            <a:normAutofit/>
          </a:bodyPr>
          <a:lstStyle/>
          <a:p>
            <a:endParaRPr lang="en-GB" dirty="0" smtClean="0"/>
          </a:p>
          <a:p>
            <a:pPr>
              <a:lnSpc>
                <a:spcPct val="150000"/>
              </a:lnSpc>
            </a:pPr>
            <a:r>
              <a:rPr lang="en-GB" sz="2400" b="1" dirty="0" smtClean="0"/>
              <a:t>will be a laboratory for understanding how a new generation of faculty and students do their work, and for supporting experimentation and innovation in processes that enhance e-research across many communities. </a:t>
            </a:r>
          </a:p>
          <a:p>
            <a:pPr algn="r">
              <a:buNone/>
            </a:pPr>
            <a:endParaRPr lang="en-GB" sz="1400" dirty="0" smtClean="0"/>
          </a:p>
          <a:p>
            <a:pPr algn="r">
              <a:buNone/>
            </a:pPr>
            <a:r>
              <a:rPr lang="en-GB" sz="1600" dirty="0" smtClean="0"/>
              <a:t>“No Brief Candle: Reconceiving Research Libraries for the 21st Century” (CLIR, 2008)</a:t>
            </a:r>
          </a:p>
          <a:p>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04800"/>
            <a:ext cx="6508377" cy="1219200"/>
          </a:xfrm>
        </p:spPr>
        <p:txBody>
          <a:bodyPr/>
          <a:lstStyle/>
          <a:p>
            <a:r>
              <a:rPr lang="en-GB" dirty="0" smtClean="0"/>
              <a:t>The library of the future….</a:t>
            </a:r>
            <a:endParaRPr lang="en-GB" dirty="0"/>
          </a:p>
        </p:txBody>
      </p:sp>
      <p:sp>
        <p:nvSpPr>
          <p:cNvPr id="3" name="Content Placeholder 2"/>
          <p:cNvSpPr>
            <a:spLocks noGrp="1"/>
          </p:cNvSpPr>
          <p:nvPr>
            <p:ph idx="1"/>
          </p:nvPr>
        </p:nvSpPr>
        <p:spPr>
          <a:xfrm>
            <a:off x="457199" y="1524000"/>
            <a:ext cx="7848601" cy="5334000"/>
          </a:xfrm>
        </p:spPr>
        <p:txBody>
          <a:bodyPr>
            <a:normAutofit/>
          </a:bodyPr>
          <a:lstStyle/>
          <a:p>
            <a:endParaRPr lang="en-GB" dirty="0" smtClean="0"/>
          </a:p>
          <a:p>
            <a:r>
              <a:rPr lang="en-GB" sz="2400" b="1" dirty="0" smtClean="0"/>
              <a:t>as a </a:t>
            </a:r>
            <a:r>
              <a:rPr lang="en-GB" sz="2400" b="1" dirty="0" smtClean="0">
                <a:solidFill>
                  <a:srgbClr val="800000"/>
                </a:solidFill>
              </a:rPr>
              <a:t>learning centre </a:t>
            </a:r>
            <a:r>
              <a:rPr lang="en-GB" sz="2400" b="1" dirty="0" smtClean="0"/>
              <a:t>focusing on the provision of learning materials and support for learning processes. 		</a:t>
            </a:r>
          </a:p>
          <a:p>
            <a:r>
              <a:rPr lang="en-GB" sz="2400" b="1" dirty="0" smtClean="0"/>
              <a:t>as a </a:t>
            </a:r>
            <a:r>
              <a:rPr lang="en-GB" sz="2400" b="1" dirty="0" smtClean="0">
                <a:solidFill>
                  <a:srgbClr val="800000"/>
                </a:solidFill>
              </a:rPr>
              <a:t>knowledge centre </a:t>
            </a:r>
            <a:r>
              <a:rPr lang="en-GB" sz="2400" b="1" dirty="0" smtClean="0"/>
              <a:t>being a co-creator in the production of knowledge closely connected to active research groups. 	</a:t>
            </a:r>
          </a:p>
          <a:p>
            <a:r>
              <a:rPr lang="en-GB" sz="2400" b="1" dirty="0" smtClean="0"/>
              <a:t>as</a:t>
            </a:r>
            <a:r>
              <a:rPr lang="en-GB" sz="2400" b="1" dirty="0" smtClean="0">
                <a:solidFill>
                  <a:srgbClr val="800000"/>
                </a:solidFill>
              </a:rPr>
              <a:t> a meta-knowledge institution </a:t>
            </a:r>
            <a:r>
              <a:rPr lang="en-GB" sz="2400" b="1" dirty="0" smtClean="0"/>
              <a:t>working as a catalyst for knowledge synthesis, the organisation, evaluation and consolidation of knowledge.</a:t>
            </a:r>
          </a:p>
          <a:p>
            <a:pPr algn="r">
              <a:buNone/>
            </a:pPr>
            <a:r>
              <a:rPr lang="en-GB" sz="1600" dirty="0" smtClean="0"/>
              <a:t>“The Future of Research and the Research Library” DEFF : Denmark’s Electronic Research Library (2010) </a:t>
            </a:r>
            <a:endParaRPr lang="en-GB" sz="1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algn="ctr">
              <a:buNone/>
            </a:pPr>
            <a:endParaRPr lang="en-GB" sz="3200" dirty="0" smtClean="0"/>
          </a:p>
          <a:p>
            <a:pPr algn="ctr">
              <a:buNone/>
            </a:pPr>
            <a:r>
              <a:rPr lang="en-GB" sz="3200" dirty="0" smtClean="0">
                <a:solidFill>
                  <a:srgbClr val="990000"/>
                </a:solidFill>
              </a:rPr>
              <a:t>Thank you . . . any questions?</a:t>
            </a:r>
            <a:endParaRPr lang="en-GB" sz="3200" dirty="0">
              <a:solidFill>
                <a:srgbClr val="99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914400"/>
            <a:ext cx="6508377" cy="762000"/>
          </a:xfrm>
        </p:spPr>
        <p:txBody>
          <a:bodyPr/>
          <a:lstStyle/>
          <a:p>
            <a:r>
              <a:rPr lang="en-GB" dirty="0" smtClean="0"/>
              <a:t>Core Elements of the Role</a:t>
            </a:r>
            <a:endParaRPr lang="en-GB" dirty="0"/>
          </a:p>
        </p:txBody>
      </p:sp>
      <p:sp>
        <p:nvSpPr>
          <p:cNvPr id="3" name="Content Placeholder 2"/>
          <p:cNvSpPr>
            <a:spLocks noGrp="1"/>
          </p:cNvSpPr>
          <p:nvPr>
            <p:ph idx="1"/>
          </p:nvPr>
        </p:nvSpPr>
        <p:spPr>
          <a:xfrm>
            <a:off x="457199" y="2209800"/>
            <a:ext cx="8001001" cy="3916363"/>
          </a:xfrm>
        </p:spPr>
        <p:txBody>
          <a:bodyPr>
            <a:normAutofit/>
          </a:bodyPr>
          <a:lstStyle/>
          <a:p>
            <a:r>
              <a:rPr lang="en-GB" sz="2400" b="1" dirty="0" smtClean="0"/>
              <a:t>Liaison with Academic and Professional Staff to:</a:t>
            </a:r>
          </a:p>
          <a:p>
            <a:pPr>
              <a:buNone/>
            </a:pPr>
            <a:r>
              <a:rPr lang="en-GB" sz="2400" b="1" dirty="0" smtClean="0"/>
              <a:t>	(a) enhance learning &amp; teaching and  research:</a:t>
            </a:r>
          </a:p>
          <a:p>
            <a:pPr marL="914400" lvl="2" indent="-457200">
              <a:buFont typeface="Courier New"/>
              <a:buChar char="o"/>
            </a:pPr>
            <a:r>
              <a:rPr lang="en-GB" sz="2400" b="1" dirty="0" smtClean="0"/>
              <a:t>management, development and exploitation of library collections; </a:t>
            </a:r>
          </a:p>
          <a:p>
            <a:pPr marL="914400" lvl="2" indent="-457200">
              <a:buFont typeface="Courier New"/>
              <a:buChar char="o"/>
            </a:pPr>
            <a:r>
              <a:rPr lang="en-GB" sz="2400" b="1" dirty="0" smtClean="0"/>
              <a:t>provision of information literacy.</a:t>
            </a:r>
          </a:p>
          <a:p>
            <a:pPr>
              <a:buNone/>
            </a:pPr>
            <a:r>
              <a:rPr lang="en-US" sz="2400" b="1" dirty="0" smtClean="0"/>
              <a:t>	(b) support research, consultancy and knowledge transfer.</a:t>
            </a:r>
            <a:endParaRPr lang="en-GB" sz="2400" b="1" dirty="0" smtClean="0"/>
          </a:p>
          <a:p>
            <a:pPr>
              <a:buNone/>
            </a:pP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rapidly changing information landscape</a:t>
            </a:r>
            <a:endParaRPr lang="en-GB" dirty="0"/>
          </a:p>
        </p:txBody>
      </p:sp>
      <p:sp>
        <p:nvSpPr>
          <p:cNvPr id="3" name="Content Placeholder 2"/>
          <p:cNvSpPr>
            <a:spLocks noGrp="1"/>
          </p:cNvSpPr>
          <p:nvPr>
            <p:ph idx="1"/>
          </p:nvPr>
        </p:nvSpPr>
        <p:spPr>
          <a:xfrm>
            <a:off x="457199" y="2209800"/>
            <a:ext cx="7315201" cy="3916363"/>
          </a:xfrm>
        </p:spPr>
        <p:txBody>
          <a:bodyPr>
            <a:normAutofit fontScale="85000" lnSpcReduction="10000"/>
          </a:bodyPr>
          <a:lstStyle/>
          <a:p>
            <a:r>
              <a:rPr lang="en-GB" dirty="0" smtClean="0"/>
              <a:t>Web 2.0 (social networking, apps, widgets etc and user generated content)</a:t>
            </a:r>
          </a:p>
          <a:p>
            <a:r>
              <a:rPr lang="en-GB" dirty="0" smtClean="0"/>
              <a:t>Web 3.0 (</a:t>
            </a:r>
            <a:r>
              <a:rPr lang="en-GB" dirty="0" smtClean="0"/>
              <a:t>the semantic web:   </a:t>
            </a:r>
            <a:r>
              <a:rPr lang="en-GB" dirty="0" smtClean="0"/>
              <a:t>creation of rich metadata (conceptual relationships between digital </a:t>
            </a:r>
            <a:r>
              <a:rPr lang="en-GB" dirty="0" smtClean="0"/>
              <a:t>objects </a:t>
            </a:r>
            <a:r>
              <a:rPr lang="en-GB" dirty="0" smtClean="0"/>
              <a:t>for deep </a:t>
            </a:r>
            <a:r>
              <a:rPr lang="en-GB" dirty="0" smtClean="0"/>
              <a:t>discovery) </a:t>
            </a:r>
            <a:endParaRPr lang="en-GB" dirty="0" smtClean="0"/>
          </a:p>
          <a:p>
            <a:r>
              <a:rPr lang="en-GB" dirty="0" smtClean="0"/>
              <a:t>Open source </a:t>
            </a:r>
            <a:r>
              <a:rPr lang="en-GB" dirty="0" smtClean="0"/>
              <a:t>publishing (research </a:t>
            </a:r>
            <a:r>
              <a:rPr lang="en-GB" dirty="0" smtClean="0"/>
              <a:t>repositories – changes in scholarly publishing </a:t>
            </a:r>
            <a:r>
              <a:rPr lang="en-GB" dirty="0" smtClean="0"/>
              <a:t>models) </a:t>
            </a:r>
            <a:r>
              <a:rPr lang="en-GB" dirty="0" smtClean="0"/>
              <a:t>of full-text materials</a:t>
            </a:r>
          </a:p>
          <a:p>
            <a:r>
              <a:rPr lang="en-GB" dirty="0" smtClean="0"/>
              <a:t>Digitisation (cheaper and more accessible)</a:t>
            </a:r>
          </a:p>
          <a:p>
            <a:r>
              <a:rPr lang="en-GB" dirty="0" smtClean="0"/>
              <a:t>Rise of </a:t>
            </a:r>
            <a:r>
              <a:rPr lang="en-GB" dirty="0" err="1" smtClean="0"/>
              <a:t>eResearch</a:t>
            </a:r>
            <a:r>
              <a:rPr lang="en-GB" dirty="0" smtClean="0"/>
              <a:t>, </a:t>
            </a:r>
            <a:r>
              <a:rPr lang="en-GB" dirty="0" err="1" smtClean="0"/>
              <a:t>datastores</a:t>
            </a:r>
            <a:r>
              <a:rPr lang="en-GB" dirty="0" smtClean="0"/>
              <a:t>, inter/multi disciplinary research</a:t>
            </a:r>
          </a:p>
          <a:p>
            <a:r>
              <a:rPr lang="en-GB" dirty="0" smtClean="0"/>
              <a:t>New uses of technology (mobile, augmented reality which allows layering and aggregations of </a:t>
            </a:r>
            <a:r>
              <a:rPr lang="en-GB" dirty="0" smtClean="0"/>
              <a:t>information etc).</a:t>
            </a:r>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Two Key Challenges</a:t>
            </a:r>
            <a:endParaRPr lang="en-GB" dirty="0"/>
          </a:p>
        </p:txBody>
      </p:sp>
      <p:sp>
        <p:nvSpPr>
          <p:cNvPr id="3" name="Content Placeholder 2"/>
          <p:cNvSpPr>
            <a:spLocks noGrp="1"/>
          </p:cNvSpPr>
          <p:nvPr>
            <p:ph idx="1"/>
          </p:nvPr>
        </p:nvSpPr>
        <p:spPr>
          <a:xfrm>
            <a:off x="457199" y="2209800"/>
            <a:ext cx="7924801" cy="3916363"/>
          </a:xfrm>
        </p:spPr>
        <p:txBody>
          <a:bodyPr/>
          <a:lstStyle/>
          <a:p>
            <a:pPr marL="457200" indent="-457200"/>
            <a:endParaRPr lang="en-GB" sz="2800" b="1" dirty="0" smtClean="0"/>
          </a:p>
          <a:p>
            <a:pPr marL="457200" indent="-457200"/>
            <a:r>
              <a:rPr lang="en-GB" sz="2800" b="1" dirty="0" smtClean="0"/>
              <a:t>Pushing the technology, pushing the user</a:t>
            </a:r>
            <a:endParaRPr lang="en-GB" sz="2800" b="1" dirty="0" smtClean="0">
              <a:solidFill>
                <a:srgbClr val="800000"/>
              </a:solidFill>
            </a:endParaRPr>
          </a:p>
          <a:p>
            <a:pPr marL="457200" indent="-457200">
              <a:buNone/>
            </a:pPr>
            <a:endParaRPr lang="en-US" sz="2800" b="1" dirty="0" smtClean="0"/>
          </a:p>
          <a:p>
            <a:pPr marL="457200" indent="-457200"/>
            <a:r>
              <a:rPr lang="en-US" sz="2800" b="1" dirty="0" smtClean="0"/>
              <a:t>Putting special collections at the heart of research</a:t>
            </a:r>
          </a:p>
          <a:p>
            <a:pPr marL="457200" indent="-457200">
              <a:buNone/>
            </a:pPr>
            <a:endParaRPr lang="en-GB"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609600"/>
            <a:ext cx="6508377" cy="1371600"/>
          </a:xfrm>
        </p:spPr>
        <p:txBody>
          <a:bodyPr/>
          <a:lstStyle/>
          <a:p>
            <a:r>
              <a:rPr lang="en-US" dirty="0" smtClean="0"/>
              <a:t>1. Pushing the technology, pushing the user</a:t>
            </a:r>
            <a:r>
              <a:rPr lang="en-GB" b="1" dirty="0" smtClean="0">
                <a:solidFill>
                  <a:srgbClr val="800000"/>
                </a:solidFill>
              </a:rPr>
              <a:t/>
            </a:r>
            <a:br>
              <a:rPr lang="en-GB" b="1" dirty="0" smtClean="0">
                <a:solidFill>
                  <a:srgbClr val="800000"/>
                </a:solidFill>
              </a:rPr>
            </a:br>
            <a:endParaRPr lang="en-GB" dirty="0"/>
          </a:p>
        </p:txBody>
      </p:sp>
      <p:sp>
        <p:nvSpPr>
          <p:cNvPr id="3" name="Content Placeholder 2"/>
          <p:cNvSpPr>
            <a:spLocks noGrp="1"/>
          </p:cNvSpPr>
          <p:nvPr>
            <p:ph idx="1"/>
          </p:nvPr>
        </p:nvSpPr>
        <p:spPr>
          <a:xfrm>
            <a:off x="457199" y="1676400"/>
            <a:ext cx="7848601" cy="4800600"/>
          </a:xfrm>
        </p:spPr>
        <p:txBody>
          <a:bodyPr>
            <a:normAutofit fontScale="92500"/>
          </a:bodyPr>
          <a:lstStyle/>
          <a:p>
            <a:pPr>
              <a:lnSpc>
                <a:spcPct val="150000"/>
              </a:lnSpc>
              <a:buNone/>
            </a:pPr>
            <a:r>
              <a:rPr lang="en-US" b="1" dirty="0" smtClean="0"/>
              <a:t> </a:t>
            </a:r>
            <a:r>
              <a:rPr lang="en-US" sz="2162" b="1" dirty="0" smtClean="0"/>
              <a:t>“Now that digital delivery is an expectation, metadata must facilitate deep discovery and user contribution should be harnessed to enrich future research. </a:t>
            </a:r>
          </a:p>
          <a:p>
            <a:pPr>
              <a:lnSpc>
                <a:spcPct val="150000"/>
              </a:lnSpc>
              <a:buNone/>
            </a:pPr>
            <a:r>
              <a:rPr lang="en-US" sz="2162" b="1" dirty="0" smtClean="0"/>
              <a:t>	In a Web 2.0 environment, special collections need to be findable at the surface of the Web, open for creative reuse and placed well within users’ fluid virtual work spaces.” </a:t>
            </a:r>
          </a:p>
          <a:p>
            <a:pPr>
              <a:lnSpc>
                <a:spcPct val="150000"/>
              </a:lnSpc>
              <a:buNone/>
            </a:pPr>
            <a:endParaRPr lang="en-US" sz="2162" b="1" dirty="0" smtClean="0"/>
          </a:p>
          <a:p>
            <a:pPr algn="r">
              <a:buNone/>
            </a:pPr>
            <a:r>
              <a:rPr lang="en-GB" sz="1730" dirty="0" smtClean="0"/>
              <a:t>“</a:t>
            </a:r>
            <a:r>
              <a:rPr lang="en-US" sz="1730" dirty="0" smtClean="0"/>
              <a:t>Moving Special Collections Forward in an Age of Discovery: Themes from the ARL-CNI Forum” (2009)</a:t>
            </a:r>
            <a:endParaRPr lang="en-GB" sz="1730" b="1" dirty="0" smtClean="0"/>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42900"/>
            <a:ext cx="7239001" cy="1143000"/>
          </a:xfrm>
        </p:spPr>
        <p:txBody>
          <a:bodyPr/>
          <a:lstStyle/>
          <a:p>
            <a:r>
              <a:rPr lang="en-GB" dirty="0" smtClean="0"/>
              <a:t>2. </a:t>
            </a:r>
            <a:r>
              <a:rPr lang="en-US" dirty="0" smtClean="0"/>
              <a:t>Placing special collections at the heart of research</a:t>
            </a:r>
            <a:endParaRPr lang="en-GB" dirty="0"/>
          </a:p>
        </p:txBody>
      </p:sp>
      <p:sp>
        <p:nvSpPr>
          <p:cNvPr id="3" name="Content Placeholder 2"/>
          <p:cNvSpPr>
            <a:spLocks noGrp="1"/>
          </p:cNvSpPr>
          <p:nvPr>
            <p:ph idx="1"/>
          </p:nvPr>
        </p:nvSpPr>
        <p:spPr>
          <a:xfrm>
            <a:off x="457199" y="1485900"/>
            <a:ext cx="7239001" cy="4762500"/>
          </a:xfrm>
        </p:spPr>
        <p:txBody>
          <a:bodyPr>
            <a:normAutofit fontScale="55000" lnSpcReduction="20000"/>
          </a:bodyPr>
          <a:lstStyle/>
          <a:p>
            <a:pPr>
              <a:buNone/>
            </a:pPr>
            <a:r>
              <a:rPr lang="en-US" dirty="0" smtClean="0"/>
              <a:t> </a:t>
            </a:r>
          </a:p>
          <a:p>
            <a:pPr>
              <a:lnSpc>
                <a:spcPct val="170000"/>
              </a:lnSpc>
              <a:buNone/>
            </a:pPr>
            <a:r>
              <a:rPr lang="en-US" sz="2571" dirty="0" smtClean="0"/>
              <a:t>  </a:t>
            </a:r>
            <a:r>
              <a:rPr lang="en-US" sz="3429" dirty="0" smtClean="0"/>
              <a:t>“</a:t>
            </a:r>
            <a:r>
              <a:rPr lang="en-US" sz="3429" b="1" dirty="0" smtClean="0"/>
              <a:t>Unique, rare, and primary resources are having a strong impact on learners of every scholarly level: to put materials into the hands of users in ways that promote dynamic and meaningful advancement of knowledge … </a:t>
            </a:r>
          </a:p>
          <a:p>
            <a:pPr>
              <a:lnSpc>
                <a:spcPct val="170000"/>
              </a:lnSpc>
              <a:buNone/>
            </a:pPr>
            <a:r>
              <a:rPr lang="en-US" sz="3429" b="1" dirty="0" smtClean="0"/>
              <a:t>	Libraries should expose collections for the challenging, organic aggregations of knowledge that they are.</a:t>
            </a:r>
            <a:r>
              <a:rPr lang="en-US" sz="2571" b="1" dirty="0" smtClean="0"/>
              <a:t>”</a:t>
            </a:r>
            <a:endParaRPr lang="en-GB" sz="2571" b="1" dirty="0" smtClean="0"/>
          </a:p>
          <a:p>
            <a:pPr algn="r">
              <a:buNone/>
            </a:pPr>
            <a:endParaRPr lang="en-GB" dirty="0" smtClean="0"/>
          </a:p>
          <a:p>
            <a:pPr algn="r">
              <a:buNone/>
            </a:pPr>
            <a:endParaRPr lang="en-GB" dirty="0" smtClean="0"/>
          </a:p>
          <a:p>
            <a:pPr algn="r">
              <a:buNone/>
            </a:pPr>
            <a:r>
              <a:rPr lang="en-GB" sz="2909" dirty="0" smtClean="0"/>
              <a:t> “</a:t>
            </a:r>
            <a:r>
              <a:rPr lang="en-US" sz="2909" dirty="0" smtClean="0"/>
              <a:t>Moving Special Collections Forward in an Age of Discovery: Themes from the ARL-CNI Forum” (2009)</a:t>
            </a:r>
            <a:endParaRPr lang="en-GB" sz="2909" dirty="0" smtClean="0"/>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role of Advocacy for …</a:t>
            </a:r>
            <a:endParaRPr lang="en-GB" dirty="0"/>
          </a:p>
        </p:txBody>
      </p:sp>
      <p:sp>
        <p:nvSpPr>
          <p:cNvPr id="3" name="Content Placeholder 2"/>
          <p:cNvSpPr>
            <a:spLocks noGrp="1"/>
          </p:cNvSpPr>
          <p:nvPr>
            <p:ph idx="1"/>
          </p:nvPr>
        </p:nvSpPr>
        <p:spPr>
          <a:xfrm>
            <a:off x="457199" y="2209800"/>
            <a:ext cx="7315201" cy="3916363"/>
          </a:xfrm>
        </p:spPr>
        <p:txBody>
          <a:bodyPr>
            <a:normAutofit/>
          </a:bodyPr>
          <a:lstStyle/>
          <a:p>
            <a:pPr marL="457200" lvl="0" indent="-457200">
              <a:buNone/>
            </a:pPr>
            <a:endParaRPr lang="en-GB" dirty="0" smtClean="0"/>
          </a:p>
          <a:p>
            <a:pPr lvl="0"/>
            <a:r>
              <a:rPr lang="en-GB" sz="2800" b="1" dirty="0" smtClean="0"/>
              <a:t> advanced Information Literacy skills for the research community</a:t>
            </a:r>
          </a:p>
          <a:p>
            <a:r>
              <a:rPr lang="en-GB" sz="2800" b="1" dirty="0" smtClean="0"/>
              <a:t> the central role of special collections as ‘teaching spaces’ and as key drivers in the research culture of the institution</a:t>
            </a:r>
          </a:p>
          <a:p>
            <a:pPr lvl="0"/>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447800"/>
            <a:ext cx="8001001" cy="762000"/>
          </a:xfrm>
        </p:spPr>
        <p:txBody>
          <a:bodyPr/>
          <a:lstStyle/>
          <a:p>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r>
              <a:rPr lang="en-GB" dirty="0" smtClean="0"/>
              <a:t>The role of Collaboration with ….</a:t>
            </a:r>
            <a:endParaRPr lang="en-GB" dirty="0"/>
          </a:p>
        </p:txBody>
      </p:sp>
      <p:sp>
        <p:nvSpPr>
          <p:cNvPr id="3" name="Content Placeholder 2"/>
          <p:cNvSpPr>
            <a:spLocks noGrp="1"/>
          </p:cNvSpPr>
          <p:nvPr>
            <p:ph idx="1"/>
          </p:nvPr>
        </p:nvSpPr>
        <p:spPr>
          <a:xfrm>
            <a:off x="457199" y="2209800"/>
            <a:ext cx="8305801" cy="4648200"/>
          </a:xfrm>
        </p:spPr>
        <p:txBody>
          <a:bodyPr>
            <a:normAutofit/>
          </a:bodyPr>
          <a:lstStyle/>
          <a:p>
            <a:pPr marL="457200" lvl="0" indent="-457200">
              <a:buNone/>
            </a:pPr>
            <a:endParaRPr lang="en-GB" dirty="0" smtClean="0"/>
          </a:p>
          <a:p>
            <a:pPr lvl="0"/>
            <a:r>
              <a:rPr lang="en-US" sz="2800" b="1" dirty="0" smtClean="0"/>
              <a:t>users in developing a responsive interactive service</a:t>
            </a:r>
            <a:endParaRPr lang="en-GB" sz="2800" dirty="0" smtClean="0"/>
          </a:p>
          <a:p>
            <a:pPr lvl="0"/>
            <a:r>
              <a:rPr lang="en-US" sz="2800" b="1" dirty="0" smtClean="0"/>
              <a:t>experts in the management of metadata </a:t>
            </a:r>
            <a:endParaRPr lang="en-GB" sz="2800" dirty="0" smtClean="0"/>
          </a:p>
          <a:p>
            <a:pPr lvl="0"/>
            <a:r>
              <a:rPr lang="en-US" sz="2800" b="1" dirty="0" smtClean="0"/>
              <a:t>strategic planners within the institution</a:t>
            </a:r>
            <a:endParaRPr lang="en-GB" sz="2800" dirty="0" smtClean="0"/>
          </a:p>
          <a:p>
            <a:pPr lvl="0"/>
            <a:r>
              <a:rPr lang="en-US" sz="2800" b="1" dirty="0" smtClean="0"/>
              <a:t>other libraries to develop cooperative working practices, specifically the virtual exploitation of specialist holdings </a:t>
            </a:r>
            <a:endParaRPr lang="en-GB" sz="2800" dirty="0" smtClean="0"/>
          </a:p>
          <a:p>
            <a:pPr lvl="0"/>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914400"/>
            <a:ext cx="7315201" cy="1143000"/>
          </a:xfrm>
        </p:spPr>
        <p:txBody>
          <a:bodyPr/>
          <a:lstStyle/>
          <a:p>
            <a:r>
              <a:rPr lang="en-GB" dirty="0" smtClean="0"/>
              <a:t>The role of Training in …</a:t>
            </a:r>
            <a:endParaRPr lang="en-GB" dirty="0"/>
          </a:p>
        </p:txBody>
      </p:sp>
      <p:sp>
        <p:nvSpPr>
          <p:cNvPr id="3" name="Content Placeholder 2"/>
          <p:cNvSpPr>
            <a:spLocks noGrp="1"/>
          </p:cNvSpPr>
          <p:nvPr>
            <p:ph idx="1"/>
          </p:nvPr>
        </p:nvSpPr>
        <p:spPr>
          <a:xfrm>
            <a:off x="457199" y="2209800"/>
            <a:ext cx="7315201" cy="3916363"/>
          </a:xfrm>
        </p:spPr>
        <p:txBody>
          <a:bodyPr>
            <a:normAutofit/>
          </a:bodyPr>
          <a:lstStyle/>
          <a:p>
            <a:pPr marL="457200" lvl="0" indent="-457200">
              <a:buNone/>
            </a:pPr>
            <a:endParaRPr lang="en-GB" dirty="0" smtClean="0"/>
          </a:p>
          <a:p>
            <a:pPr lvl="0"/>
            <a:r>
              <a:rPr lang="en-GB" sz="2800" b="1" dirty="0" smtClean="0"/>
              <a:t> tools</a:t>
            </a:r>
          </a:p>
          <a:p>
            <a:pPr lvl="0"/>
            <a:r>
              <a:rPr lang="en-GB" sz="2800" b="1" dirty="0" smtClean="0"/>
              <a:t> working practices for a fast changing knowledge environment </a:t>
            </a:r>
            <a:endParaRPr lang="en-GB" sz="2800" dirty="0" smtClean="0"/>
          </a:p>
          <a:p>
            <a:pPr lvl="0"/>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majorFont>
      <a:minorFont>
        <a:latin typeface="Century Gothic"/>
        <a:ea typeface=""/>
        <a:cs typeface=""/>
        <a:font script="Jpan" typeface="メイリオ"/>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19735</TotalTime>
  <Words>1521</Words>
  <Application>Microsoft Macintosh PowerPoint</Application>
  <PresentationFormat>On-screen Show (4:3)</PresentationFormat>
  <Paragraphs>132</Paragraphs>
  <Slides>13</Slides>
  <Notes>11</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Plaza</vt:lpstr>
      <vt:lpstr>Slide 1</vt:lpstr>
      <vt:lpstr>Core Elements of the Role</vt:lpstr>
      <vt:lpstr>The rapidly changing information landscape</vt:lpstr>
      <vt:lpstr>Two Key Challenges</vt:lpstr>
      <vt:lpstr>1. Pushing the technology, pushing the user </vt:lpstr>
      <vt:lpstr>2. Placing special collections at the heart of research</vt:lpstr>
      <vt:lpstr>The role of Advocacy for …</vt:lpstr>
      <vt:lpstr>      The role of Collaboration with ….</vt:lpstr>
      <vt:lpstr>The role of Training in …</vt:lpstr>
      <vt:lpstr>The future librarian . . .</vt:lpstr>
      <vt:lpstr>The library of the future….</vt:lpstr>
      <vt:lpstr>The library of the future….</vt:lpstr>
      <vt:lpstr>Slide 13</vt:lpstr>
    </vt:vector>
  </TitlesOfParts>
  <Company>Middlesex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future of specialist research libraries in HE and the role of the Research Support and Special Collections Librarian".</dc:title>
  <dc:creator>Middelsex University</dc:creator>
  <cp:lastModifiedBy>Nazlin Bhimani</cp:lastModifiedBy>
  <cp:revision>118</cp:revision>
  <dcterms:created xsi:type="dcterms:W3CDTF">2011-07-14T09:28:02Z</dcterms:created>
  <dcterms:modified xsi:type="dcterms:W3CDTF">2011-07-14T09:50:29Z</dcterms:modified>
</cp:coreProperties>
</file>