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4.xml" ContentType="application/vnd.openxmlformats-officedocument.presentationml.notes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7.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slideLayouts/slideLayout18.xml" ContentType="application/vnd.openxmlformats-officedocument.presentationml.slideLayout+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notesSlides/notesSlide18.xml" ContentType="application/vnd.openxmlformats-officedocument.presentationml.notesSlide+xml"/>
  <Default Extension="png" ContentType="image/png"/>
  <Override PartName="/ppt/slides/slide3.xml" ContentType="application/vnd.openxmlformats-officedocument.presentationml.slide+xml"/>
  <Override PartName="/ppt/slides/slide4.xml" ContentType="application/vnd.openxmlformats-officedocument.presentationml.slide+xml"/>
  <Default Extension="tiff" ContentType="image/tiff"/>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slideLayouts/slideLayout15.xml" ContentType="application/vnd.openxmlformats-officedocument.presentationml.slideLayout+xml"/>
  <Override PartName="/ppt/notesSlides/notesSlide10.xml" ContentType="application/vnd.openxmlformats-officedocument.presentationml.notesSlide+xml"/>
  <Override PartName="/ppt/slides/slide9.xml" ContentType="application/vnd.openxmlformats-officedocument.presentationml.slide+xml"/>
  <Default Extension="rels" ContentType="application/vnd.openxmlformats-package.relationships+xml"/>
  <Override PartName="/ppt/slideLayouts/slideLayout19.xml" ContentType="application/vnd.openxmlformats-officedocument.presentationml.slideLayout+xml"/>
  <Override PartName="/ppt/slides/slide6.xml" ContentType="application/vnd.openxmlformats-officedocument.presentationml.slide+xml"/>
  <Override PartName="/ppt/slides/slide1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833" r:id="rId1"/>
  </p:sldMasterIdLst>
  <p:notesMasterIdLst>
    <p:notesMasterId r:id="rId20"/>
  </p:notesMasterIdLst>
  <p:handoutMasterIdLst>
    <p:handoutMasterId r:id="rId21"/>
  </p:handoutMasterIdLst>
  <p:sldIdLst>
    <p:sldId id="257" r:id="rId2"/>
    <p:sldId id="377" r:id="rId3"/>
    <p:sldId id="378" r:id="rId4"/>
    <p:sldId id="297" r:id="rId5"/>
    <p:sldId id="379" r:id="rId6"/>
    <p:sldId id="380" r:id="rId7"/>
    <p:sldId id="306" r:id="rId8"/>
    <p:sldId id="342" r:id="rId9"/>
    <p:sldId id="384" r:id="rId10"/>
    <p:sldId id="343" r:id="rId11"/>
    <p:sldId id="344" r:id="rId12"/>
    <p:sldId id="347" r:id="rId13"/>
    <p:sldId id="348" r:id="rId14"/>
    <p:sldId id="349" r:id="rId15"/>
    <p:sldId id="376" r:id="rId16"/>
    <p:sldId id="381" r:id="rId17"/>
    <p:sldId id="382" r:id="rId18"/>
    <p:sldId id="29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clrMode="bw" scaleToFitPaper="1"/>
  <p:clrMru>
    <a:srgbClr val="0080FF"/>
    <a:srgbClr val="333399"/>
    <a:srgbClr val="7997D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02" autoAdjust="0"/>
    <p:restoredTop sz="81106" autoAdjust="0"/>
  </p:normalViewPr>
  <p:slideViewPr>
    <p:cSldViewPr>
      <p:cViewPr>
        <p:scale>
          <a:sx n="75" d="100"/>
          <a:sy n="75" d="100"/>
        </p:scale>
        <p:origin x="-1848" y="-336"/>
      </p:cViewPr>
      <p:guideLst>
        <p:guide orient="horz" pos="2160"/>
        <p:guide pos="2880"/>
      </p:guideLst>
    </p:cSldViewPr>
  </p:slideViewPr>
  <p:outlineViewPr>
    <p:cViewPr>
      <p:scale>
        <a:sx n="33" d="100"/>
        <a:sy n="33" d="100"/>
      </p:scale>
      <p:origin x="0" y="64"/>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viewProps" Target="viewProps.xml"/><Relationship Id="rId25"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14" Type="http://schemas.openxmlformats.org/officeDocument/2006/relationships/slide" Target="slides/slide13.xml"/><Relationship Id="rId23" Type="http://schemas.openxmlformats.org/officeDocument/2006/relationships/presProps" Target="presProps.xml"/><Relationship Id="rId4" Type="http://schemas.openxmlformats.org/officeDocument/2006/relationships/slide" Target="slides/slide3.xml"/><Relationship Id="rId26" Type="http://schemas.openxmlformats.org/officeDocument/2006/relationships/tableStyles" Target="tableStyles.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notesMaster" Target="notesMasters/notesMaster1.xml"/><Relationship Id="rId22" Type="http://schemas.openxmlformats.org/officeDocument/2006/relationships/printerSettings" Target="printerSettings/printerSettings1.bin"/><Relationship Id="rId21" Type="http://schemas.openxmlformats.org/officeDocument/2006/relationships/handoutMaster" Target="handoutMasters/handout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BCDE325-31F4-3240-9564-85747A79AF54}" type="datetimeFigureOut">
              <a:rPr lang="en-US" smtClean="0"/>
              <a:pPr/>
              <a:t>7/14/11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390C95-2E38-264D-97E9-7C2E378D95AF}"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073CEB-EF6E-BF4C-B717-9FC561A293FC}" type="datetimeFigureOut">
              <a:rPr lang="en-US" smtClean="0"/>
              <a:pPr/>
              <a:t>7/14/11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639AE8-ACDD-E64A-A5D7-633B297866E6}"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7EFF5E-F790-AC43-855D-BD5BE4366DD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0" marR="0" indent="0" algn="l" defTabSz="457200" rtl="0" eaLnBrk="1" fontAlgn="auto" latinLnBrk="0" hangingPunct="1">
              <a:lnSpc>
                <a:spcPct val="100000"/>
              </a:lnSpc>
              <a:spcBef>
                <a:spcPts val="0"/>
              </a:spcBef>
              <a:spcAft>
                <a:spcPts val="0"/>
              </a:spcAft>
              <a:buClrTx/>
              <a:buSzTx/>
              <a:buFont typeface="Wingdings" pitchFamily="29" charset="2"/>
              <a:buChar char="Ø"/>
              <a:tabLst/>
              <a:defRPr/>
            </a:pPr>
            <a:r>
              <a:rPr lang="en-US" b="0" baseline="0" dirty="0" smtClean="0"/>
              <a:t>One of them </a:t>
            </a:r>
            <a:r>
              <a:rPr lang="en-US" b="1" baseline="0" dirty="0" smtClean="0"/>
              <a:t>is ‘Information literacy and Information Technology literacy</a:t>
            </a:r>
            <a:r>
              <a:rPr lang="en-US" b="0" baseline="0" dirty="0" smtClean="0"/>
              <a:t>. When we talk about information literacy we refer to individual’s ability to recognize the need for information and the ability to locate, evaluate and use information effectively whereas information technology literacy refers to the ability to operate the user interface, the understanding of how the technology is designed to enable the search and how to use this technology most efficiently. </a:t>
            </a:r>
          </a:p>
          <a:p>
            <a:pPr marL="0" marR="0" indent="0" algn="l" defTabSz="457200" rtl="0" eaLnBrk="1" fontAlgn="auto" latinLnBrk="0" hangingPunct="1">
              <a:lnSpc>
                <a:spcPct val="100000"/>
              </a:lnSpc>
              <a:spcBef>
                <a:spcPts val="0"/>
              </a:spcBef>
              <a:spcAft>
                <a:spcPts val="0"/>
              </a:spcAft>
              <a:buClrTx/>
              <a:buSzTx/>
              <a:buFont typeface="Wingdings" pitchFamily="29" charset="2"/>
              <a:buChar char="Ø"/>
              <a:tabLst/>
              <a:defRPr/>
            </a:pPr>
            <a:r>
              <a:rPr lang="en-US" b="0" baseline="0" dirty="0" smtClean="0"/>
              <a:t>In the UBiRD study, we have found these two </a:t>
            </a:r>
            <a:r>
              <a:rPr lang="en-US" b="1" baseline="0" dirty="0" smtClean="0"/>
              <a:t>overlap.</a:t>
            </a:r>
          </a:p>
          <a:p>
            <a:pPr marL="0" marR="0" indent="0" algn="l" defTabSz="457200" rtl="0" eaLnBrk="1" fontAlgn="auto" latinLnBrk="0" hangingPunct="1">
              <a:lnSpc>
                <a:spcPct val="100000"/>
              </a:lnSpc>
              <a:spcBef>
                <a:spcPts val="0"/>
              </a:spcBef>
              <a:spcAft>
                <a:spcPts val="0"/>
              </a:spcAft>
              <a:buClrTx/>
              <a:buSzTx/>
              <a:buFont typeface="Wingdings" pitchFamily="29" charset="2"/>
              <a:buChar char="Ø"/>
              <a:tabLst/>
              <a:defRPr/>
            </a:pPr>
            <a:endParaRPr lang="en-GB" sz="1200" b="1" kern="1200" dirty="0" smtClean="0">
              <a:solidFill>
                <a:schemeClr val="tx1"/>
              </a:solidFill>
              <a:latin typeface="+mn-lt"/>
              <a:ea typeface="+mn-ea"/>
              <a:cs typeface="+mn-cs"/>
            </a:endParaRPr>
          </a:p>
          <a:p>
            <a:pPr>
              <a:buFont typeface="Wingdings" pitchFamily="29" charset="2"/>
              <a:buChar char="Ø"/>
            </a:pPr>
            <a:r>
              <a:rPr lang="en-GB" sz="1200" kern="1200" dirty="0" smtClean="0">
                <a:solidFill>
                  <a:schemeClr val="tx1"/>
                </a:solidFill>
                <a:latin typeface="+mn-lt"/>
                <a:ea typeface="+mn-ea"/>
                <a:cs typeface="+mn-cs"/>
              </a:rPr>
              <a:t>We have found that the poor usability, high complexity, and lack of integration of many electronic resource discovery systems, have raised the threshold of information technology literacy, and this acts as a barrier to information search and retrieval. </a:t>
            </a:r>
          </a:p>
          <a:p>
            <a:pPr>
              <a:buFont typeface="Wingdings" pitchFamily="29" charset="2"/>
              <a:buChar char="Ø"/>
            </a:pPr>
            <a:r>
              <a:rPr lang="en-GB" sz="1200" kern="1200" dirty="0" smtClean="0">
                <a:solidFill>
                  <a:schemeClr val="tx1"/>
                </a:solidFill>
                <a:latin typeface="+mn-lt"/>
                <a:ea typeface="+mn-ea"/>
                <a:cs typeface="+mn-cs"/>
              </a:rPr>
              <a:t>&gt; participants were unclear about what resources were available and appropriate for their immediate needs.</a:t>
            </a:r>
          </a:p>
          <a:p>
            <a:pPr>
              <a:buFont typeface="Wingdings" pitchFamily="29" charset="2"/>
              <a:buChar char="Ø"/>
            </a:pPr>
            <a:r>
              <a:rPr lang="en-GB" sz="1200" kern="1200" dirty="0" smtClean="0">
                <a:solidFill>
                  <a:schemeClr val="tx1"/>
                </a:solidFill>
                <a:latin typeface="+mn-lt"/>
                <a:ea typeface="+mn-ea"/>
                <a:cs typeface="+mn-cs"/>
              </a:rPr>
              <a:t>They</a:t>
            </a:r>
            <a:r>
              <a:rPr lang="en-GB" sz="1200" kern="1200" baseline="0" dirty="0" smtClean="0">
                <a:solidFill>
                  <a:schemeClr val="tx1"/>
                </a:solidFill>
                <a:latin typeface="+mn-lt"/>
                <a:ea typeface="+mn-ea"/>
                <a:cs typeface="+mn-cs"/>
              </a:rPr>
              <a:t> didn’t know how to access the resources, how to collect keywords, create a search strategy and search effectively and efficiently</a:t>
            </a:r>
          </a:p>
          <a:p>
            <a:pPr>
              <a:buFont typeface="Wingdings" pitchFamily="29" charset="2"/>
              <a:buChar char="Ø"/>
            </a:pPr>
            <a:r>
              <a:rPr lang="en-GB" sz="1200" kern="1200" baseline="0" dirty="0" smtClean="0">
                <a:solidFill>
                  <a:schemeClr val="tx1"/>
                </a:solidFill>
                <a:latin typeface="+mn-lt"/>
                <a:ea typeface="+mn-ea"/>
                <a:cs typeface="+mn-cs"/>
              </a:rPr>
              <a:t>Often they did not have an understanding of the difference between library-provided resources and those freely available on the Internet</a:t>
            </a:r>
          </a:p>
          <a:p>
            <a:pPr>
              <a:buFont typeface="Wingdings" pitchFamily="29" charset="2"/>
              <a:buChar char="Ø"/>
            </a:pPr>
            <a:r>
              <a:rPr lang="en-GB" sz="1200" kern="1200" baseline="0" dirty="0" smtClean="0">
                <a:solidFill>
                  <a:schemeClr val="tx1"/>
                </a:solidFill>
                <a:latin typeface="+mn-lt"/>
                <a:ea typeface="+mn-ea"/>
                <a:cs typeface="+mn-cs"/>
              </a:rPr>
              <a:t>Users were unaware of the scope of their own institutions’ library collection LP2</a:t>
            </a:r>
          </a:p>
          <a:p>
            <a:pPr>
              <a:buFont typeface="Wingdings" pitchFamily="29" charset="2"/>
              <a:buChar char="Ø"/>
            </a:pPr>
            <a:r>
              <a:rPr lang="en-GB" sz="1200" kern="1200" baseline="0" dirty="0" smtClean="0">
                <a:solidFill>
                  <a:schemeClr val="tx1"/>
                </a:solidFill>
                <a:latin typeface="+mn-lt"/>
                <a:ea typeface="+mn-ea"/>
                <a:cs typeface="+mn-cs"/>
              </a:rPr>
              <a:t>Many of them didn’t remember the training they received during the induction week. </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&gt; Users were confused about multiple access points different</a:t>
            </a:r>
            <a:r>
              <a:rPr lang="en-GB" sz="1200" kern="1200" baseline="0" dirty="0" smtClean="0">
                <a:solidFill>
                  <a:schemeClr val="tx1"/>
                </a:solidFill>
                <a:latin typeface="+mn-lt"/>
                <a:ea typeface="+mn-ea"/>
                <a:cs typeface="+mn-cs"/>
              </a:rPr>
              <a:t> access rights, different user interfaces, different access structure</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&gt; This increase in the level of difficulty,</a:t>
            </a:r>
            <a:r>
              <a:rPr lang="en-GB" sz="1200" kern="1200" baseline="0" dirty="0" smtClean="0">
                <a:solidFill>
                  <a:schemeClr val="tx1"/>
                </a:solidFill>
                <a:latin typeface="+mn-lt"/>
                <a:ea typeface="+mn-ea"/>
                <a:cs typeface="+mn-cs"/>
              </a:rPr>
              <a:t> which </a:t>
            </a:r>
            <a:r>
              <a:rPr lang="en-GB" sz="1200" kern="1200" dirty="0" smtClean="0">
                <a:solidFill>
                  <a:schemeClr val="tx1"/>
                </a:solidFill>
                <a:latin typeface="+mn-lt"/>
                <a:ea typeface="+mn-ea"/>
                <a:cs typeface="+mn-cs"/>
              </a:rPr>
              <a:t>distracts users from focusing on the content, analysis and evaluation that would help them learn and make sense of what they have discovered.</a:t>
            </a:r>
          </a:p>
          <a:p>
            <a:r>
              <a:rPr lang="en-GB" sz="1200" kern="1200" dirty="0" smtClean="0">
                <a:solidFill>
                  <a:schemeClr val="tx1"/>
                </a:solidFill>
                <a:latin typeface="+mn-lt"/>
                <a:ea typeface="+mn-ea"/>
                <a:cs typeface="+mn-cs"/>
              </a:rPr>
              <a:t>&gt; In addition, we have also found evidence to suggest that information literacy skills are lacking.</a:t>
            </a:r>
            <a:r>
              <a:rPr lang="en-GB" dirty="0" smtClean="0"/>
              <a:t> </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&gt; many of the participants do not understand how to assess the quality of materials they find. </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Google or Google Scholar have lower thresholds of information technology literacy, and are considered their “… friends” because of the apparent higher yield or success rate.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 wouldn’t have to use Google Scholar so much if the internal resources were more user friendly”. (MP12, PhD student)</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8639AE8-ACDD-E64A-A5D7-633B297866E6}"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&gt; Participants want easy, quick, unproblematic access to resources</a:t>
            </a:r>
          </a:p>
          <a:p>
            <a:pPr lvl="0">
              <a:buFont typeface="Wingdings" pitchFamily="29" charset="2"/>
              <a:buChar char="Ø"/>
            </a:pPr>
            <a:r>
              <a:rPr lang="en-US" sz="1200" kern="1200" dirty="0" smtClean="0">
                <a:solidFill>
                  <a:schemeClr val="tx1"/>
                </a:solidFill>
                <a:latin typeface="+mn-lt"/>
                <a:ea typeface="+mn-ea"/>
                <a:cs typeface="+mn-cs"/>
              </a:rPr>
              <a:t>Users were annoyed when the promise of a link to </a:t>
            </a:r>
            <a:r>
              <a:rPr lang="en-US" sz="1200" b="1" kern="1200" dirty="0" smtClean="0">
                <a:solidFill>
                  <a:schemeClr val="tx1"/>
                </a:solidFill>
                <a:latin typeface="+mn-lt"/>
                <a:ea typeface="+mn-ea"/>
                <a:cs typeface="+mn-cs"/>
              </a:rPr>
              <a:t>a full text </a:t>
            </a:r>
            <a:r>
              <a:rPr lang="en-US" sz="1200" kern="1200" dirty="0" smtClean="0">
                <a:solidFill>
                  <a:schemeClr val="tx1"/>
                </a:solidFill>
                <a:latin typeface="+mn-lt"/>
                <a:ea typeface="+mn-ea"/>
                <a:cs typeface="+mn-cs"/>
              </a:rPr>
              <a:t>article via the federated search engine did not result in </a:t>
            </a:r>
            <a:r>
              <a:rPr lang="en-US" sz="1200" b="1" kern="1200" dirty="0" smtClean="0">
                <a:solidFill>
                  <a:schemeClr val="tx1"/>
                </a:solidFill>
                <a:latin typeface="+mn-lt"/>
                <a:ea typeface="+mn-ea"/>
                <a:cs typeface="+mn-cs"/>
              </a:rPr>
              <a:t>the article being available due to different embargoes</a:t>
            </a:r>
          </a:p>
          <a:p>
            <a:pPr lvl="0">
              <a:buFont typeface="Wingdings" pitchFamily="29" charset="2"/>
              <a:buChar char="Ø"/>
            </a:pPr>
            <a:r>
              <a:rPr lang="en-US" sz="1200" b="1" kern="1200" dirty="0" smtClean="0">
                <a:solidFill>
                  <a:schemeClr val="tx1"/>
                </a:solidFill>
                <a:latin typeface="+mn-lt"/>
                <a:ea typeface="+mn-ea"/>
                <a:cs typeface="+mn-cs"/>
              </a:rPr>
              <a:t>&gt; problem locating</a:t>
            </a:r>
            <a:r>
              <a:rPr lang="en-US" sz="1200" b="1" kern="1200" baseline="0" dirty="0" smtClean="0">
                <a:solidFill>
                  <a:schemeClr val="tx1"/>
                </a:solidFill>
                <a:latin typeface="+mn-lt"/>
                <a:ea typeface="+mn-ea"/>
                <a:cs typeface="+mn-cs"/>
              </a:rPr>
              <a:t> articles</a:t>
            </a:r>
          </a:p>
          <a:p>
            <a:pPr lvl="0"/>
            <a:r>
              <a:rPr lang="en-US" sz="1200" kern="1200" dirty="0" smtClean="0">
                <a:solidFill>
                  <a:schemeClr val="tx1"/>
                </a:solidFill>
                <a:latin typeface="+mn-lt"/>
                <a:ea typeface="+mn-ea"/>
                <a:cs typeface="+mn-cs"/>
              </a:rPr>
              <a:t>&gt; Searches on databases did not always produce good results </a:t>
            </a:r>
            <a:endParaRPr lang="en-GB" sz="12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a:t>
            </a:r>
          </a:p>
          <a:p>
            <a:pPr lvl="0">
              <a:buFont typeface="Wingdings" pitchFamily="29" charset="2"/>
              <a:buChar char="Ø"/>
            </a:pPr>
            <a:endParaRPr lang="en-GB"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Browsing books in the library was too time-consuming</a:t>
            </a:r>
          </a:p>
          <a:p>
            <a:pPr lvl="0"/>
            <a:endParaRPr lang="en-GB"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If users did not get an instant hit, they were irritated, annoyed, and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used expressions such as 'it wasted my time' and 'I don't like it’</a:t>
            </a:r>
          </a:p>
          <a:p>
            <a:endParaRPr lang="en-GB" sz="1200" kern="1200" dirty="0" smtClean="0">
              <a:solidFill>
                <a:schemeClr val="tx1"/>
              </a:solidFill>
              <a:latin typeface="+mn-lt"/>
              <a:ea typeface="+mn-ea"/>
              <a:cs typeface="+mn-cs"/>
            </a:endParaRPr>
          </a:p>
          <a:p>
            <a:pPr lvl="0"/>
            <a:endParaRPr lang="en-GB"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The perception is that Google is quicker and Google Scholar provides a wider range of sources so users go there first and then to the database to download material.</a:t>
            </a:r>
            <a:endParaRPr lang="en-GB"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8639AE8-ACDD-E64A-A5D7-633B297866E6}"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too many words. Normally</a:t>
            </a:r>
            <a:r>
              <a:rPr lang="en-US" baseline="0" dirty="0" smtClean="0"/>
              <a:t> I’d prefer a search box … not sure what to click on … business maybe (LP5) </a:t>
            </a:r>
            <a:endParaRPr lang="en-US" dirty="0" smtClean="0"/>
          </a:p>
          <a:p>
            <a:endParaRPr lang="en-US" dirty="0" smtClean="0"/>
          </a:p>
          <a:p>
            <a:r>
              <a:rPr lang="en-US" dirty="0" smtClean="0"/>
              <a:t>‘I’m closing</a:t>
            </a:r>
            <a:r>
              <a:rPr lang="en-US" baseline="0" dirty="0" smtClean="0"/>
              <a:t> the E-book because I have no idea what to look at” – LP5</a:t>
            </a:r>
          </a:p>
          <a:p>
            <a:pPr lvl="0"/>
            <a:endParaRPr lang="en-US" sz="1200" kern="1200" baseline="0" dirty="0" smtClean="0">
              <a:solidFill>
                <a:schemeClr val="tx1"/>
              </a:solidFill>
              <a:latin typeface="+mn-lt"/>
              <a:ea typeface="+mn-ea"/>
              <a:cs typeface="+mn-cs"/>
            </a:endParaRPr>
          </a:p>
          <a:p>
            <a:pPr lvl="0">
              <a:buFont typeface="Wingdings" pitchFamily="29" charset="2"/>
              <a:buChar char="Ø"/>
            </a:pPr>
            <a:r>
              <a:rPr lang="en-US" sz="1200" kern="1200" dirty="0" smtClean="0">
                <a:solidFill>
                  <a:schemeClr val="tx1"/>
                </a:solidFill>
                <a:latin typeface="+mn-lt"/>
                <a:ea typeface="+mn-ea"/>
                <a:cs typeface="+mn-cs"/>
              </a:rPr>
              <a:t>Participants seemed to </a:t>
            </a:r>
            <a:r>
              <a:rPr lang="en-US" sz="1200" b="1" kern="1200" dirty="0" smtClean="0">
                <a:solidFill>
                  <a:schemeClr val="tx1"/>
                </a:solidFill>
                <a:latin typeface="+mn-lt"/>
                <a:ea typeface="+mn-ea"/>
                <a:cs typeface="+mn-cs"/>
              </a:rPr>
              <a:t>find library resources too difficult and too complex – not user friendly; </a:t>
            </a:r>
          </a:p>
          <a:p>
            <a:pPr lvl="0">
              <a:buFont typeface="Wingdings" pitchFamily="29" charset="2"/>
              <a:buChar char="Ø"/>
            </a:pPr>
            <a:r>
              <a:rPr lang="en-US" sz="1200" b="1" kern="1200" dirty="0" smtClean="0">
                <a:solidFill>
                  <a:schemeClr val="tx1"/>
                </a:solidFill>
                <a:latin typeface="+mn-lt"/>
                <a:ea typeface="+mn-ea"/>
                <a:cs typeface="+mn-cs"/>
              </a:rPr>
              <a:t>they did not correct their spelling mistakes or suggest keywords or come up with auto-suggestions.</a:t>
            </a:r>
          </a:p>
          <a:p>
            <a:pPr lvl="0">
              <a:buFont typeface="Wingdings" pitchFamily="29" charset="2"/>
              <a:buChar char="Ø"/>
            </a:pPr>
            <a:r>
              <a:rPr lang="en-US" sz="1200" b="1" kern="1200" dirty="0" smtClean="0">
                <a:solidFill>
                  <a:schemeClr val="tx1"/>
                </a:solidFill>
                <a:latin typeface="+mn-lt"/>
                <a:ea typeface="+mn-ea"/>
                <a:cs typeface="+mn-cs"/>
              </a:rPr>
              <a:t>Time out was</a:t>
            </a:r>
            <a:r>
              <a:rPr lang="en-US" sz="1200" b="1" kern="1200" baseline="0" dirty="0" smtClean="0">
                <a:solidFill>
                  <a:schemeClr val="tx1"/>
                </a:solidFill>
                <a:latin typeface="+mn-lt"/>
                <a:ea typeface="+mn-ea"/>
                <a:cs typeface="+mn-cs"/>
              </a:rPr>
              <a:t> a problem as all searchers were lost</a:t>
            </a:r>
            <a:endParaRPr lang="en-GB" sz="1200" b="1" kern="1200" dirty="0" smtClean="0">
              <a:solidFill>
                <a:schemeClr val="tx1"/>
              </a:solidFill>
              <a:latin typeface="+mn-lt"/>
              <a:ea typeface="+mn-ea"/>
              <a:cs typeface="+mn-cs"/>
            </a:endParaRPr>
          </a:p>
          <a:p>
            <a:pPr lvl="0">
              <a:buFont typeface="Wingdings" pitchFamily="29" charset="2"/>
              <a:buChar char="Ø"/>
            </a:pPr>
            <a:r>
              <a:rPr lang="en-US" sz="1200" kern="1200" dirty="0" smtClean="0">
                <a:solidFill>
                  <a:schemeClr val="tx1"/>
                </a:solidFill>
                <a:latin typeface="+mn-lt"/>
                <a:ea typeface="+mn-ea"/>
                <a:cs typeface="+mn-cs"/>
              </a:rPr>
              <a:t>MP12 described them as ‘professional’ for ‘professionals’</a:t>
            </a:r>
            <a:endParaRPr lang="en-GB" sz="1200" kern="1200" dirty="0" smtClean="0">
              <a:solidFill>
                <a:schemeClr val="tx1"/>
              </a:solidFill>
              <a:latin typeface="+mn-lt"/>
              <a:ea typeface="+mn-ea"/>
              <a:cs typeface="+mn-cs"/>
            </a:endParaRPr>
          </a:p>
          <a:p>
            <a:pPr>
              <a:buFont typeface="Wingdings" pitchFamily="29" charset="2"/>
              <a:buChar char="Ø"/>
            </a:pPr>
            <a:endParaRPr lang="en-GB" sz="1200" kern="1200" dirty="0" smtClean="0">
              <a:solidFill>
                <a:schemeClr val="tx1"/>
              </a:solidFill>
              <a:latin typeface="+mn-lt"/>
              <a:ea typeface="+mn-ea"/>
              <a:cs typeface="+mn-cs"/>
            </a:endParaRPr>
          </a:p>
          <a:p>
            <a:pPr>
              <a:buFont typeface="Wingdings" pitchFamily="29" charset="2"/>
              <a:buChar char="Ø"/>
            </a:pPr>
            <a:r>
              <a:rPr lang="en-US" sz="1200" i="1" kern="1200" dirty="0" smtClean="0">
                <a:solidFill>
                  <a:schemeClr val="tx1"/>
                </a:solidFill>
                <a:latin typeface="+mn-lt"/>
                <a:ea typeface="+mn-ea"/>
                <a:cs typeface="+mn-cs"/>
              </a:rPr>
              <a:t>Confusion and disorientation with the unfamiliar was common.  What was </a:t>
            </a:r>
            <a:r>
              <a:rPr lang="en-US" sz="1200" i="1" kern="1200" dirty="0" err="1" smtClean="0">
                <a:solidFill>
                  <a:schemeClr val="tx1"/>
                </a:solidFill>
                <a:latin typeface="+mn-lt"/>
                <a:ea typeface="+mn-ea"/>
                <a:cs typeface="+mn-cs"/>
              </a:rPr>
              <a:t>Multisearch</a:t>
            </a:r>
            <a:r>
              <a:rPr lang="en-US" sz="1200" i="1" kern="1200" dirty="0" smtClean="0">
                <a:solidFill>
                  <a:schemeClr val="tx1"/>
                </a:solidFill>
                <a:latin typeface="+mn-lt"/>
                <a:ea typeface="+mn-ea"/>
                <a:cs typeface="+mn-cs"/>
              </a:rPr>
              <a:t>?  What is Athens? </a:t>
            </a:r>
          </a:p>
          <a:p>
            <a:pPr>
              <a:buFont typeface="Wingdings" pitchFamily="29" charset="2"/>
              <a:buChar char="Ø"/>
            </a:pPr>
            <a:endParaRPr lang="en-GB"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A user who saw the delicious bookmarks on the LSE website could not understand what to do – “there are too many words. . .  what do I click on? Business, maybe?” </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‘Users did not understand why Business Source Complete still came up with hits if none of the keywords they had input were correct – (this is a reference to the smart text search)</a:t>
            </a:r>
          </a:p>
          <a:p>
            <a:r>
              <a:rPr lang="en-GB" sz="1200" kern="1200" dirty="0" smtClean="0">
                <a:solidFill>
                  <a:schemeClr val="tx1"/>
                </a:solidFill>
                <a:latin typeface="+mn-lt"/>
                <a:ea typeface="+mn-ea"/>
                <a:cs typeface="+mn-cs"/>
              </a:rPr>
              <a:t>Usability issues: </a:t>
            </a:r>
          </a:p>
          <a:p>
            <a:endParaRPr lang="en-US" dirty="0"/>
          </a:p>
        </p:txBody>
      </p:sp>
      <p:sp>
        <p:nvSpPr>
          <p:cNvPr id="4" name="Slide Number Placeholder 3"/>
          <p:cNvSpPr>
            <a:spLocks noGrp="1"/>
          </p:cNvSpPr>
          <p:nvPr>
            <p:ph type="sldNum" sz="quarter" idx="10"/>
          </p:nvPr>
        </p:nvSpPr>
        <p:spPr/>
        <p:txBody>
          <a:bodyPr/>
          <a:lstStyle/>
          <a:p>
            <a:fld id="{78639AE8-ACDD-E64A-A5D7-633B297866E6}"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comments from one of the participants support this view:</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CP4:’ I don’t know why you can’t … they might have change the functionality. You used to be able to just put in Times in ‘Publication Title’, which was really good because it would bring up the normal Times, The Financial Times and the Times on Sunday but now something seems to happen in </a:t>
            </a:r>
            <a:r>
              <a:rPr lang="en-US" sz="1200" kern="1200" dirty="0" err="1" smtClean="0">
                <a:solidFill>
                  <a:schemeClr val="tx1"/>
                </a:solidFill>
                <a:latin typeface="+mn-lt"/>
                <a:ea typeface="+mn-ea"/>
                <a:cs typeface="+mn-cs"/>
              </a:rPr>
              <a:t>ProQuest</a:t>
            </a:r>
            <a:r>
              <a:rPr lang="en-US" sz="1200" kern="1200" dirty="0" smtClean="0">
                <a:solidFill>
                  <a:schemeClr val="tx1"/>
                </a:solidFill>
                <a:latin typeface="+mn-lt"/>
                <a:ea typeface="+mn-ea"/>
                <a:cs typeface="+mn-cs"/>
              </a:rPr>
              <a:t> where … you can’t do that and so … which I don’t understand. Because now I have to pick each publication but this makes the amount of searching that I have to do more. Because now I have to do an increased amount of searches because I got to put The Daily Telegraph separately from the Sunday Telegraph where ordinarily I would just put Telegraph and it would bring up both for me. Because I haven’t got as many rows to add as I would like, because I normally do everything at once in one job … so I don’t know why it’s done that. But this is really irritating. I’m abandoning this because it’s too frustrating.’</a:t>
            </a:r>
          </a:p>
          <a:p>
            <a:endParaRPr lang="en-US" dirty="0"/>
          </a:p>
        </p:txBody>
      </p:sp>
      <p:sp>
        <p:nvSpPr>
          <p:cNvPr id="4" name="Slide Number Placeholder 3"/>
          <p:cNvSpPr>
            <a:spLocks noGrp="1"/>
          </p:cNvSpPr>
          <p:nvPr>
            <p:ph type="sldNum" sz="quarter" idx="10"/>
          </p:nvPr>
        </p:nvSpPr>
        <p:spPr/>
        <p:txBody>
          <a:bodyPr/>
          <a:lstStyle/>
          <a:p>
            <a:fld id="{78639AE8-ACDD-E64A-A5D7-633B297866E6}"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ingdings" pitchFamily="29" charset="2"/>
              <a:buChar char="Ø"/>
            </a:pPr>
            <a:r>
              <a:rPr lang="en-GB" sz="1200" kern="1200" dirty="0" smtClean="0">
                <a:solidFill>
                  <a:schemeClr val="tx1"/>
                </a:solidFill>
                <a:latin typeface="+mn-lt"/>
                <a:ea typeface="+mn-ea"/>
                <a:cs typeface="+mn-cs"/>
              </a:rPr>
              <a:t>Database structures hinder users finding information</a:t>
            </a:r>
          </a:p>
          <a:p>
            <a:pPr>
              <a:buFont typeface="Wingdings" pitchFamily="29" charset="2"/>
              <a:buChar char="Ø"/>
            </a:pPr>
            <a:endParaRPr lang="en-GB" sz="1200" kern="1200" dirty="0" smtClean="0">
              <a:solidFill>
                <a:schemeClr val="tx1"/>
              </a:solidFill>
              <a:latin typeface="+mn-lt"/>
              <a:ea typeface="+mn-ea"/>
              <a:cs typeface="+mn-cs"/>
            </a:endParaRPr>
          </a:p>
          <a:p>
            <a:pPr>
              <a:buFont typeface="Wingdings" pitchFamily="29" charset="2"/>
              <a:buChar char="Ø"/>
            </a:pPr>
            <a:r>
              <a:rPr lang="en-GB" sz="1200" kern="1200" dirty="0" smtClean="0">
                <a:solidFill>
                  <a:schemeClr val="tx1"/>
                </a:solidFill>
                <a:latin typeface="+mn-lt"/>
                <a:ea typeface="+mn-ea"/>
                <a:cs typeface="+mn-cs"/>
              </a:rPr>
              <a:t>Users have to learn the procedural knowledge for using a particular database, which obviously has limited transferability. </a:t>
            </a:r>
          </a:p>
          <a:p>
            <a:pPr>
              <a:buFont typeface="Wingdings" pitchFamily="29" charset="2"/>
              <a:buChar char="Ø"/>
            </a:pPr>
            <a:endParaRPr lang="en-GB" sz="1200" kern="1200" dirty="0" smtClean="0">
              <a:solidFill>
                <a:schemeClr val="tx1"/>
              </a:solidFill>
              <a:latin typeface="+mn-lt"/>
              <a:ea typeface="+mn-ea"/>
              <a:cs typeface="+mn-cs"/>
            </a:endParaRPr>
          </a:p>
          <a:p>
            <a:pPr>
              <a:buFont typeface="Wingdings" pitchFamily="29" charset="2"/>
              <a:buChar char="Ø"/>
            </a:pPr>
            <a:r>
              <a:rPr lang="en-GB" sz="1200" kern="1200" dirty="0" smtClean="0">
                <a:solidFill>
                  <a:schemeClr val="tx1"/>
                </a:solidFill>
                <a:latin typeface="+mn-lt"/>
                <a:ea typeface="+mn-ea"/>
                <a:cs typeface="+mn-cs"/>
              </a:rPr>
              <a:t>they need to have a basic idea of how the data table is organised, and to what subject matter does the built-in thesauri refer,</a:t>
            </a:r>
            <a:r>
              <a:rPr lang="en-GB" sz="1200" kern="1200" baseline="0" dirty="0" smtClean="0">
                <a:solidFill>
                  <a:schemeClr val="tx1"/>
                </a:solidFill>
                <a:latin typeface="+mn-lt"/>
                <a:ea typeface="+mn-ea"/>
                <a:cs typeface="+mn-cs"/>
              </a:rPr>
              <a:t> how the terms have been indexed </a:t>
            </a:r>
            <a:endParaRPr lang="en-US" dirty="0" smtClean="0"/>
          </a:p>
          <a:p>
            <a:pPr>
              <a:buFont typeface="Wingdings" pitchFamily="29" charset="2"/>
              <a:buChar char="Ø"/>
            </a:pPr>
            <a:endParaRPr lang="en-GB" sz="1200" kern="1200" dirty="0" smtClean="0">
              <a:solidFill>
                <a:schemeClr val="tx1"/>
              </a:solidFill>
              <a:latin typeface="+mn-lt"/>
              <a:ea typeface="+mn-ea"/>
              <a:cs typeface="+mn-cs"/>
            </a:endParaRPr>
          </a:p>
          <a:p>
            <a:pPr>
              <a:buFont typeface="Wingdings" pitchFamily="29" charset="2"/>
              <a:buChar char="Ø"/>
            </a:pPr>
            <a:r>
              <a:rPr lang="en-GB" sz="1200" kern="1200" dirty="0" smtClean="0">
                <a:solidFill>
                  <a:schemeClr val="tx1"/>
                </a:solidFill>
                <a:latin typeface="+mn-lt"/>
                <a:ea typeface="+mn-ea"/>
                <a:cs typeface="+mn-cs"/>
              </a:rPr>
              <a:t>For most users, their familiarity with search engines like Google, they have transferred their understanding of information search and retrieval to databases</a:t>
            </a:r>
            <a:r>
              <a:rPr lang="en-GB" dirty="0" smtClean="0"/>
              <a:t> </a:t>
            </a:r>
          </a:p>
          <a:p>
            <a:pPr>
              <a:buFont typeface="Wingdings" pitchFamily="29" charset="2"/>
              <a:buChar char="Ø"/>
            </a:pPr>
            <a:endParaRPr lang="en-GB" dirty="0" smtClean="0"/>
          </a:p>
          <a:p>
            <a:pPr>
              <a:buFont typeface="Wingdings" pitchFamily="29" charset="2"/>
              <a:buChar char="Ø"/>
            </a:pPr>
            <a:r>
              <a:rPr lang="en-GB" sz="1200" kern="1200" dirty="0" smtClean="0">
                <a:solidFill>
                  <a:schemeClr val="tx1"/>
                </a:solidFill>
                <a:latin typeface="+mn-lt"/>
                <a:ea typeface="+mn-ea"/>
                <a:cs typeface="+mn-cs"/>
              </a:rPr>
              <a:t>users do not need to have an understanding of how the data is stored on the internet</a:t>
            </a:r>
            <a:r>
              <a:rPr lang="en-GB" dirty="0" smtClean="0"/>
              <a:t> but when the</a:t>
            </a:r>
            <a:r>
              <a:rPr lang="en-GB" baseline="0" dirty="0" smtClean="0"/>
              <a:t> internal resources are concerned &gt;&gt;</a:t>
            </a:r>
          </a:p>
          <a:p>
            <a:pPr>
              <a:buFont typeface="Wingdings" pitchFamily="29" charset="2"/>
              <a:buChar char="Ø"/>
            </a:pPr>
            <a:r>
              <a:rPr lang="en-GB" dirty="0" smtClean="0"/>
              <a:t> </a:t>
            </a:r>
            <a:endParaRPr lang="en-US" dirty="0"/>
          </a:p>
        </p:txBody>
      </p:sp>
      <p:sp>
        <p:nvSpPr>
          <p:cNvPr id="4" name="Slide Number Placeholder 3"/>
          <p:cNvSpPr>
            <a:spLocks noGrp="1"/>
          </p:cNvSpPr>
          <p:nvPr>
            <p:ph type="sldNum" sz="quarter" idx="10"/>
          </p:nvPr>
        </p:nvSpPr>
        <p:spPr/>
        <p:txBody>
          <a:bodyPr/>
          <a:lstStyle/>
          <a:p>
            <a:fld id="{78639AE8-ACDD-E64A-A5D7-633B297866E6}"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The current systems lack good ways of storing and re-accessing</a:t>
            </a:r>
            <a:r>
              <a:rPr lang="en-US" b="0" baseline="0" dirty="0" smtClean="0"/>
              <a:t> documents allowing the users to create repositories of information that can be accessed easily and be transferable across different resources.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Storing relevant information allows users to keep track of material, </a:t>
            </a:r>
            <a:r>
              <a:rPr lang="en-US" sz="1200" kern="1200" dirty="0" err="1" smtClean="0">
                <a:solidFill>
                  <a:schemeClr val="tx1"/>
                </a:solidFill>
                <a:latin typeface="+mn-lt"/>
                <a:ea typeface="+mn-ea"/>
                <a:cs typeface="+mn-cs"/>
              </a:rPr>
              <a:t>organise</a:t>
            </a:r>
            <a:r>
              <a:rPr lang="en-US" sz="1200" kern="1200" dirty="0" smtClean="0">
                <a:solidFill>
                  <a:schemeClr val="tx1"/>
                </a:solidFill>
                <a:latin typeface="+mn-lt"/>
                <a:ea typeface="+mn-ea"/>
                <a:cs typeface="+mn-cs"/>
              </a:rPr>
              <a:t> their references, but importantly, also allows them to re-visit at anytime. </a:t>
            </a:r>
            <a:endParaRPr lang="en-GB"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It was observed that users were un-aware of some of these features such as ‘alerting’ or ‘save searches’. </a:t>
            </a:r>
            <a:endParaRPr lang="en-GB"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Participants often gathered information from various resources and put it together in an easily accessible place: a folder, a bookmark in a browser or a number of tabs.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already existing storage spaces within various resource discovery systems were used very rarely and one can only assume that users were not aware of they existence, or not sure about what they offered. </a:t>
            </a:r>
            <a:endParaRPr lang="en-GB" sz="1200" kern="1200" dirty="0" smtClean="0">
              <a:solidFill>
                <a:schemeClr val="tx1"/>
              </a:solidFill>
              <a:latin typeface="+mn-lt"/>
              <a:ea typeface="+mn-ea"/>
              <a:cs typeface="+mn-cs"/>
            </a:endParaRPr>
          </a:p>
          <a:p>
            <a:endParaRPr lang="en-US" b="0" baseline="0" dirty="0" smtClean="0"/>
          </a:p>
          <a:p>
            <a:pPr>
              <a:buFont typeface="Wingdings" pitchFamily="29" charset="2"/>
              <a:buChar char="Ø"/>
            </a:pPr>
            <a:endParaRPr lang="en-US" b="0" dirty="0" smtClean="0"/>
          </a:p>
          <a:p>
            <a:endParaRPr lang="en-US" dirty="0"/>
          </a:p>
        </p:txBody>
      </p:sp>
      <p:sp>
        <p:nvSpPr>
          <p:cNvPr id="4" name="Slide Number Placeholder 3"/>
          <p:cNvSpPr>
            <a:spLocks noGrp="1"/>
          </p:cNvSpPr>
          <p:nvPr>
            <p:ph type="sldNum" sz="quarter" idx="10"/>
          </p:nvPr>
        </p:nvSpPr>
        <p:spPr/>
        <p:txBody>
          <a:bodyPr/>
          <a:lstStyle/>
          <a:p>
            <a:fld id="{78639AE8-ACDD-E64A-A5D7-633B297866E6}"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639AE8-ACDD-E64A-A5D7-633B297866E6}"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639AE8-ACDD-E64A-A5D7-633B297866E6}"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639AE8-ACDD-E64A-A5D7-633B297866E6}" type="slidenum">
              <a:rPr lang="en-US" smtClean="0"/>
              <a:pPr/>
              <a:t>18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639AE8-ACDD-E64A-A5D7-633B297866E6}"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639AE8-ACDD-E64A-A5D7-633B297866E6}"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aims of the study is to….</a:t>
            </a:r>
          </a:p>
          <a:p>
            <a:endParaRPr lang="en-US" dirty="0" smtClean="0"/>
          </a:p>
          <a:p>
            <a:r>
              <a:rPr lang="en-US" dirty="0" smtClean="0"/>
              <a:t>As this is a qualitative research </a:t>
            </a:r>
            <a:r>
              <a:rPr lang="en-US" sz="1200" kern="1200" dirty="0" smtClean="0">
                <a:solidFill>
                  <a:schemeClr val="tx1"/>
                </a:solidFill>
                <a:latin typeface="+mn-lt"/>
                <a:ea typeface="+mn-ea"/>
                <a:cs typeface="+mn-cs"/>
              </a:rPr>
              <a:t>its purpose was to provide richer descriptions of not just what people do, but also to seek to find insight as to why they do what they do.</a:t>
            </a:r>
            <a:r>
              <a:rPr lang="en-GB" dirty="0" smtClean="0"/>
              <a:t> </a:t>
            </a:r>
          </a:p>
          <a:p>
            <a:endParaRPr lang="en-GB" dirty="0" smtClean="0"/>
          </a:p>
          <a:p>
            <a:endParaRPr lang="en-US" dirty="0"/>
          </a:p>
        </p:txBody>
      </p:sp>
      <p:sp>
        <p:nvSpPr>
          <p:cNvPr id="4" name="Slide Number Placeholder 3"/>
          <p:cNvSpPr>
            <a:spLocks noGrp="1"/>
          </p:cNvSpPr>
          <p:nvPr>
            <p:ph type="sldNum" sz="quarter" idx="10"/>
          </p:nvPr>
        </p:nvSpPr>
        <p:spPr/>
        <p:txBody>
          <a:bodyPr/>
          <a:lstStyle/>
          <a:p>
            <a:fld id="{78639AE8-ACDD-E64A-A5D7-633B297866E6}"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639AE8-ACDD-E64A-A5D7-633B297866E6}"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639AE8-ACDD-E64A-A5D7-633B297866E6}"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9 important issues emerged from the study and have impact on their</a:t>
            </a:r>
            <a:r>
              <a:rPr lang="en-US" b="0" baseline="0" dirty="0" smtClean="0"/>
              <a:t> information seeking experience.</a:t>
            </a:r>
          </a:p>
          <a:p>
            <a:endParaRPr lang="en-US" b="0" baseline="0" dirty="0" smtClean="0"/>
          </a:p>
          <a:p>
            <a:r>
              <a:rPr lang="en-US" b="0" baseline="0" dirty="0" smtClean="0"/>
              <a:t>Today I’ll discuss just a few of them in detail.</a:t>
            </a:r>
          </a:p>
          <a:p>
            <a:endParaRPr lang="en-US" b="0" baseline="0" dirty="0" smtClean="0"/>
          </a:p>
          <a:p>
            <a:pPr>
              <a:buFont typeface="Wingdings" pitchFamily="29" charset="2"/>
              <a:buChar char="Ø"/>
            </a:pPr>
            <a:endParaRPr lang="en-US" b="0" dirty="0" smtClean="0"/>
          </a:p>
          <a:p>
            <a:endParaRPr lang="en-US" dirty="0"/>
          </a:p>
        </p:txBody>
      </p:sp>
      <p:sp>
        <p:nvSpPr>
          <p:cNvPr id="4" name="Slide Number Placeholder 3"/>
          <p:cNvSpPr>
            <a:spLocks noGrp="1"/>
          </p:cNvSpPr>
          <p:nvPr>
            <p:ph type="sldNum" sz="quarter" idx="10"/>
          </p:nvPr>
        </p:nvSpPr>
        <p:spPr/>
        <p:txBody>
          <a:bodyPr/>
          <a:lstStyle/>
          <a:p>
            <a:fld id="{78639AE8-ACDD-E64A-A5D7-633B297866E6}"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ingdings" pitchFamily="29" charset="2"/>
              <a:buChar char="Ø"/>
            </a:pPr>
            <a:r>
              <a:rPr lang="en-US" dirty="0" smtClean="0"/>
              <a:t>Different resources were used: academic and non-academic. Academic: are the once subscribed by library (e.g. EBSCO, </a:t>
            </a:r>
            <a:r>
              <a:rPr lang="en-US" dirty="0" err="1" smtClean="0"/>
              <a:t>ProQuest</a:t>
            </a:r>
            <a:r>
              <a:rPr lang="en-US" dirty="0" smtClean="0"/>
              <a:t> or a library catalogue) non-academic are freely available on the Internet resources such as Google, YouTube, Yahoo). </a:t>
            </a:r>
          </a:p>
          <a:p>
            <a:pPr>
              <a:buFont typeface="Wingdings" pitchFamily="29" charset="2"/>
              <a:buChar char="Ø"/>
            </a:pPr>
            <a:endParaRPr lang="en-US" dirty="0" smtClean="0"/>
          </a:p>
          <a:p>
            <a:pPr>
              <a:buFont typeface="Wingdings" pitchFamily="29" charset="2"/>
              <a:buChar char="Ø"/>
            </a:pPr>
            <a:r>
              <a:rPr lang="en-US" dirty="0" smtClean="0"/>
              <a:t>It seams</a:t>
            </a:r>
            <a:r>
              <a:rPr lang="en-US" baseline="0" dirty="0" smtClean="0"/>
              <a:t> that as information literacy experience increases the level of use of ‘internal’ resources increases as well. </a:t>
            </a:r>
            <a:endParaRPr lang="en-US" dirty="0" smtClean="0"/>
          </a:p>
          <a:p>
            <a:pPr>
              <a:buFont typeface="Wingdings" pitchFamily="29" charset="2"/>
              <a:buChar char="Ø"/>
            </a:pPr>
            <a:endParaRPr lang="en-US" dirty="0" smtClean="0"/>
          </a:p>
          <a:p>
            <a:pPr>
              <a:buFont typeface="Wingdings" pitchFamily="29" charset="2"/>
              <a:buChar char="Ø"/>
            </a:pPr>
            <a:r>
              <a:rPr lang="en-US" dirty="0" smtClean="0"/>
              <a:t>We found out that ‘internal’ resources were more frequently used by PG and Experts. </a:t>
            </a:r>
          </a:p>
          <a:p>
            <a:pPr>
              <a:buFont typeface="Wingdings" pitchFamily="29" charset="2"/>
              <a:buChar char="Ø"/>
            </a:pPr>
            <a:endParaRPr lang="en-US" baseline="0" dirty="0" smtClean="0"/>
          </a:p>
          <a:p>
            <a:r>
              <a:rPr lang="en-US" baseline="0" dirty="0" smtClean="0"/>
              <a:t>For instance: EBSCO, Emerald were common within more experienced users PG &amp; Experts whereas library catalogue was more frequently used by UG.</a:t>
            </a:r>
          </a:p>
        </p:txBody>
      </p:sp>
      <p:sp>
        <p:nvSpPr>
          <p:cNvPr id="4" name="Slide Number Placeholder 3"/>
          <p:cNvSpPr>
            <a:spLocks noGrp="1"/>
          </p:cNvSpPr>
          <p:nvPr>
            <p:ph type="sldNum" sz="quarter" idx="10"/>
          </p:nvPr>
        </p:nvSpPr>
        <p:spPr/>
        <p:txBody>
          <a:bodyPr/>
          <a:lstStyle/>
          <a:p>
            <a:fld id="{78639AE8-ACDD-E64A-A5D7-633B297866E6}"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639AE8-ACDD-E64A-A5D7-633B297866E6}"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F8AE8B4-44DD-F940-811A-0DE6902DE77A}" type="datetime1">
              <a:rPr lang="en-US" smtClean="0"/>
              <a:pPr/>
              <a:t>7/14/11</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371669F2-FE94-2B46-B11B-BF21AC251A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2C85EF23-DC89-7447-ADBE-8631EF396553}" type="datetime1">
              <a:rPr lang="en-US" smtClean="0"/>
              <a:pPr/>
              <a:t>7/14/11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669F2-FE94-2B46-B11B-BF21AC251A81}" type="slidenum">
              <a:rPr lang="en-US" smtClean="0"/>
              <a:pPr/>
              <a:t>‹#›</a:t>
            </a:fld>
            <a:endParaRPr lang="en-US" dirty="0"/>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2C85EF23-DC89-7447-ADBE-8631EF396553}" type="datetime1">
              <a:rPr lang="en-US" smtClean="0"/>
              <a:pPr/>
              <a:t>7/14/11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669F2-FE94-2B46-B11B-BF21AC251A81}" type="slidenum">
              <a:rPr lang="en-US" smtClean="0"/>
              <a:pPr/>
              <a:t>‹#›</a:t>
            </a:fld>
            <a:endParaRPr lang="en-US" dirty="0"/>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CE4D03B6-76AF-DB47-9CC3-1FA816C388BC}" type="datetime1">
              <a:rPr lang="en-US" smtClean="0"/>
              <a:pPr/>
              <a:t>7/14/11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1669F2-FE94-2B46-B11B-BF21AC251A81}"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24697AEF-A38F-AA4E-96B6-06543B2EA2F2}" type="datetime1">
              <a:rPr lang="en-US" smtClean="0"/>
              <a:pPr/>
              <a:t>7/14/11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1669F2-FE94-2B46-B11B-BF21AC251A8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452FE8F-2756-C44E-B2C8-DC83B6553E30}" type="datetime1">
              <a:rPr lang="en-US" smtClean="0"/>
              <a:pPr/>
              <a:t>7/14/11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669F2-FE94-2B46-B11B-BF21AC251A81}"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51B79869-F46D-F342-889B-C2DB90B2C3D4}" type="datetime1">
              <a:rPr lang="en-US" smtClean="0"/>
              <a:pPr/>
              <a:t>7/14/11</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371669F2-FE94-2B46-B11B-BF21AC251A81}" type="slidenum">
              <a:rPr lang="en-US" smtClean="0"/>
              <a:pPr/>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GB"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C85EF23-DC89-7447-ADBE-8631EF396553}" type="datetime1">
              <a:rPr lang="en-US" smtClean="0"/>
              <a:pPr/>
              <a:t>7/14/11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669F2-FE94-2B46-B11B-BF21AC251A81}" type="slidenum">
              <a:rPr lang="en-US" smtClean="0"/>
              <a:pPr/>
              <a:t>‹#›</a:t>
            </a:fld>
            <a:endParaRPr lang="en-US" dirty="0"/>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C85EF23-DC89-7447-ADBE-8631EF396553}" type="datetime1">
              <a:rPr lang="en-US" smtClean="0"/>
              <a:pPr/>
              <a:t>7/14/11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669F2-FE94-2B46-B11B-BF21AC251A81}" type="slidenum">
              <a:rPr lang="en-US" smtClean="0"/>
              <a:pPr/>
              <a:t>‹#›</a:t>
            </a:fld>
            <a:endParaRPr lang="en-US" dirty="0"/>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Tree>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37A1CFF0-71E7-EB43-94F4-F3C71610EB40}" type="datetime1">
              <a:rPr lang="en-US" smtClean="0"/>
              <a:pPr/>
              <a:t>7/14/11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669F2-FE94-2B46-B11B-BF21AC251A81}"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1D1C6A08-F38C-AC49-A9F5-20AB1F503788}" type="datetime1">
              <a:rPr lang="en-US" smtClean="0"/>
              <a:pPr/>
              <a:t>7/14/11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669F2-FE94-2B46-B11B-BF21AC251A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fld id="{A84F75BE-E18F-B94D-ACF3-6922436CEF18}" type="datetime1">
              <a:rPr lang="en-US" smtClean="0"/>
              <a:pPr/>
              <a:t>7/14/11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669F2-FE94-2B46-B11B-BF21AC251A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GB"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2C85EF23-DC89-7447-ADBE-8631EF396553}" type="datetime1">
              <a:rPr lang="en-US" smtClean="0"/>
              <a:pPr/>
              <a:t>7/14/11</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371669F2-FE94-2B46-B11B-BF21AC251A81}" type="slidenum">
              <a:rPr lang="en-US" smtClean="0"/>
              <a:pPr/>
              <a:t>‹#›</a:t>
            </a:fld>
            <a:endParaRPr lang="en-US" dirty="0"/>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GB" smtClean="0"/>
              <a:t>Click icon to add picture</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GB"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fld id="{2C85EF23-DC89-7447-ADBE-8631EF396553}" type="datetime1">
              <a:rPr lang="en-US" smtClean="0"/>
              <a:pPr/>
              <a:t>7/14/11</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371669F2-FE94-2B46-B11B-BF21AC251A81}" type="slidenum">
              <a:rPr lang="en-US" smtClean="0"/>
              <a:pPr/>
              <a:t>‹#›</a:t>
            </a:fld>
            <a:endParaRPr lang="en-US" dirty="0"/>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GB" smtClean="0"/>
              <a:t>Click icon to add picture</a:t>
            </a:r>
            <a:endParaRPr/>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A5D4F506-297A-DD4C-AB9F-97FE9BA66329}" type="datetime1">
              <a:rPr lang="en-US" smtClean="0"/>
              <a:pPr/>
              <a:t>7/14/11</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371669F2-FE94-2B46-B11B-BF21AC251A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371669F2-FE94-2B46-B11B-BF21AC251A81}" type="slidenum">
              <a:rPr lang="en-US" smtClean="0"/>
              <a:pPr/>
              <a:t>‹#›</a:t>
            </a:fld>
            <a:endParaRPr lang="en-US" dirty="0"/>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GB" smtClean="0"/>
              <a:t>Click icon to add picture</a:t>
            </a:r>
            <a:endParaRPr/>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5D23E16E-8FD5-0D40-8C37-5F7954209F73}" type="datetime1">
              <a:rPr lang="en-US" smtClean="0"/>
              <a:pPr/>
              <a:t>7/14/11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669F2-FE94-2B46-B11B-BF21AC251A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7" name="Date Placeholder 6"/>
          <p:cNvSpPr>
            <a:spLocks noGrp="1"/>
          </p:cNvSpPr>
          <p:nvPr>
            <p:ph type="dt" sz="half" idx="10"/>
          </p:nvPr>
        </p:nvSpPr>
        <p:spPr/>
        <p:txBody>
          <a:bodyPr/>
          <a:lstStyle/>
          <a:p>
            <a:fld id="{FEBADF22-1AAF-A543-8B8A-1CC95AD54888}" type="datetime1">
              <a:rPr lang="en-US" smtClean="0"/>
              <a:pPr/>
              <a:t>7/14/11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1669F2-FE94-2B46-B11B-BF21AC251A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2C85EF23-DC89-7447-ADBE-8631EF396553}" type="datetime1">
              <a:rPr lang="en-US" smtClean="0"/>
              <a:pPr/>
              <a:t>7/14/11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669F2-FE94-2B46-B11B-BF21AC251A81}" type="slidenum">
              <a:rPr lang="en-US" smtClean="0"/>
              <a:pPr/>
              <a:t>‹#›</a:t>
            </a:fld>
            <a:endParaRPr lang="en-US" dirty="0"/>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theme" Target="../theme/theme1.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2"/>
          </p:nvPr>
        </p:nvSpPr>
        <p:spPr>
          <a:xfrm>
            <a:off x="7391400" y="6492875"/>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r>
              <a:rPr lang="en-US" dirty="0" smtClean="0"/>
              <a:t>Library@Christ’s</a:t>
            </a:r>
            <a:endParaRPr lang="en-US" dirty="0"/>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371669F2-FE94-2B46-B11B-BF21AC251A8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6" r:id="rId13"/>
    <p:sldLayoutId id="2147483847" r:id="rId14"/>
    <p:sldLayoutId id="2147483848" r:id="rId15"/>
    <p:sldLayoutId id="2147483849" r:id="rId16"/>
    <p:sldLayoutId id="2147483850" r:id="rId17"/>
    <p:sldLayoutId id="2147483851" r:id="rId18"/>
    <p:sldLayoutId id="2147483852" r:id="rId19"/>
  </p:sldLayoutIdLst>
  <p:hf hdr="0" ftr="0" dt="0"/>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3"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3"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3"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4" Type="http://schemas.openxmlformats.org/officeDocument/2006/relationships/image" Target="../media/image3.tiff"/><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tif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513885" y="1380031"/>
            <a:ext cx="7772400" cy="1470025"/>
          </a:xfrm>
        </p:spPr>
        <p:txBody>
          <a:bodyPr/>
          <a:lstStyle/>
          <a:p>
            <a:r>
              <a:rPr lang="en-US" sz="2800" dirty="0" smtClean="0"/>
              <a:t>Electronic resource discovery systems: do they help or hinder in searching for academic material?</a:t>
            </a:r>
            <a:endParaRPr lang="en-US" sz="2800" dirty="0"/>
          </a:p>
        </p:txBody>
      </p:sp>
      <p:sp>
        <p:nvSpPr>
          <p:cNvPr id="6" name="Subtitle 5"/>
          <p:cNvSpPr>
            <a:spLocks noGrp="1"/>
          </p:cNvSpPr>
          <p:nvPr>
            <p:ph type="subTitle" idx="1"/>
          </p:nvPr>
        </p:nvSpPr>
        <p:spPr>
          <a:xfrm>
            <a:off x="1143000" y="3581400"/>
            <a:ext cx="7315200" cy="1752600"/>
          </a:xfrm>
        </p:spPr>
        <p:txBody>
          <a:bodyPr>
            <a:normAutofit fontScale="92500" lnSpcReduction="20000"/>
          </a:bodyPr>
          <a:lstStyle/>
          <a:p>
            <a:pPr hangingPunct="0"/>
            <a:r>
              <a:rPr lang="en-US" sz="1800" dirty="0" smtClean="0">
                <a:solidFill>
                  <a:srgbClr val="990000"/>
                </a:solidFill>
              </a:rPr>
              <a:t>Findings from a User Behaviour Study:</a:t>
            </a:r>
          </a:p>
          <a:p>
            <a:pPr hangingPunct="0"/>
            <a:r>
              <a:rPr lang="en-US" sz="1800" dirty="0" smtClean="0">
                <a:solidFill>
                  <a:srgbClr val="990000"/>
                </a:solidFill>
              </a:rPr>
              <a:t>UBiRD:  User Behaviour in Resource Discovery</a:t>
            </a:r>
          </a:p>
          <a:p>
            <a:pPr hangingPunct="0"/>
            <a:endParaRPr lang="en-US" dirty="0" smtClean="0"/>
          </a:p>
          <a:p>
            <a:pPr hangingPunct="0"/>
            <a:r>
              <a:rPr lang="en-US" dirty="0" smtClean="0"/>
              <a:t>Hanna Stelmaszewska, Nazlin Bhimani</a:t>
            </a:r>
            <a:r>
              <a:rPr lang="en-GB" dirty="0" smtClean="0"/>
              <a:t>, </a:t>
            </a:r>
            <a:r>
              <a:rPr lang="en-US" dirty="0" smtClean="0"/>
              <a:t>William Wong and Balbir S. Barn</a:t>
            </a:r>
            <a:endParaRPr lang="en-GB" dirty="0" smtClean="0"/>
          </a:p>
          <a:p>
            <a:r>
              <a:rPr lang="en-US" dirty="0" smtClean="0"/>
              <a:t>Middlesex University, </a:t>
            </a:r>
            <a:r>
              <a:rPr lang="en-US" dirty="0" smtClean="0"/>
              <a:t>2010</a:t>
            </a:r>
          </a:p>
          <a:p>
            <a:endParaRPr lang="en-US" dirty="0" smtClean="0"/>
          </a:p>
          <a:p>
            <a:r>
              <a:rPr lang="en-US" dirty="0" smtClean="0"/>
              <a:t>This presentation was given at the ALT-C conference by Professor </a:t>
            </a:r>
            <a:r>
              <a:rPr lang="en-US" dirty="0" err="1" smtClean="0"/>
              <a:t>Balbir</a:t>
            </a:r>
            <a:r>
              <a:rPr lang="en-US" dirty="0" smtClean="0"/>
              <a:t> S. Barn in September 2010.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literacy </a:t>
            </a:r>
            <a:r>
              <a:rPr lang="en-US" dirty="0" err="1" smtClean="0"/>
              <a:t>vs</a:t>
            </a:r>
            <a:r>
              <a:rPr lang="en-US" dirty="0" smtClean="0"/>
              <a:t> Information Technology literacy</a:t>
            </a:r>
            <a:endParaRPr lang="en-US" dirty="0"/>
          </a:p>
        </p:txBody>
      </p:sp>
      <p:sp>
        <p:nvSpPr>
          <p:cNvPr id="3" name="Content Placeholder 2"/>
          <p:cNvSpPr>
            <a:spLocks noGrp="1"/>
          </p:cNvSpPr>
          <p:nvPr>
            <p:ph idx="1"/>
          </p:nvPr>
        </p:nvSpPr>
        <p:spPr>
          <a:xfrm>
            <a:off x="609600" y="2209800"/>
            <a:ext cx="7772400" cy="4343400"/>
          </a:xfrm>
        </p:spPr>
        <p:txBody>
          <a:bodyPr>
            <a:normAutofit/>
          </a:bodyPr>
          <a:lstStyle/>
          <a:p>
            <a:pPr lvl="0">
              <a:defRPr/>
            </a:pPr>
            <a:r>
              <a:rPr lang="en-US" b="0" dirty="0" smtClean="0"/>
              <a:t>Poor usability, high complexity and lack of integration as a barrier to information search and retrieval</a:t>
            </a:r>
          </a:p>
          <a:p>
            <a:pPr lvl="0">
              <a:defRPr/>
            </a:pPr>
            <a:r>
              <a:rPr lang="en-US" b="0" dirty="0" smtClean="0"/>
              <a:t>Users are distracted from focusing on the content, analysis and evaluation </a:t>
            </a:r>
          </a:p>
          <a:p>
            <a:pPr lvl="0">
              <a:defRPr/>
            </a:pPr>
            <a:r>
              <a:rPr lang="en-US" b="0" dirty="0" smtClean="0"/>
              <a:t>Users have poor understanding of how to access the quality of material </a:t>
            </a:r>
          </a:p>
          <a:p>
            <a:pPr lvl="0">
              <a:buNone/>
              <a:defRPr/>
            </a:pPr>
            <a:r>
              <a:rPr lang="en-GB" b="0" i="1" dirty="0" smtClean="0"/>
              <a:t>	</a:t>
            </a:r>
            <a:r>
              <a:rPr lang="en-GB" b="0" i="1" dirty="0" smtClean="0">
                <a:solidFill>
                  <a:srgbClr val="FF0000"/>
                </a:solidFill>
              </a:rPr>
              <a:t> “ I don’t always know which is the most appropriate [database]”, (CP2, Researcher) </a:t>
            </a:r>
          </a:p>
          <a:p>
            <a:pPr lvl="0">
              <a:buNone/>
              <a:defRPr/>
            </a:pPr>
            <a:r>
              <a:rPr lang="en-GB" b="0" i="1" dirty="0" smtClean="0"/>
              <a:t>	</a:t>
            </a:r>
            <a:r>
              <a:rPr lang="en-GB" b="0" i="1" dirty="0" smtClean="0">
                <a:solidFill>
                  <a:srgbClr val="FF0000"/>
                </a:solidFill>
              </a:rPr>
              <a:t> “…cinema would not be at the LSE for sure” (LP2, UG)</a:t>
            </a:r>
            <a:endParaRPr lang="en-US" b="0" i="1" dirty="0" smtClean="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371669F2-FE94-2B46-B11B-BF21AC251A81}"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219200"/>
            <a:ext cx="9067800" cy="609600"/>
          </a:xfrm>
        </p:spPr>
        <p:txBody>
          <a:bodyPr/>
          <a:lstStyle/>
          <a:p>
            <a:r>
              <a:rPr lang="en-US" dirty="0" smtClean="0"/>
              <a:t>Immediate access: integrated resources</a:t>
            </a:r>
            <a:br>
              <a:rPr lang="en-US" dirty="0" smtClean="0"/>
            </a:br>
            <a:r>
              <a:rPr lang="en-US" dirty="0" smtClean="0"/>
              <a:t> </a:t>
            </a:r>
            <a:endParaRPr lang="en-US" dirty="0"/>
          </a:p>
        </p:txBody>
      </p:sp>
      <p:sp>
        <p:nvSpPr>
          <p:cNvPr id="3" name="Content Placeholder 2"/>
          <p:cNvSpPr>
            <a:spLocks noGrp="1"/>
          </p:cNvSpPr>
          <p:nvPr>
            <p:ph idx="1"/>
          </p:nvPr>
        </p:nvSpPr>
        <p:spPr>
          <a:xfrm>
            <a:off x="685800" y="1600200"/>
            <a:ext cx="7772400" cy="4343400"/>
          </a:xfrm>
        </p:spPr>
        <p:txBody>
          <a:bodyPr>
            <a:normAutofit fontScale="92500" lnSpcReduction="10000"/>
          </a:bodyPr>
          <a:lstStyle/>
          <a:p>
            <a:pPr>
              <a:buFont typeface="Arial"/>
              <a:buChar char="•"/>
              <a:defRPr/>
            </a:pPr>
            <a:r>
              <a:rPr lang="en-US" b="0" dirty="0" smtClean="0"/>
              <a:t>Users want easy, quick and unproblematic access</a:t>
            </a:r>
          </a:p>
          <a:p>
            <a:pPr>
              <a:buFont typeface="Arial"/>
              <a:buChar char="•"/>
              <a:defRPr/>
            </a:pPr>
            <a:r>
              <a:rPr lang="en-US" b="0" dirty="0" smtClean="0"/>
              <a:t>Browsing books in the library was too time-consuming</a:t>
            </a:r>
          </a:p>
          <a:p>
            <a:pPr>
              <a:buFont typeface="Arial"/>
              <a:buChar char="•"/>
              <a:defRPr/>
            </a:pPr>
            <a:r>
              <a:rPr lang="en-US" b="0" dirty="0" smtClean="0"/>
              <a:t>The failed “promise” of a full text article because of</a:t>
            </a:r>
          </a:p>
          <a:p>
            <a:pPr lvl="1">
              <a:buFont typeface="Arial"/>
              <a:buChar char="•"/>
              <a:defRPr/>
            </a:pPr>
            <a:r>
              <a:rPr lang="en-US" b="0" dirty="0" smtClean="0"/>
              <a:t>Embargoes</a:t>
            </a:r>
          </a:p>
          <a:p>
            <a:pPr lvl="1">
              <a:buFont typeface="Arial"/>
              <a:buChar char="•"/>
              <a:defRPr/>
            </a:pPr>
            <a:r>
              <a:rPr lang="en-US" dirty="0" smtClean="0"/>
              <a:t>Subscriptions</a:t>
            </a:r>
          </a:p>
          <a:p>
            <a:pPr>
              <a:buFont typeface="Arial"/>
              <a:buChar char="•"/>
              <a:defRPr/>
            </a:pPr>
            <a:r>
              <a:rPr lang="en-US" b="0" dirty="0" smtClean="0"/>
              <a:t>Perception that Google is quicker and Google Scholar provides a wider range of sources remains. </a:t>
            </a:r>
          </a:p>
          <a:p>
            <a:pPr lvl="0">
              <a:buNone/>
              <a:defRPr/>
            </a:pPr>
            <a:r>
              <a:rPr lang="en-US" b="0" dirty="0" smtClean="0"/>
              <a:t>	</a:t>
            </a:r>
            <a:r>
              <a:rPr lang="en-US" b="0" i="1" dirty="0" smtClean="0">
                <a:solidFill>
                  <a:srgbClr val="FF0000"/>
                </a:solidFill>
              </a:rPr>
              <a:t>“</a:t>
            </a:r>
            <a:r>
              <a:rPr lang="en-US" b="0" i="1" dirty="0" smtClean="0"/>
              <a:t> </a:t>
            </a:r>
            <a:r>
              <a:rPr lang="en-US" b="0" i="1" dirty="0" smtClean="0">
                <a:solidFill>
                  <a:srgbClr val="FF0000"/>
                </a:solidFill>
              </a:rPr>
              <a:t>I don’t know why you can’t . . .they might have changed the functionality.  You used to be able to . . . I am abandoning this as this is too frustrating! . . .  I am feeling annoyed by the search I have done – and this is all I have found. . . I am going to Google” (CP4, Researcher)</a:t>
            </a:r>
          </a:p>
          <a:p>
            <a:endParaRPr lang="en-US" dirty="0"/>
          </a:p>
        </p:txBody>
      </p:sp>
      <p:sp>
        <p:nvSpPr>
          <p:cNvPr id="4" name="Slide Number Placeholder 3"/>
          <p:cNvSpPr>
            <a:spLocks noGrp="1"/>
          </p:cNvSpPr>
          <p:nvPr>
            <p:ph type="sldNum" sz="quarter" idx="12"/>
          </p:nvPr>
        </p:nvSpPr>
        <p:spPr/>
        <p:txBody>
          <a:bodyPr/>
          <a:lstStyle/>
          <a:p>
            <a:fld id="{371669F2-FE94-2B46-B11B-BF21AC251A81}"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6324600" cy="1524000"/>
          </a:xfrm>
        </p:spPr>
        <p:txBody>
          <a:bodyPr/>
          <a:lstStyle/>
          <a:p>
            <a:r>
              <a:rPr lang="en-US" dirty="0" smtClean="0"/>
              <a:t>Confusion dealing with </a:t>
            </a:r>
            <a:br>
              <a:rPr lang="en-US" dirty="0" smtClean="0"/>
            </a:br>
            <a:r>
              <a:rPr lang="en-US" dirty="0" smtClean="0"/>
              <a:t>different systems: </a:t>
            </a:r>
            <a:br>
              <a:rPr lang="en-US" dirty="0" smtClean="0"/>
            </a:br>
            <a:r>
              <a:rPr lang="en-US" dirty="0" smtClean="0"/>
              <a:t>paradigm shift</a:t>
            </a:r>
            <a:endParaRPr lang="en-US" dirty="0"/>
          </a:p>
        </p:txBody>
      </p:sp>
      <p:sp>
        <p:nvSpPr>
          <p:cNvPr id="3" name="Content Placeholder 2"/>
          <p:cNvSpPr>
            <a:spLocks noGrp="1"/>
          </p:cNvSpPr>
          <p:nvPr>
            <p:ph idx="1"/>
          </p:nvPr>
        </p:nvSpPr>
        <p:spPr/>
        <p:txBody>
          <a:bodyPr/>
          <a:lstStyle/>
          <a:p>
            <a:endParaRPr lang="en-GB" dirty="0" smtClean="0">
              <a:solidFill>
                <a:srgbClr val="BFBFBF"/>
              </a:solidFill>
            </a:endParaRPr>
          </a:p>
          <a:p>
            <a:endParaRPr lang="en-US" dirty="0"/>
          </a:p>
        </p:txBody>
      </p:sp>
      <p:sp>
        <p:nvSpPr>
          <p:cNvPr id="4" name="Slide Number Placeholder 3"/>
          <p:cNvSpPr>
            <a:spLocks noGrp="1"/>
          </p:cNvSpPr>
          <p:nvPr>
            <p:ph type="sldNum" sz="quarter" idx="12"/>
          </p:nvPr>
        </p:nvSpPr>
        <p:spPr/>
        <p:txBody>
          <a:bodyPr/>
          <a:lstStyle/>
          <a:p>
            <a:fld id="{371669F2-FE94-2B46-B11B-BF21AC251A81}" type="slidenum">
              <a:rPr lang="en-US" smtClean="0"/>
              <a:pPr/>
              <a:t>12</a:t>
            </a:fld>
            <a:endParaRPr lang="en-US"/>
          </a:p>
        </p:txBody>
      </p:sp>
      <p:pic>
        <p:nvPicPr>
          <p:cNvPr id="10" name="Picture 9" descr="confusion 2.jpg"/>
          <p:cNvPicPr>
            <a:picLocks noChangeAspect="1"/>
          </p:cNvPicPr>
          <p:nvPr/>
        </p:nvPicPr>
        <p:blipFill>
          <a:blip r:embed="rId3"/>
          <a:stretch>
            <a:fillRect/>
          </a:stretch>
        </p:blipFill>
        <p:spPr>
          <a:xfrm>
            <a:off x="1066800" y="2133600"/>
            <a:ext cx="7476351" cy="3299620"/>
          </a:xfrm>
          <a:prstGeom prst="rect">
            <a:avLst/>
          </a:prstGeom>
          <a:solidFill>
            <a:schemeClr val="bg1"/>
          </a:solidFill>
          <a:ln w="28575" cmpd="sng">
            <a:solidFill>
              <a:srgbClr val="7997D1"/>
            </a:solid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60870"/>
            <a:ext cx="6400800" cy="609600"/>
          </a:xfrm>
        </p:spPr>
        <p:txBody>
          <a:bodyPr/>
          <a:lstStyle/>
          <a:p>
            <a:r>
              <a:rPr lang="en-US" dirty="0" smtClean="0"/>
              <a:t>Confusion dealing with different systems: Usability</a:t>
            </a:r>
            <a:endParaRPr lang="en-US" dirty="0"/>
          </a:p>
        </p:txBody>
      </p:sp>
      <p:sp>
        <p:nvSpPr>
          <p:cNvPr id="4" name="Slide Number Placeholder 3"/>
          <p:cNvSpPr>
            <a:spLocks noGrp="1"/>
          </p:cNvSpPr>
          <p:nvPr>
            <p:ph type="sldNum" sz="quarter" idx="12"/>
          </p:nvPr>
        </p:nvSpPr>
        <p:spPr/>
        <p:txBody>
          <a:bodyPr/>
          <a:lstStyle/>
          <a:p>
            <a:fld id="{371669F2-FE94-2B46-B11B-BF21AC251A81}" type="slidenum">
              <a:rPr lang="en-US" smtClean="0"/>
              <a:pPr/>
              <a:t>13</a:t>
            </a:fld>
            <a:endParaRPr lang="en-US"/>
          </a:p>
        </p:txBody>
      </p:sp>
      <p:pic>
        <p:nvPicPr>
          <p:cNvPr id="7" name="Picture 6" descr="Usability issues.jpg"/>
          <p:cNvPicPr>
            <a:picLocks noChangeAspect="1"/>
          </p:cNvPicPr>
          <p:nvPr/>
        </p:nvPicPr>
        <p:blipFill>
          <a:blip r:embed="rId3"/>
          <a:stretch>
            <a:fillRect/>
          </a:stretch>
        </p:blipFill>
        <p:spPr>
          <a:xfrm>
            <a:off x="821064" y="1905000"/>
            <a:ext cx="7713336" cy="3739323"/>
          </a:xfrm>
          <a:prstGeom prst="rect">
            <a:avLst/>
          </a:prstGeom>
          <a:ln w="28575">
            <a:solidFill>
              <a:srgbClr val="7997D1"/>
            </a:solid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6096000" cy="1524000"/>
          </a:xfrm>
        </p:spPr>
        <p:txBody>
          <a:bodyPr/>
          <a:lstStyle/>
          <a:p>
            <a:r>
              <a:rPr lang="en-US" dirty="0" smtClean="0"/>
              <a:t>Structure vs. Semantics</a:t>
            </a:r>
            <a:br>
              <a:rPr lang="en-US" dirty="0" smtClean="0"/>
            </a:br>
            <a:endParaRPr lang="en-US" dirty="0"/>
          </a:p>
        </p:txBody>
      </p:sp>
      <p:sp>
        <p:nvSpPr>
          <p:cNvPr id="4" name="Slide Number Placeholder 3"/>
          <p:cNvSpPr>
            <a:spLocks noGrp="1"/>
          </p:cNvSpPr>
          <p:nvPr>
            <p:ph type="sldNum" sz="quarter" idx="12"/>
          </p:nvPr>
        </p:nvSpPr>
        <p:spPr/>
        <p:txBody>
          <a:bodyPr/>
          <a:lstStyle/>
          <a:p>
            <a:fld id="{371669F2-FE94-2B46-B11B-BF21AC251A81}" type="slidenum">
              <a:rPr lang="en-US" smtClean="0"/>
              <a:pPr/>
              <a:t>14</a:t>
            </a:fld>
            <a:endParaRPr lang="en-US"/>
          </a:p>
        </p:txBody>
      </p:sp>
      <p:sp>
        <p:nvSpPr>
          <p:cNvPr id="5" name="Content Placeholder 2"/>
          <p:cNvSpPr txBox="1">
            <a:spLocks/>
          </p:cNvSpPr>
          <p:nvPr/>
        </p:nvSpPr>
        <p:spPr bwMode="auto">
          <a:xfrm>
            <a:off x="762000" y="1600200"/>
            <a:ext cx="7772400" cy="2616472"/>
          </a:xfrm>
          <a:prstGeom prst="rect">
            <a:avLst/>
          </a:prstGeom>
          <a:solidFill>
            <a:schemeClr val="bg1"/>
          </a:solidFill>
          <a:ln w="28575" cmpd="sng">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2400" b="1" i="0" u="none" strike="noStrike" kern="0" cap="none" spc="0" normalizeH="0" baseline="0" noProof="0" dirty="0" smtClean="0">
              <a:ln>
                <a:noFill/>
              </a:ln>
              <a:solidFill>
                <a:schemeClr val="accent2"/>
              </a:solidFill>
              <a:effectLst/>
              <a:uLnTx/>
              <a:uFillTx/>
              <a:latin typeface="+mn-lt"/>
              <a:ea typeface="+mn-ea"/>
              <a:cs typeface="+mn-cs"/>
            </a:endParaRPr>
          </a:p>
          <a:p>
            <a:pPr marL="365125" marR="0" lvl="0" indent="-365125" algn="l" defTabSz="914400" rtl="0" eaLnBrk="1" fontAlgn="base" latinLnBrk="0" hangingPunct="1">
              <a:lnSpc>
                <a:spcPct val="100000"/>
              </a:lnSpc>
              <a:spcBef>
                <a:spcPct val="20000"/>
              </a:spcBef>
              <a:spcAft>
                <a:spcPct val="0"/>
              </a:spcAft>
              <a:buClrTx/>
              <a:buSzTx/>
              <a:buFont typeface="Arial"/>
              <a:buChar char="•"/>
              <a:tabLst/>
              <a:defRPr/>
            </a:pPr>
            <a:r>
              <a:rPr lang="en-GB" sz="2400" kern="0" dirty="0" smtClean="0">
                <a:solidFill>
                  <a:schemeClr val="accent2"/>
                </a:solidFill>
              </a:rPr>
              <a:t>D</a:t>
            </a:r>
            <a:r>
              <a:rPr kumimoji="0" lang="en-GB" sz="2400" u="none" strike="noStrike" kern="0" cap="none" spc="0" normalizeH="0" baseline="0" noProof="0" dirty="0" err="1" smtClean="0">
                <a:ln>
                  <a:noFill/>
                </a:ln>
                <a:solidFill>
                  <a:schemeClr val="accent2"/>
                </a:solidFill>
                <a:effectLst/>
                <a:uLnTx/>
                <a:uFillTx/>
                <a:latin typeface="+mn-lt"/>
                <a:ea typeface="+mn-ea"/>
                <a:cs typeface="+mn-cs"/>
              </a:rPr>
              <a:t>atabase</a:t>
            </a:r>
            <a:r>
              <a:rPr kumimoji="0" lang="en-GB" sz="2400" u="none" strike="noStrike" kern="0" cap="none" spc="0" normalizeH="0" noProof="0" dirty="0" smtClean="0">
                <a:ln>
                  <a:noFill/>
                </a:ln>
                <a:solidFill>
                  <a:schemeClr val="accent2"/>
                </a:solidFill>
                <a:effectLst/>
                <a:uLnTx/>
                <a:uFillTx/>
                <a:latin typeface="+mn-lt"/>
                <a:ea typeface="+mn-ea"/>
                <a:cs typeface="+mn-cs"/>
              </a:rPr>
              <a:t> structures hinder finding information</a:t>
            </a:r>
          </a:p>
          <a:p>
            <a:pPr marL="365125" marR="0" lvl="0" indent="-365125" algn="l" defTabSz="914400" rtl="0" eaLnBrk="1" fontAlgn="base" latinLnBrk="0" hangingPunct="1">
              <a:lnSpc>
                <a:spcPct val="100000"/>
              </a:lnSpc>
              <a:spcBef>
                <a:spcPct val="20000"/>
              </a:spcBef>
              <a:spcAft>
                <a:spcPct val="0"/>
              </a:spcAft>
              <a:buClrTx/>
              <a:buSzTx/>
              <a:buFont typeface="Arial"/>
              <a:buChar char="•"/>
              <a:tabLst/>
              <a:defRPr/>
            </a:pPr>
            <a:r>
              <a:rPr lang="en-GB" sz="2400" kern="0" dirty="0" smtClean="0">
                <a:solidFill>
                  <a:schemeClr val="accent2"/>
                </a:solidFill>
              </a:rPr>
              <a:t>Users need to learn the procedural knowledge for accessing and using the systems</a:t>
            </a:r>
            <a:endParaRPr kumimoji="0" lang="en-GB" sz="2400" u="none" strike="noStrike" kern="0" cap="none" spc="0" normalizeH="0" noProof="0" dirty="0" smtClean="0">
              <a:ln>
                <a:noFill/>
              </a:ln>
              <a:solidFill>
                <a:schemeClr val="accent2"/>
              </a:solidFill>
              <a:effectLst/>
              <a:uLnTx/>
              <a:uFillTx/>
              <a:latin typeface="+mn-lt"/>
              <a:ea typeface="+mn-ea"/>
              <a:cs typeface="+mn-cs"/>
            </a:endParaRPr>
          </a:p>
          <a:p>
            <a:pPr marL="365125" marR="0" lvl="0" indent="-365125" algn="l" defTabSz="914400" rtl="0" eaLnBrk="1" fontAlgn="base" latinLnBrk="0" hangingPunct="1">
              <a:lnSpc>
                <a:spcPct val="100000"/>
              </a:lnSpc>
              <a:spcBef>
                <a:spcPct val="20000"/>
              </a:spcBef>
              <a:spcAft>
                <a:spcPct val="0"/>
              </a:spcAft>
              <a:buClrTx/>
              <a:buSzTx/>
              <a:tabLst/>
              <a:defRPr/>
            </a:pPr>
            <a:r>
              <a:rPr kumimoji="0" lang="en-GB" sz="2400" i="1" u="none" strike="noStrike" kern="0" cap="none" spc="0" normalizeH="0" baseline="0" noProof="0" dirty="0" smtClean="0">
                <a:ln>
                  <a:noFill/>
                </a:ln>
                <a:solidFill>
                  <a:srgbClr val="FF0000"/>
                </a:solidFill>
                <a:effectLst/>
                <a:uLnTx/>
                <a:uFillTx/>
                <a:latin typeface="+mn-lt"/>
                <a:ea typeface="+mn-ea"/>
                <a:cs typeface="+mn-cs"/>
              </a:rPr>
              <a:t>    “ The content in the academic databases isn’t organised very    well … </a:t>
            </a:r>
            <a:r>
              <a:rPr kumimoji="0" lang="en-US" sz="2400" i="1" u="none" strike="noStrike" kern="0" cap="none" spc="0" normalizeH="0" baseline="0" noProof="0" dirty="0" smtClean="0">
                <a:ln>
                  <a:noFill/>
                </a:ln>
                <a:solidFill>
                  <a:srgbClr val="FF0000"/>
                </a:solidFill>
                <a:effectLst/>
                <a:uLnTx/>
                <a:uFillTx/>
                <a:latin typeface="+mn-lt"/>
                <a:ea typeface="+mn-ea"/>
                <a:cs typeface="+mn-cs"/>
              </a:rPr>
              <a:t>You need to have very advanced search skills to be able to get the best out of the internal resources</a:t>
            </a:r>
            <a:r>
              <a:rPr kumimoji="0" lang="en-US" sz="2400" i="1" u="none" strike="noStrike" kern="0" cap="none" spc="0" normalizeH="0" noProof="0" dirty="0" smtClean="0">
                <a:ln>
                  <a:noFill/>
                </a:ln>
                <a:solidFill>
                  <a:srgbClr val="FF0000"/>
                </a:solidFill>
                <a:effectLst/>
                <a:uLnTx/>
                <a:uFillTx/>
                <a:latin typeface="+mn-lt"/>
                <a:ea typeface="+mn-ea"/>
                <a:cs typeface="+mn-cs"/>
              </a:rPr>
              <a:t> …</a:t>
            </a:r>
            <a:endParaRPr kumimoji="0" lang="en-GB" sz="2400" i="1" u="none" strike="noStrike" kern="0" cap="none" spc="0" normalizeH="0" baseline="0" noProof="0" dirty="0" smtClean="0">
              <a:ln>
                <a:noFill/>
              </a:ln>
              <a:solidFill>
                <a:srgbClr val="FF0000"/>
              </a:solidFill>
              <a:effectLst/>
              <a:uLnTx/>
              <a:uFillTx/>
              <a:latin typeface="+mn-lt"/>
              <a:ea typeface="+mn-ea"/>
              <a:cs typeface="+mn-cs"/>
            </a:endParaRPr>
          </a:p>
          <a:p>
            <a:pPr marL="365125" marR="0" lvl="0" indent="-365125" algn="l" defTabSz="914400" rtl="0" eaLnBrk="1" fontAlgn="base" latinLnBrk="0" hangingPunct="1">
              <a:lnSpc>
                <a:spcPct val="100000"/>
              </a:lnSpc>
              <a:spcBef>
                <a:spcPct val="20000"/>
              </a:spcBef>
              <a:spcAft>
                <a:spcPct val="0"/>
              </a:spcAft>
              <a:buClrTx/>
              <a:buSzTx/>
              <a:buFontTx/>
              <a:buNone/>
              <a:tabLst/>
              <a:defRPr/>
            </a:pPr>
            <a:r>
              <a:rPr kumimoji="0" lang="en-GB" sz="2400" i="1" u="none" strike="noStrike" kern="0" cap="none" spc="0" normalizeH="0" baseline="0" noProof="0" dirty="0" smtClean="0">
                <a:ln>
                  <a:noFill/>
                </a:ln>
                <a:solidFill>
                  <a:srgbClr val="FF0000"/>
                </a:solidFill>
                <a:effectLst/>
                <a:uLnTx/>
                <a:uFillTx/>
                <a:latin typeface="+mn-lt"/>
                <a:ea typeface="+mn-ea"/>
                <a:cs typeface="+mn-cs"/>
              </a:rPr>
              <a:t>  </a:t>
            </a:r>
            <a:r>
              <a:rPr kumimoji="0" lang="en-GB" sz="2400" i="1" u="none" strike="noStrike" kern="0" cap="none" spc="0" normalizeH="0" noProof="0" dirty="0" smtClean="0">
                <a:ln>
                  <a:noFill/>
                </a:ln>
                <a:solidFill>
                  <a:srgbClr val="FF0000"/>
                </a:solidFill>
                <a:effectLst/>
                <a:uLnTx/>
                <a:uFillTx/>
                <a:latin typeface="+mn-lt"/>
                <a:ea typeface="+mn-ea"/>
                <a:cs typeface="+mn-cs"/>
              </a:rPr>
              <a:t>   </a:t>
            </a:r>
            <a:r>
              <a:rPr kumimoji="0" lang="en-GB" sz="2400" i="1" u="none" strike="noStrike" kern="0" cap="none" spc="0" normalizeH="0" baseline="0" noProof="0" dirty="0" smtClean="0">
                <a:ln>
                  <a:noFill/>
                </a:ln>
                <a:solidFill>
                  <a:srgbClr val="FF0000"/>
                </a:solidFill>
                <a:effectLst/>
                <a:uLnTx/>
                <a:uFillTx/>
                <a:latin typeface="+mn-lt"/>
                <a:ea typeface="+mn-ea"/>
                <a:cs typeface="+mn-cs"/>
              </a:rPr>
              <a:t>Categorisation issues with library databases – if something is classified within a different discipline, you might not be able to access it.” (MP12, PhD student/researcher) </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GB" sz="2400" b="1" i="0" u="none" strike="noStrike" kern="0" cap="none" spc="0" normalizeH="0" baseline="0" noProof="0" dirty="0" smtClean="0">
              <a:ln>
                <a:noFill/>
              </a:ln>
              <a:solidFill>
                <a:schemeClr val="accent2"/>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tabLst/>
              <a:defRPr/>
            </a:pPr>
            <a:r>
              <a:rPr kumimoji="0" lang="en-GB" sz="2400" b="1" i="0" u="none" strike="noStrike" kern="0" cap="none" spc="0" normalizeH="0" baseline="0" noProof="0" dirty="0" smtClean="0">
                <a:ln>
                  <a:noFill/>
                </a:ln>
                <a:solidFill>
                  <a:schemeClr val="accent2"/>
                </a:solidFill>
                <a:effectLst/>
                <a:uLnTx/>
                <a:uFillTx/>
                <a:latin typeface="+mn-lt"/>
                <a:ea typeface="+mn-ea"/>
                <a:cs typeface="+mn-cs"/>
              </a:rPr>
              <a:t> </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accent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6508377" cy="1143000"/>
          </a:xfrm>
        </p:spPr>
        <p:txBody>
          <a:bodyPr/>
          <a:lstStyle/>
          <a:p>
            <a:r>
              <a:rPr lang="en-US" dirty="0" smtClean="0"/>
              <a:t>Need for storage and how it is used</a:t>
            </a:r>
            <a:endParaRPr lang="en-US" dirty="0"/>
          </a:p>
        </p:txBody>
      </p:sp>
      <p:sp>
        <p:nvSpPr>
          <p:cNvPr id="4" name="Slide Number Placeholder 3"/>
          <p:cNvSpPr>
            <a:spLocks noGrp="1"/>
          </p:cNvSpPr>
          <p:nvPr>
            <p:ph type="sldNum" sz="quarter" idx="12"/>
          </p:nvPr>
        </p:nvSpPr>
        <p:spPr/>
        <p:txBody>
          <a:bodyPr/>
          <a:lstStyle/>
          <a:p>
            <a:fld id="{371669F2-FE94-2B46-B11B-BF21AC251A81}" type="slidenum">
              <a:rPr lang="en-US" smtClean="0"/>
              <a:pPr/>
              <a:t>15</a:t>
            </a:fld>
            <a:endParaRPr lang="en-US"/>
          </a:p>
        </p:txBody>
      </p:sp>
      <p:sp>
        <p:nvSpPr>
          <p:cNvPr id="5" name="Content Placeholder 2"/>
          <p:cNvSpPr txBox="1">
            <a:spLocks/>
          </p:cNvSpPr>
          <p:nvPr/>
        </p:nvSpPr>
        <p:spPr bwMode="auto">
          <a:xfrm>
            <a:off x="685800" y="1828800"/>
            <a:ext cx="7772400" cy="2616472"/>
          </a:xfrm>
          <a:prstGeom prst="rect">
            <a:avLst/>
          </a:prstGeom>
          <a:solidFill>
            <a:schemeClr val="bg1"/>
          </a:solidFill>
          <a:ln w="28575" cmpd="sng">
            <a:noFill/>
            <a:miter lim="800000"/>
            <a:headEnd/>
            <a:tailEnd/>
          </a:ln>
        </p:spPr>
        <p:txBody>
          <a:bodyPr vert="horz" wrap="square" lIns="91440" tIns="45720" rIns="91440" bIns="45720" numCol="1" anchor="t" anchorCtr="0" compatLnSpc="1">
            <a:prstTxWarp prst="textNoShape">
              <a:avLst/>
            </a:prstTxWarp>
          </a:bodyPr>
          <a:lstStyle/>
          <a:p>
            <a:pPr marL="365125" marR="0" lvl="0" indent="-365125" algn="l" defTabSz="914400" rtl="0" eaLnBrk="1" fontAlgn="base" latinLnBrk="0" hangingPunct="1">
              <a:lnSpc>
                <a:spcPct val="100000"/>
              </a:lnSpc>
              <a:spcBef>
                <a:spcPct val="20000"/>
              </a:spcBef>
              <a:spcAft>
                <a:spcPct val="0"/>
              </a:spcAft>
              <a:buClrTx/>
              <a:buSzTx/>
              <a:buFont typeface="Arial"/>
              <a:buChar char="•"/>
              <a:tabLst/>
              <a:defRPr/>
            </a:pPr>
            <a:r>
              <a:rPr lang="en-US" sz="2400" kern="0" dirty="0" smtClean="0">
                <a:solidFill>
                  <a:schemeClr val="accent2"/>
                </a:solidFill>
              </a:rPr>
              <a:t>Users need easy to use and re-access systems from where they were</a:t>
            </a:r>
          </a:p>
          <a:p>
            <a:pPr marL="365125" marR="0" lvl="0" indent="-365125" algn="l" defTabSz="914400" rtl="0" eaLnBrk="1" fontAlgn="base" latinLnBrk="0" hangingPunct="1">
              <a:lnSpc>
                <a:spcPct val="100000"/>
              </a:lnSpc>
              <a:spcBef>
                <a:spcPct val="20000"/>
              </a:spcBef>
              <a:spcAft>
                <a:spcPct val="0"/>
              </a:spcAft>
              <a:buClrTx/>
              <a:buSzTx/>
              <a:buFont typeface="Arial"/>
              <a:buChar char="•"/>
              <a:tabLst/>
              <a:defRPr/>
            </a:pPr>
            <a:r>
              <a:rPr lang="en-US" sz="2400" kern="0" dirty="0" smtClean="0">
                <a:solidFill>
                  <a:schemeClr val="accent2"/>
                </a:solidFill>
              </a:rPr>
              <a:t>Current systems lack common ways for users to keep track and organize their research</a:t>
            </a:r>
          </a:p>
          <a:p>
            <a:pPr marL="365125" marR="0" lvl="0" indent="-365125" algn="l" defTabSz="914400" rtl="0" eaLnBrk="1" fontAlgn="base" latinLnBrk="0" hangingPunct="1">
              <a:lnSpc>
                <a:spcPct val="100000"/>
              </a:lnSpc>
              <a:spcBef>
                <a:spcPct val="20000"/>
              </a:spcBef>
              <a:spcAft>
                <a:spcPct val="0"/>
              </a:spcAft>
              <a:buClrTx/>
              <a:buSzTx/>
              <a:buFont typeface="Arial"/>
              <a:buChar char="•"/>
              <a:tabLst/>
              <a:defRPr/>
            </a:pPr>
            <a:r>
              <a:rPr lang="en-US" sz="2400" kern="0" dirty="0" smtClean="0">
                <a:solidFill>
                  <a:schemeClr val="accent2"/>
                </a:solidFill>
              </a:rPr>
              <a:t>Storage features of systems under-utilized as they are all different</a:t>
            </a:r>
          </a:p>
          <a:p>
            <a:pPr marL="365125" marR="0" lvl="0" indent="-365125" algn="l" defTabSz="914400" rtl="0" eaLnBrk="1" fontAlgn="base" latinLnBrk="0" hangingPunct="1">
              <a:lnSpc>
                <a:spcPct val="100000"/>
              </a:lnSpc>
              <a:spcBef>
                <a:spcPct val="20000"/>
              </a:spcBef>
              <a:spcAft>
                <a:spcPct val="0"/>
              </a:spcAft>
              <a:buClrTx/>
              <a:buSzTx/>
              <a:buFont typeface="Arial"/>
              <a:buChar char="•"/>
              <a:tabLst/>
              <a:defRPr/>
            </a:pPr>
            <a:r>
              <a:rPr lang="en-US" sz="2400" kern="0" dirty="0" smtClean="0">
                <a:solidFill>
                  <a:schemeClr val="accent2"/>
                </a:solidFill>
              </a:rPr>
              <a:t>Web 2.0 storage not as pre-</a:t>
            </a:r>
            <a:r>
              <a:rPr lang="en-US" sz="2400" kern="0" dirty="0" err="1" smtClean="0">
                <a:solidFill>
                  <a:schemeClr val="accent2"/>
                </a:solidFill>
              </a:rPr>
              <a:t>valent</a:t>
            </a:r>
            <a:r>
              <a:rPr lang="en-US" sz="2400" kern="0" dirty="0" smtClean="0">
                <a:solidFill>
                  <a:schemeClr val="accent2"/>
                </a:solidFill>
              </a:rPr>
              <a:t> as thought</a:t>
            </a:r>
          </a:p>
          <a:p>
            <a:pPr marL="365125" marR="0" lvl="0" indent="-365125" algn="l" defTabSz="914400" rtl="0" eaLnBrk="1" fontAlgn="base" latinLnBrk="0" hangingPunct="1">
              <a:lnSpc>
                <a:spcPct val="100000"/>
              </a:lnSpc>
              <a:spcBef>
                <a:spcPct val="20000"/>
              </a:spcBef>
              <a:spcAft>
                <a:spcPct val="0"/>
              </a:spcAft>
              <a:buClrTx/>
              <a:buSzTx/>
              <a:buFont typeface="Arial"/>
              <a:buChar char="•"/>
              <a:tabLst/>
              <a:defRPr/>
            </a:pPr>
            <a:r>
              <a:rPr lang="en-US" sz="2400" kern="0" dirty="0" smtClean="0">
                <a:solidFill>
                  <a:schemeClr val="accent2"/>
                </a:solidFill>
              </a:rPr>
              <a:t>Low tech solutions: printing, bookmarks and tabs</a:t>
            </a:r>
          </a:p>
          <a:p>
            <a:pPr marL="365125" marR="0" lvl="0" indent="-365125" algn="l" defTabSz="914400" rtl="0" eaLnBrk="1" fontAlgn="base" latinLnBrk="0" hangingPunct="1">
              <a:lnSpc>
                <a:spcPct val="100000"/>
              </a:lnSpc>
              <a:spcBef>
                <a:spcPct val="20000"/>
              </a:spcBef>
              <a:spcAft>
                <a:spcPct val="0"/>
              </a:spcAft>
              <a:buClrTx/>
              <a:buSzTx/>
              <a:tabLst/>
              <a:defRPr/>
            </a:pPr>
            <a:r>
              <a:rPr lang="en-US" sz="2400" i="1" kern="0" dirty="0" smtClean="0">
                <a:solidFill>
                  <a:schemeClr val="accent2"/>
                </a:solidFill>
              </a:rPr>
              <a:t>	</a:t>
            </a:r>
            <a:r>
              <a:rPr lang="en-US" sz="2000" i="1" kern="0" dirty="0" smtClean="0">
                <a:solidFill>
                  <a:schemeClr val="accent2"/>
                </a:solidFill>
              </a:rPr>
              <a:t>“ I think the concept of saving to the desktop is getting more and more into the background … I tend to bookmark things more than save them because I’m assuming it will be there when I click the bookmark again.” (MP12, EX)    </a:t>
            </a:r>
            <a:endParaRPr kumimoji="0" lang="en-US" sz="2400" i="1" u="none" strike="noStrike" kern="0" cap="none" spc="0" normalizeH="0" baseline="0" noProof="0" dirty="0">
              <a:ln>
                <a:noFill/>
              </a:ln>
              <a:solidFill>
                <a:schemeClr val="accent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(subset)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Information and Digital Literacy</a:t>
            </a:r>
          </a:p>
          <a:p>
            <a:pPr marL="742950" lvl="2" indent="-342900"/>
            <a:r>
              <a:rPr lang="en-US" sz="2000" dirty="0" smtClean="0"/>
              <a:t>Better guides on availability of resources, access, search strategy</a:t>
            </a:r>
          </a:p>
          <a:p>
            <a:pPr marL="742950" lvl="2" indent="-342900"/>
            <a:r>
              <a:rPr lang="en-US" sz="2000" dirty="0" smtClean="0"/>
              <a:t>Embed information literacy at subject (module) level </a:t>
            </a:r>
          </a:p>
          <a:p>
            <a:pPr marL="742950" lvl="2" indent="-342900"/>
            <a:r>
              <a:rPr lang="en-US" sz="2000" dirty="0" smtClean="0"/>
              <a:t>Students are digitally literate – but ERDS should focus on better support of the resource discovery process and help students understand why a resource or database is useful</a:t>
            </a:r>
            <a:endParaRPr lang="en-US" dirty="0" smtClean="0"/>
          </a:p>
          <a:p>
            <a:r>
              <a:rPr lang="en-US" dirty="0" smtClean="0"/>
              <a:t>Address usability across the domain</a:t>
            </a:r>
          </a:p>
          <a:p>
            <a:pPr lvl="1"/>
            <a:r>
              <a:rPr lang="en-US" dirty="0" smtClean="0"/>
              <a:t>Adoption of common techniques</a:t>
            </a:r>
          </a:p>
          <a:p>
            <a:pPr lvl="1"/>
            <a:r>
              <a:rPr lang="en-US" dirty="0" smtClean="0"/>
              <a:t>Don’t present the “database” view</a:t>
            </a:r>
          </a:p>
          <a:p>
            <a:pPr lvl="1"/>
            <a:r>
              <a:rPr lang="en-US" dirty="0" smtClean="0"/>
              <a:t>Address the time-out</a:t>
            </a:r>
          </a:p>
          <a:p>
            <a:pPr lvl="1"/>
            <a:r>
              <a:rPr lang="en-US" dirty="0" smtClean="0"/>
              <a:t>Auto-spelling and auto-suggestion</a:t>
            </a:r>
          </a:p>
          <a:p>
            <a:pPr lvl="1"/>
            <a:r>
              <a:rPr lang="en-US" dirty="0" smtClean="0"/>
              <a:t>Built in domain level </a:t>
            </a:r>
            <a:r>
              <a:rPr lang="en-US" dirty="0" err="1" smtClean="0"/>
              <a:t>ontologies</a:t>
            </a:r>
            <a:endParaRPr lang="en-US" dirty="0" smtClean="0"/>
          </a:p>
          <a:p>
            <a:pPr lvl="1"/>
            <a:r>
              <a:rPr lang="en-US" dirty="0" smtClean="0"/>
              <a:t>Avoid multiple sign-ins</a:t>
            </a:r>
          </a:p>
          <a:p>
            <a:pPr lvl="1"/>
            <a:endParaRPr lang="en-US" dirty="0" smtClean="0"/>
          </a:p>
        </p:txBody>
      </p:sp>
      <p:sp>
        <p:nvSpPr>
          <p:cNvPr id="4" name="Slide Number Placeholder 3"/>
          <p:cNvSpPr>
            <a:spLocks noGrp="1"/>
          </p:cNvSpPr>
          <p:nvPr>
            <p:ph type="sldNum" sz="quarter" idx="12"/>
          </p:nvPr>
        </p:nvSpPr>
        <p:spPr/>
        <p:txBody>
          <a:bodyPr/>
          <a:lstStyle/>
          <a:p>
            <a:fld id="{371669F2-FE94-2B46-B11B-BF21AC251A81}"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6508377" cy="1143000"/>
          </a:xfrm>
        </p:spPr>
        <p:txBody>
          <a:bodyPr/>
          <a:lstStyle/>
          <a:p>
            <a:r>
              <a:rPr lang="en-US" dirty="0" smtClean="0"/>
              <a:t>The future is </a:t>
            </a:r>
            <a:r>
              <a:rPr lang="en-US" dirty="0" err="1" smtClean="0"/>
              <a:t>Invisique</a:t>
            </a:r>
            <a:r>
              <a:rPr lang="en-US" dirty="0" smtClean="0"/>
              <a:t>!</a:t>
            </a:r>
            <a:endParaRPr lang="en-US" dirty="0"/>
          </a:p>
        </p:txBody>
      </p:sp>
      <p:sp>
        <p:nvSpPr>
          <p:cNvPr id="4" name="Slide Number Placeholder 3"/>
          <p:cNvSpPr>
            <a:spLocks noGrp="1"/>
          </p:cNvSpPr>
          <p:nvPr>
            <p:ph type="sldNum" sz="quarter" idx="12"/>
          </p:nvPr>
        </p:nvSpPr>
        <p:spPr/>
        <p:txBody>
          <a:bodyPr/>
          <a:lstStyle/>
          <a:p>
            <a:fld id="{371669F2-FE94-2B46-B11B-BF21AC251A81}" type="slidenum">
              <a:rPr lang="en-US" smtClean="0"/>
              <a:pPr/>
              <a:t>17</a:t>
            </a:fld>
            <a:endParaRPr lang="en-US"/>
          </a:p>
        </p:txBody>
      </p:sp>
      <p:pic>
        <p:nvPicPr>
          <p:cNvPr id="5" name="Picture 4"/>
          <p:cNvPicPr>
            <a:picLocks noChangeAspect="1"/>
          </p:cNvPicPr>
          <p:nvPr/>
        </p:nvPicPr>
        <p:blipFill>
          <a:blip r:embed="rId3"/>
          <a:stretch>
            <a:fillRect/>
          </a:stretch>
        </p:blipFill>
        <p:spPr>
          <a:xfrm>
            <a:off x="914400" y="1676400"/>
            <a:ext cx="6819900" cy="48260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6" name="Content Placeholder 5"/>
          <p:cNvSpPr>
            <a:spLocks noGrp="1"/>
          </p:cNvSpPr>
          <p:nvPr>
            <p:ph idx="1"/>
          </p:nvPr>
        </p:nvSpPr>
        <p:spPr/>
        <p:txBody>
          <a:bodyPr/>
          <a:lstStyle/>
          <a:p>
            <a:r>
              <a:rPr lang="en-US" dirty="0" smtClean="0"/>
              <a:t>Participants form all three universities (</a:t>
            </a:r>
            <a:r>
              <a:rPr lang="en-US" dirty="0" err="1" smtClean="0"/>
              <a:t>Cranfield</a:t>
            </a:r>
            <a:r>
              <a:rPr lang="en-US" dirty="0" smtClean="0"/>
              <a:t>, LSE and Middlesex University) that took part in this study</a:t>
            </a:r>
          </a:p>
          <a:p>
            <a:r>
              <a:rPr lang="en-US" dirty="0" smtClean="0"/>
              <a:t>Mary Betts-Gray - Business Information Specialist / Freedom of Information Officer from Cranfield School of Management, Cranfield University</a:t>
            </a:r>
          </a:p>
          <a:p>
            <a:r>
              <a:rPr lang="en-US" dirty="0" smtClean="0"/>
              <a:t>Jean Sykes, Chief Librarian and Information Services Director, LSE</a:t>
            </a:r>
          </a:p>
          <a:p>
            <a:r>
              <a:rPr lang="en-US" dirty="0" smtClean="0"/>
              <a:t>Francesca Ward, Circulation Team Leader, User Services Department Library, LSE</a:t>
            </a:r>
          </a:p>
        </p:txBody>
      </p:sp>
      <p:sp>
        <p:nvSpPr>
          <p:cNvPr id="3" name="Slide Number Placeholder 2"/>
          <p:cNvSpPr>
            <a:spLocks noGrp="1"/>
          </p:cNvSpPr>
          <p:nvPr>
            <p:ph type="sldNum" sz="quarter" idx="12"/>
          </p:nvPr>
        </p:nvSpPr>
        <p:spPr/>
        <p:txBody>
          <a:bodyPr/>
          <a:lstStyle/>
          <a:p>
            <a:fld id="{629EEAA1-F15B-7C4A-98D6-258C93E74250}" type="slidenum">
              <a:rPr lang="en-US" smtClean="0"/>
              <a:pPr/>
              <a:t>18</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Main Result (in a nutshell….)</a:t>
            </a:r>
            <a:endParaRPr lang="en-US" dirty="0"/>
          </a:p>
        </p:txBody>
      </p:sp>
      <p:sp>
        <p:nvSpPr>
          <p:cNvPr id="3" name="Content Placeholder 2"/>
          <p:cNvSpPr>
            <a:spLocks noGrp="1"/>
          </p:cNvSpPr>
          <p:nvPr>
            <p:ph idx="1"/>
          </p:nvPr>
        </p:nvSpPr>
        <p:spPr>
          <a:xfrm>
            <a:off x="533400" y="2209800"/>
            <a:ext cx="6934200" cy="4343400"/>
          </a:xfrm>
        </p:spPr>
        <p:txBody>
          <a:bodyPr>
            <a:normAutofit/>
          </a:bodyPr>
          <a:lstStyle/>
          <a:p>
            <a:r>
              <a:rPr lang="en-US" sz="2400" dirty="0" smtClean="0"/>
              <a:t>This paper offers deep qualitative evidence of how Electronic Resource Discovery Systems help or hinder students and researchers information seeking activities when searching for quality materials	</a:t>
            </a:r>
          </a:p>
          <a:p>
            <a:r>
              <a:rPr lang="en-US" sz="2400" dirty="0" smtClean="0"/>
              <a:t>Keys issues are:</a:t>
            </a:r>
          </a:p>
          <a:p>
            <a:pPr lvl="1"/>
            <a:r>
              <a:rPr lang="en-US" sz="2000" dirty="0" smtClean="0"/>
              <a:t>Information as well as Digital literacy</a:t>
            </a:r>
          </a:p>
          <a:p>
            <a:pPr lvl="1"/>
            <a:r>
              <a:rPr lang="en-US" sz="2000" dirty="0" smtClean="0"/>
              <a:t>Support for the resource discovery process</a:t>
            </a:r>
          </a:p>
          <a:p>
            <a:pPr lvl="1"/>
            <a:r>
              <a:rPr lang="en-US" sz="2000" dirty="0" smtClean="0"/>
              <a:t>Address usability across the domain and support integration of ERDS</a:t>
            </a:r>
            <a:endParaRPr lang="en-GB" sz="2000" dirty="0" smtClean="0"/>
          </a:p>
          <a:p>
            <a:endParaRPr lang="en-US" sz="2400" dirty="0"/>
          </a:p>
        </p:txBody>
      </p:sp>
      <p:sp>
        <p:nvSpPr>
          <p:cNvPr id="4" name="Slide Number Placeholder 3"/>
          <p:cNvSpPr>
            <a:spLocks noGrp="1"/>
          </p:cNvSpPr>
          <p:nvPr>
            <p:ph type="sldNum" sz="quarter" idx="12"/>
          </p:nvPr>
        </p:nvSpPr>
        <p:spPr/>
        <p:txBody>
          <a:bodyPr/>
          <a:lstStyle/>
          <a:p>
            <a:fld id="{371669F2-FE94-2B46-B11B-BF21AC251A81}" type="slidenum">
              <a:rPr lang="en-US" smtClean="0"/>
              <a:pPr/>
              <a:t>2</a:t>
            </a:fld>
            <a:endParaRPr lang="en-US"/>
          </a:p>
        </p:txBody>
      </p:sp>
      <p:pic>
        <p:nvPicPr>
          <p:cNvPr id="5" name="Picture 4"/>
          <p:cNvPicPr>
            <a:picLocks noChangeAspect="1"/>
          </p:cNvPicPr>
          <p:nvPr/>
        </p:nvPicPr>
        <p:blipFill>
          <a:blip r:embed="rId3"/>
          <a:stretch>
            <a:fillRect/>
          </a:stretch>
        </p:blipFill>
        <p:spPr>
          <a:xfrm>
            <a:off x="6870700" y="3200400"/>
            <a:ext cx="2273300" cy="169202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normAutofit fontScale="77500" lnSpcReduction="20000"/>
          </a:bodyPr>
          <a:lstStyle/>
          <a:p>
            <a:r>
              <a:rPr lang="en-US" sz="2400" dirty="0" smtClean="0"/>
              <a:t>UKHE Libraries are spending significant proportion of their budget on electronic resources</a:t>
            </a:r>
          </a:p>
          <a:p>
            <a:pPr lvl="1"/>
            <a:r>
              <a:rPr lang="en-US" sz="2000" dirty="0" smtClean="0"/>
              <a:t>Research Information Network Report: £79.8M for </a:t>
            </a:r>
            <a:r>
              <a:rPr lang="en-US" sz="2000" dirty="0" err="1" smtClean="0"/>
              <a:t>e</a:t>
            </a:r>
            <a:r>
              <a:rPr lang="en-US" sz="2000" dirty="0" smtClean="0"/>
              <a:t>-journals in 2006/7  (total expenditure: £112.7M)</a:t>
            </a:r>
          </a:p>
          <a:p>
            <a:r>
              <a:rPr lang="en-US" sz="2400" dirty="0" smtClean="0"/>
              <a:t>Estates Strategies: focus on mobility and information anywhere</a:t>
            </a:r>
          </a:p>
          <a:p>
            <a:r>
              <a:rPr lang="en-US" sz="2400" dirty="0" smtClean="0"/>
              <a:t>Increasing use of </a:t>
            </a:r>
            <a:r>
              <a:rPr lang="en-US" sz="2400" dirty="0" err="1" smtClean="0"/>
              <a:t>e</a:t>
            </a:r>
            <a:r>
              <a:rPr lang="en-US" sz="2400" dirty="0" smtClean="0"/>
              <a:t>-learning/distance learning</a:t>
            </a:r>
          </a:p>
          <a:p>
            <a:r>
              <a:rPr lang="en-US" sz="2400" dirty="0" smtClean="0"/>
              <a:t>Perception by Librarians and Academic staff that students are not accessing quality library-subscribed resources and are using Google… (</a:t>
            </a:r>
            <a:r>
              <a:rPr lang="en-US" sz="2400" dirty="0" err="1" smtClean="0"/>
              <a:t>Fieldhouse</a:t>
            </a:r>
            <a:r>
              <a:rPr lang="en-US" sz="2400" dirty="0" smtClean="0"/>
              <a:t> 2008)</a:t>
            </a:r>
          </a:p>
          <a:p>
            <a:r>
              <a:rPr lang="en-US" sz="2400" dirty="0" smtClean="0"/>
              <a:t>Why is this? What are the barriers?</a:t>
            </a:r>
            <a:endParaRPr lang="en-US" sz="2400" dirty="0"/>
          </a:p>
        </p:txBody>
      </p:sp>
      <p:sp>
        <p:nvSpPr>
          <p:cNvPr id="4" name="Slide Number Placeholder 3"/>
          <p:cNvSpPr>
            <a:spLocks noGrp="1"/>
          </p:cNvSpPr>
          <p:nvPr>
            <p:ph type="sldNum" sz="quarter" idx="12"/>
          </p:nvPr>
        </p:nvSpPr>
        <p:spPr/>
        <p:txBody>
          <a:bodyPr/>
          <a:lstStyle/>
          <a:p>
            <a:fld id="{371669F2-FE94-2B46-B11B-BF21AC251A81}"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study: aims</a:t>
            </a:r>
            <a:endParaRPr lang="en-US" dirty="0"/>
          </a:p>
        </p:txBody>
      </p:sp>
      <p:sp>
        <p:nvSpPr>
          <p:cNvPr id="3" name="Content Placeholder 2"/>
          <p:cNvSpPr>
            <a:spLocks noGrp="1"/>
          </p:cNvSpPr>
          <p:nvPr>
            <p:ph idx="1"/>
          </p:nvPr>
        </p:nvSpPr>
        <p:spPr/>
        <p:txBody>
          <a:bodyPr>
            <a:normAutofit fontScale="85000" lnSpcReduction="20000"/>
          </a:bodyPr>
          <a:lstStyle/>
          <a:p>
            <a:r>
              <a:rPr lang="en-US" sz="2800" dirty="0" smtClean="0"/>
              <a:t>To identify, understand, compare the information-seeking behaviour of students and researchers from the Business and Economics discipline subject area</a:t>
            </a:r>
          </a:p>
          <a:p>
            <a:pPr>
              <a:buNone/>
            </a:pPr>
            <a:endParaRPr lang="en-US" sz="3200" dirty="0" smtClean="0"/>
          </a:p>
          <a:p>
            <a:r>
              <a:rPr lang="en-US" sz="2800" dirty="0" smtClean="0"/>
              <a:t>Recommendation to JISC</a:t>
            </a:r>
          </a:p>
          <a:p>
            <a:r>
              <a:rPr lang="en-US" sz="2800" dirty="0" smtClean="0"/>
              <a:t>Publishers of Electronic Resources</a:t>
            </a:r>
          </a:p>
          <a:p>
            <a:r>
              <a:rPr lang="en-US" sz="2800" dirty="0" smtClean="0"/>
              <a:t>Librarians working in the HE sector</a:t>
            </a:r>
          </a:p>
          <a:p>
            <a:endParaRPr lang="en-US" sz="2800" dirty="0"/>
          </a:p>
        </p:txBody>
      </p:sp>
      <p:sp>
        <p:nvSpPr>
          <p:cNvPr id="4" name="Slide Number Placeholder 3"/>
          <p:cNvSpPr>
            <a:spLocks noGrp="1"/>
          </p:cNvSpPr>
          <p:nvPr>
            <p:ph type="sldNum" sz="quarter" idx="12"/>
          </p:nvPr>
        </p:nvSpPr>
        <p:spPr/>
        <p:txBody>
          <a:bodyPr/>
          <a:lstStyle/>
          <a:p>
            <a:fld id="{629EEAA1-F15B-7C4A-98D6-258C93E7425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508377" cy="1143000"/>
          </a:xfrm>
        </p:spPr>
        <p:txBody>
          <a:bodyPr/>
          <a:lstStyle/>
          <a:p>
            <a:r>
              <a:rPr lang="en-US" dirty="0" smtClean="0"/>
              <a:t>Methodology</a:t>
            </a:r>
            <a:endParaRPr lang="en-US" dirty="0"/>
          </a:p>
        </p:txBody>
      </p:sp>
      <p:sp>
        <p:nvSpPr>
          <p:cNvPr id="4" name="Slide Number Placeholder 3"/>
          <p:cNvSpPr>
            <a:spLocks noGrp="1"/>
          </p:cNvSpPr>
          <p:nvPr>
            <p:ph type="sldNum" sz="quarter" idx="12"/>
          </p:nvPr>
        </p:nvSpPr>
        <p:spPr/>
        <p:txBody>
          <a:bodyPr/>
          <a:lstStyle/>
          <a:p>
            <a:fld id="{371669F2-FE94-2B46-B11B-BF21AC251A81}" type="slidenum">
              <a:rPr lang="en-US" smtClean="0"/>
              <a:pPr/>
              <a:t>5</a:t>
            </a:fld>
            <a:endParaRPr lang="en-US"/>
          </a:p>
        </p:txBody>
      </p:sp>
      <p:grpSp>
        <p:nvGrpSpPr>
          <p:cNvPr id="27" name="Group 26"/>
          <p:cNvGrpSpPr/>
          <p:nvPr/>
        </p:nvGrpSpPr>
        <p:grpSpPr>
          <a:xfrm>
            <a:off x="762000" y="2743200"/>
            <a:ext cx="4876800" cy="2514600"/>
            <a:chOff x="762000" y="2743200"/>
            <a:chExt cx="4876800" cy="2514600"/>
          </a:xfrm>
        </p:grpSpPr>
        <p:sp>
          <p:nvSpPr>
            <p:cNvPr id="8" name="Rounded Rectangle 7"/>
            <p:cNvSpPr/>
            <p:nvPr/>
          </p:nvSpPr>
          <p:spPr bwMode="auto">
            <a:xfrm>
              <a:off x="3200400" y="2819400"/>
              <a:ext cx="2438400" cy="24384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ea typeface="ＭＳ Ｐゴシック" charset="-128"/>
                  <a:cs typeface="ＭＳ Ｐゴシック" charset="-128"/>
                </a:rPr>
                <a:t>Qualitative data collection</a:t>
              </a:r>
              <a:endParaRPr kumimoji="0" lang="en-US"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sp>
          <p:nvSpPr>
            <p:cNvPr id="9" name="Rounded Rectangle 8"/>
            <p:cNvSpPr/>
            <p:nvPr/>
          </p:nvSpPr>
          <p:spPr bwMode="auto">
            <a:xfrm>
              <a:off x="3429000" y="3581400"/>
              <a:ext cx="1981200" cy="6096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charset="-128"/>
                  <a:cs typeface="ＭＳ Ｐゴシック" charset="-128"/>
                </a:rPr>
                <a:t>Observation of usage of systems</a:t>
              </a:r>
              <a:endParaRPr kumimoji="0" lang="en-US" sz="16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sp>
          <p:nvSpPr>
            <p:cNvPr id="10" name="Rounded Rectangle 9"/>
            <p:cNvSpPr/>
            <p:nvPr/>
          </p:nvSpPr>
          <p:spPr bwMode="auto">
            <a:xfrm>
              <a:off x="3429000" y="4419600"/>
              <a:ext cx="1981200" cy="6096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600" dirty="0" smtClean="0">
                  <a:latin typeface="Arial" charset="0"/>
                  <a:ea typeface="ＭＳ Ｐゴシック" charset="-128"/>
                  <a:cs typeface="ＭＳ Ｐゴシック" charset="-128"/>
                </a:rPr>
                <a:t>1-1 Interviews</a:t>
              </a:r>
              <a:endParaRPr kumimoji="0" lang="en-US" sz="16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sp>
          <p:nvSpPr>
            <p:cNvPr id="13" name="TextBox 12"/>
            <p:cNvSpPr txBox="1"/>
            <p:nvPr/>
          </p:nvSpPr>
          <p:spPr>
            <a:xfrm>
              <a:off x="762000" y="2743200"/>
              <a:ext cx="2468870" cy="1600438"/>
            </a:xfrm>
            <a:prstGeom prst="rect">
              <a:avLst/>
            </a:prstGeom>
            <a:noFill/>
          </p:spPr>
          <p:txBody>
            <a:bodyPr wrap="square" rtlCol="0">
              <a:spAutoFit/>
            </a:bodyPr>
            <a:lstStyle/>
            <a:p>
              <a:r>
                <a:rPr lang="en-US" sz="1600" dirty="0" smtClean="0"/>
                <a:t>Observation Studies:</a:t>
              </a:r>
            </a:p>
            <a:p>
              <a:r>
                <a:rPr lang="en-US" sz="1600" dirty="0" smtClean="0"/>
                <a:t>Think-aloud</a:t>
              </a:r>
            </a:p>
            <a:p>
              <a:r>
                <a:rPr lang="en-US" sz="1600" dirty="0" smtClean="0"/>
                <a:t>Video recording</a:t>
              </a:r>
            </a:p>
            <a:p>
              <a:r>
                <a:rPr lang="en-US" sz="1600" dirty="0" smtClean="0"/>
                <a:t>Transcription</a:t>
              </a:r>
            </a:p>
            <a:p>
              <a:r>
                <a:rPr lang="en-US" sz="1600" dirty="0" smtClean="0"/>
                <a:t>40-80 minutes of video</a:t>
              </a:r>
            </a:p>
            <a:p>
              <a:r>
                <a:rPr lang="en-US" sz="1600" dirty="0" smtClean="0"/>
                <a:t>34  participants</a:t>
              </a:r>
              <a:endParaRPr lang="en-US" sz="1600" dirty="0"/>
            </a:p>
          </p:txBody>
        </p:sp>
        <p:sp>
          <p:nvSpPr>
            <p:cNvPr id="14" name="TextBox 13"/>
            <p:cNvSpPr txBox="1"/>
            <p:nvPr/>
          </p:nvSpPr>
          <p:spPr>
            <a:xfrm>
              <a:off x="762000" y="4572000"/>
              <a:ext cx="2215070" cy="584776"/>
            </a:xfrm>
            <a:prstGeom prst="rect">
              <a:avLst/>
            </a:prstGeom>
            <a:noFill/>
          </p:spPr>
          <p:txBody>
            <a:bodyPr wrap="none" rtlCol="0">
              <a:spAutoFit/>
            </a:bodyPr>
            <a:lstStyle/>
            <a:p>
              <a:r>
                <a:rPr lang="en-US" sz="1600" dirty="0" smtClean="0"/>
                <a:t>Focus Groups:</a:t>
              </a:r>
            </a:p>
            <a:p>
              <a:r>
                <a:rPr lang="en-US" sz="1600" dirty="0" smtClean="0"/>
                <a:t>2 groups of 9 students</a:t>
              </a:r>
              <a:endParaRPr lang="en-US" sz="1600" dirty="0"/>
            </a:p>
          </p:txBody>
        </p:sp>
      </p:grpSp>
      <p:grpSp>
        <p:nvGrpSpPr>
          <p:cNvPr id="28" name="Group 27"/>
          <p:cNvGrpSpPr/>
          <p:nvPr/>
        </p:nvGrpSpPr>
        <p:grpSpPr>
          <a:xfrm>
            <a:off x="1219200" y="5486400"/>
            <a:ext cx="4392290" cy="762000"/>
            <a:chOff x="1219200" y="5486400"/>
            <a:chExt cx="4392290" cy="762000"/>
          </a:xfrm>
        </p:grpSpPr>
        <p:sp>
          <p:nvSpPr>
            <p:cNvPr id="11" name="Rounded Rectangle 10"/>
            <p:cNvSpPr/>
            <p:nvPr/>
          </p:nvSpPr>
          <p:spPr bwMode="auto">
            <a:xfrm>
              <a:off x="3249290" y="5486400"/>
              <a:ext cx="2362200" cy="7620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ea typeface="ＭＳ Ｐゴシック" charset="-128"/>
                  <a:cs typeface="ＭＳ Ｐゴシック" charset="-128"/>
                </a:rPr>
                <a:t>Data Analysis</a:t>
              </a:r>
              <a:endParaRPr kumimoji="0" lang="en-US"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sp>
          <p:nvSpPr>
            <p:cNvPr id="15" name="TextBox 14"/>
            <p:cNvSpPr txBox="1"/>
            <p:nvPr/>
          </p:nvSpPr>
          <p:spPr>
            <a:xfrm>
              <a:off x="1219200" y="5638800"/>
              <a:ext cx="1735571" cy="584776"/>
            </a:xfrm>
            <a:prstGeom prst="rect">
              <a:avLst/>
            </a:prstGeom>
            <a:noFill/>
          </p:spPr>
          <p:txBody>
            <a:bodyPr wrap="none" rtlCol="0">
              <a:spAutoFit/>
            </a:bodyPr>
            <a:lstStyle/>
            <a:p>
              <a:r>
                <a:rPr lang="en-US" sz="1600" dirty="0" smtClean="0"/>
                <a:t>Emergent </a:t>
              </a:r>
            </a:p>
            <a:p>
              <a:r>
                <a:rPr lang="en-US" sz="1600" dirty="0" smtClean="0"/>
                <a:t>Themes Analysis </a:t>
              </a:r>
              <a:endParaRPr lang="en-US" sz="1600" dirty="0"/>
            </a:p>
          </p:txBody>
        </p:sp>
      </p:grpSp>
      <p:sp>
        <p:nvSpPr>
          <p:cNvPr id="23" name="Rectangle 22"/>
          <p:cNvSpPr/>
          <p:nvPr/>
        </p:nvSpPr>
        <p:spPr>
          <a:xfrm>
            <a:off x="6019800" y="2819400"/>
            <a:ext cx="3124200" cy="3416320"/>
          </a:xfrm>
          <a:prstGeom prst="rect">
            <a:avLst/>
          </a:prstGeom>
        </p:spPr>
        <p:txBody>
          <a:bodyPr wrap="square">
            <a:spAutoFit/>
          </a:bodyPr>
          <a:lstStyle/>
          <a:p>
            <a:r>
              <a:rPr lang="en-US" dirty="0" smtClean="0"/>
              <a:t>In total: 34 participants (16 female, 18 male)</a:t>
            </a:r>
          </a:p>
          <a:p>
            <a:endParaRPr lang="en-US" dirty="0" smtClean="0"/>
          </a:p>
          <a:p>
            <a:r>
              <a:rPr lang="en-US" dirty="0" smtClean="0"/>
              <a:t>Middlesex University: 12 (5 UG, 3 PG &amp; 4 Researchers)</a:t>
            </a:r>
          </a:p>
          <a:p>
            <a:endParaRPr lang="en-US" dirty="0" smtClean="0"/>
          </a:p>
          <a:p>
            <a:r>
              <a:rPr lang="en-US" dirty="0" smtClean="0"/>
              <a:t>London School of Economics: 12 (5 UG, 4 PG &amp; 3 Researchers)</a:t>
            </a:r>
          </a:p>
          <a:p>
            <a:endParaRPr lang="en-US" dirty="0" smtClean="0"/>
          </a:p>
          <a:p>
            <a:r>
              <a:rPr lang="en-US" dirty="0" err="1" smtClean="0"/>
              <a:t>Cranfield</a:t>
            </a:r>
            <a:r>
              <a:rPr lang="en-US" dirty="0" smtClean="0"/>
              <a:t> University: 10 (6 PG &amp; 4 Researchers)</a:t>
            </a:r>
          </a:p>
        </p:txBody>
      </p:sp>
      <p:grpSp>
        <p:nvGrpSpPr>
          <p:cNvPr id="26" name="Group 25"/>
          <p:cNvGrpSpPr/>
          <p:nvPr/>
        </p:nvGrpSpPr>
        <p:grpSpPr>
          <a:xfrm>
            <a:off x="762000" y="1905000"/>
            <a:ext cx="7841305" cy="923330"/>
            <a:chOff x="762000" y="1752600"/>
            <a:chExt cx="7841305" cy="923330"/>
          </a:xfrm>
        </p:grpSpPr>
        <p:sp>
          <p:nvSpPr>
            <p:cNvPr id="5" name="Rounded Rectangle 4"/>
            <p:cNvSpPr/>
            <p:nvPr/>
          </p:nvSpPr>
          <p:spPr bwMode="auto">
            <a:xfrm>
              <a:off x="3241365" y="1752600"/>
              <a:ext cx="2362200" cy="7620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ea typeface="ＭＳ Ｐゴシック" charset="-128"/>
                  <a:cs typeface="ＭＳ Ｐゴシック" charset="-128"/>
                </a:rPr>
                <a:t>Initial Analysis and Task Design</a:t>
              </a:r>
              <a:endParaRPr kumimoji="0" lang="en-US"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sp>
          <p:nvSpPr>
            <p:cNvPr id="12" name="TextBox 11"/>
            <p:cNvSpPr txBox="1"/>
            <p:nvPr/>
          </p:nvSpPr>
          <p:spPr>
            <a:xfrm>
              <a:off x="762000" y="1828800"/>
              <a:ext cx="2215070" cy="584776"/>
            </a:xfrm>
            <a:prstGeom prst="rect">
              <a:avLst/>
            </a:prstGeom>
            <a:noFill/>
          </p:spPr>
          <p:txBody>
            <a:bodyPr wrap="none" rtlCol="0">
              <a:spAutoFit/>
            </a:bodyPr>
            <a:lstStyle/>
            <a:p>
              <a:r>
                <a:rPr lang="en-US" sz="1600" dirty="0" smtClean="0"/>
                <a:t>Focus Groups:</a:t>
              </a:r>
            </a:p>
            <a:p>
              <a:r>
                <a:rPr lang="en-US" sz="1600" dirty="0" smtClean="0"/>
                <a:t>2 groups of 9 students</a:t>
              </a:r>
              <a:endParaRPr lang="en-US" sz="1600" dirty="0"/>
            </a:p>
          </p:txBody>
        </p:sp>
        <p:sp>
          <p:nvSpPr>
            <p:cNvPr id="22" name="TextBox 21"/>
            <p:cNvSpPr txBox="1"/>
            <p:nvPr/>
          </p:nvSpPr>
          <p:spPr>
            <a:xfrm>
              <a:off x="6096000" y="1752600"/>
              <a:ext cx="2507305" cy="923330"/>
            </a:xfrm>
            <a:prstGeom prst="rect">
              <a:avLst/>
            </a:prstGeom>
            <a:noFill/>
          </p:spPr>
          <p:txBody>
            <a:bodyPr wrap="none" rtlCol="0">
              <a:spAutoFit/>
            </a:bodyPr>
            <a:lstStyle/>
            <a:p>
              <a:r>
                <a:rPr lang="en-US" dirty="0" smtClean="0"/>
                <a:t>Task Design</a:t>
              </a:r>
            </a:p>
            <a:p>
              <a:r>
                <a:rPr lang="en-US" dirty="0" smtClean="0"/>
                <a:t>Domain understanding</a:t>
              </a:r>
            </a:p>
            <a:p>
              <a:r>
                <a:rPr lang="en-US" dirty="0" smtClean="0"/>
                <a:t>Systems</a:t>
              </a:r>
              <a:endParaRPr lang="en-US" dirty="0"/>
            </a:p>
          </p:txBody>
        </p:sp>
        <p:cxnSp>
          <p:nvCxnSpPr>
            <p:cNvPr id="25" name="Straight Arrow Connector 24"/>
            <p:cNvCxnSpPr>
              <a:stCxn id="5" idx="3"/>
            </p:cNvCxnSpPr>
            <p:nvPr/>
          </p:nvCxnSpPr>
          <p:spPr bwMode="auto">
            <a:xfrm>
              <a:off x="5603565" y="2133600"/>
              <a:ext cx="416235"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Design</a:t>
            </a:r>
            <a:endParaRPr lang="en-US" dirty="0"/>
          </a:p>
        </p:txBody>
      </p:sp>
      <p:sp>
        <p:nvSpPr>
          <p:cNvPr id="3" name="Content Placeholder 2"/>
          <p:cNvSpPr>
            <a:spLocks noGrp="1"/>
          </p:cNvSpPr>
          <p:nvPr>
            <p:ph idx="1"/>
          </p:nvPr>
        </p:nvSpPr>
        <p:spPr/>
        <p:txBody>
          <a:bodyPr>
            <a:normAutofit/>
          </a:bodyPr>
          <a:lstStyle/>
          <a:p>
            <a:pPr hangingPunct="0"/>
            <a:r>
              <a:rPr lang="en-US" i="1" u="sng" dirty="0" smtClean="0"/>
              <a:t>Task 1</a:t>
            </a:r>
            <a:r>
              <a:rPr lang="en-US" u="sng" dirty="0" smtClean="0"/>
              <a:t>:</a:t>
            </a:r>
            <a:r>
              <a:rPr lang="en-US" dirty="0" smtClean="0"/>
              <a:t> Find a range of examples from film and television programs, which illustrate product placement ‘in action’.</a:t>
            </a:r>
            <a:endParaRPr lang="en-GB" dirty="0" smtClean="0"/>
          </a:p>
          <a:p>
            <a:pPr hangingPunct="0"/>
            <a:r>
              <a:rPr lang="en-US" i="1" u="sng" dirty="0" smtClean="0"/>
              <a:t>Task 2</a:t>
            </a:r>
            <a:r>
              <a:rPr lang="en-US" i="1" dirty="0" smtClean="0"/>
              <a:t>:</a:t>
            </a:r>
            <a:r>
              <a:rPr lang="en-US" dirty="0" smtClean="0"/>
              <a:t> Find evidence of film tourism from a range of different film industries to illustrate the impact this may have had on tourism.</a:t>
            </a:r>
            <a:endParaRPr lang="en-GB" dirty="0" smtClean="0"/>
          </a:p>
          <a:p>
            <a:pPr hangingPunct="0"/>
            <a:r>
              <a:rPr lang="en-US" i="1" u="sng" dirty="0" smtClean="0"/>
              <a:t>Task 3</a:t>
            </a:r>
            <a:r>
              <a:rPr lang="en-US" i="1" dirty="0" smtClean="0"/>
              <a:t>:</a:t>
            </a:r>
            <a:r>
              <a:rPr lang="en-US" dirty="0" smtClean="0"/>
              <a:t> Imagine that you are the brand manager for a new range of mobile phones for Nokia; you required to produce evidence to demonstrate how you might use the film/television medium as a way of reaching your target audience.</a:t>
            </a:r>
            <a:endParaRPr lang="en-GB" dirty="0" smtClean="0"/>
          </a:p>
          <a:p>
            <a:endParaRPr lang="en-US" dirty="0"/>
          </a:p>
        </p:txBody>
      </p:sp>
      <p:sp>
        <p:nvSpPr>
          <p:cNvPr id="4" name="Slide Number Placeholder 3"/>
          <p:cNvSpPr>
            <a:spLocks noGrp="1"/>
          </p:cNvSpPr>
          <p:nvPr>
            <p:ph type="sldNum" sz="quarter" idx="12"/>
          </p:nvPr>
        </p:nvSpPr>
        <p:spPr/>
        <p:txBody>
          <a:bodyPr/>
          <a:lstStyle/>
          <a:p>
            <a:fld id="{371669F2-FE94-2B46-B11B-BF21AC251A81}"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a:t>
            </a:r>
            <a:endParaRPr lang="en-US" dirty="0"/>
          </a:p>
        </p:txBody>
      </p:sp>
      <p:sp>
        <p:nvSpPr>
          <p:cNvPr id="3" name="Content Placeholder 2"/>
          <p:cNvSpPr>
            <a:spLocks noGrp="1"/>
          </p:cNvSpPr>
          <p:nvPr>
            <p:ph idx="1"/>
          </p:nvPr>
        </p:nvSpPr>
        <p:spPr>
          <a:xfrm>
            <a:off x="457200" y="2286000"/>
            <a:ext cx="8458200" cy="4343400"/>
          </a:xfrm>
        </p:spPr>
        <p:txBody>
          <a:bodyPr/>
          <a:lstStyle/>
          <a:p>
            <a:r>
              <a:rPr lang="en-US" dirty="0" smtClean="0"/>
              <a:t>Usage and Experience</a:t>
            </a:r>
          </a:p>
          <a:p>
            <a:r>
              <a:rPr lang="en-US" dirty="0" smtClean="0"/>
              <a:t>Making choices</a:t>
            </a:r>
          </a:p>
          <a:p>
            <a:r>
              <a:rPr lang="en-US" dirty="0" smtClean="0"/>
              <a:t>Immediate access: integrated resources</a:t>
            </a:r>
          </a:p>
          <a:p>
            <a:r>
              <a:rPr lang="en-US" dirty="0" smtClean="0"/>
              <a:t>Confusion: dealing with different systems</a:t>
            </a:r>
          </a:p>
          <a:p>
            <a:r>
              <a:rPr lang="en-US" dirty="0" smtClean="0"/>
              <a:t>Structure vs. Semantics</a:t>
            </a:r>
          </a:p>
          <a:p>
            <a:r>
              <a:rPr lang="en-US" dirty="0" smtClean="0"/>
              <a:t>Need for storage and how it is used</a:t>
            </a:r>
          </a:p>
          <a:p>
            <a:pPr>
              <a:buNone/>
            </a:pPr>
            <a:endParaRPr lang="en-US" dirty="0"/>
          </a:p>
        </p:txBody>
      </p:sp>
      <p:sp>
        <p:nvSpPr>
          <p:cNvPr id="4" name="Slide Number Placeholder 3"/>
          <p:cNvSpPr>
            <a:spLocks noGrp="1"/>
          </p:cNvSpPr>
          <p:nvPr>
            <p:ph type="sldNum" sz="quarter" idx="12"/>
          </p:nvPr>
        </p:nvSpPr>
        <p:spPr/>
        <p:txBody>
          <a:bodyPr/>
          <a:lstStyle/>
          <a:p>
            <a:fld id="{371669F2-FE94-2B46-B11B-BF21AC251A81}"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960870"/>
            <a:ext cx="9601200" cy="609600"/>
          </a:xfrm>
        </p:spPr>
        <p:txBody>
          <a:bodyPr/>
          <a:lstStyle/>
          <a:p>
            <a:r>
              <a:rPr lang="en-US" sz="3100" dirty="0" smtClean="0"/>
              <a:t>Resource discovery tools: </a:t>
            </a:r>
            <a:br>
              <a:rPr lang="en-US" sz="3100" dirty="0" smtClean="0"/>
            </a:br>
            <a:r>
              <a:rPr lang="en-US" sz="3100" dirty="0" smtClean="0"/>
              <a:t>Usage </a:t>
            </a:r>
            <a:r>
              <a:rPr lang="en-US" sz="3100" dirty="0" err="1" smtClean="0"/>
              <a:t>vs</a:t>
            </a:r>
            <a:r>
              <a:rPr lang="en-US" sz="3100" dirty="0" smtClean="0"/>
              <a:t> Experience  </a:t>
            </a:r>
            <a:endParaRPr lang="en-US" sz="3100" dirty="0"/>
          </a:p>
        </p:txBody>
      </p:sp>
      <p:sp>
        <p:nvSpPr>
          <p:cNvPr id="3" name="Content Placeholder 2"/>
          <p:cNvSpPr>
            <a:spLocks noGrp="1"/>
          </p:cNvSpPr>
          <p:nvPr>
            <p:ph idx="1"/>
          </p:nvPr>
        </p:nvSpPr>
        <p:spPr/>
        <p:txBody>
          <a:bodyPr>
            <a:normAutofit lnSpcReduction="10000"/>
          </a:bodyPr>
          <a:lstStyle/>
          <a:p>
            <a:r>
              <a:rPr lang="en-US" dirty="0" smtClean="0"/>
              <a:t>Internal (academic)</a:t>
            </a:r>
          </a:p>
          <a:p>
            <a:pPr>
              <a:buNone/>
            </a:pPr>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External (non-academic)</a:t>
            </a:r>
            <a:endParaRPr lang="en-US" dirty="0"/>
          </a:p>
        </p:txBody>
      </p:sp>
      <p:sp>
        <p:nvSpPr>
          <p:cNvPr id="4" name="Slide Number Placeholder 3"/>
          <p:cNvSpPr>
            <a:spLocks noGrp="1"/>
          </p:cNvSpPr>
          <p:nvPr>
            <p:ph type="sldNum" sz="quarter" idx="12"/>
          </p:nvPr>
        </p:nvSpPr>
        <p:spPr/>
        <p:txBody>
          <a:bodyPr/>
          <a:lstStyle/>
          <a:p>
            <a:fld id="{371669F2-FE94-2B46-B11B-BF21AC251A81}" type="slidenum">
              <a:rPr lang="en-US" smtClean="0"/>
              <a:pPr/>
              <a:t>8</a:t>
            </a:fld>
            <a:endParaRPr lang="en-US"/>
          </a:p>
        </p:txBody>
      </p:sp>
      <p:pic>
        <p:nvPicPr>
          <p:cNvPr id="7" name="Picture 6" descr="internal.tiff"/>
          <p:cNvPicPr>
            <a:picLocks noChangeAspect="1"/>
          </p:cNvPicPr>
          <p:nvPr/>
        </p:nvPicPr>
        <p:blipFill>
          <a:blip r:embed="rId3"/>
          <a:stretch>
            <a:fillRect/>
          </a:stretch>
        </p:blipFill>
        <p:spPr>
          <a:xfrm>
            <a:off x="73830" y="2085463"/>
            <a:ext cx="8991600" cy="2184961"/>
          </a:xfrm>
          <a:prstGeom prst="rect">
            <a:avLst/>
          </a:prstGeom>
        </p:spPr>
      </p:pic>
      <p:pic>
        <p:nvPicPr>
          <p:cNvPr id="10" name="Picture 9" descr="external.tiff"/>
          <p:cNvPicPr>
            <a:picLocks noChangeAspect="1"/>
          </p:cNvPicPr>
          <p:nvPr/>
        </p:nvPicPr>
        <p:blipFill>
          <a:blip r:embed="rId4"/>
          <a:stretch>
            <a:fillRect/>
          </a:stretch>
        </p:blipFill>
        <p:spPr>
          <a:xfrm>
            <a:off x="28487" y="4775580"/>
            <a:ext cx="9007411" cy="184141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ERDS: Making Choices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Knowledge of the subject</a:t>
            </a:r>
          </a:p>
          <a:p>
            <a:pPr lvl="1"/>
            <a:r>
              <a:rPr lang="en-US" dirty="0" smtClean="0"/>
              <a:t>Pre-defined categories</a:t>
            </a:r>
          </a:p>
          <a:p>
            <a:pPr lvl="1"/>
            <a:r>
              <a:rPr lang="en-US" dirty="0" smtClean="0">
                <a:solidFill>
                  <a:srgbClr val="FF0000"/>
                </a:solidFill>
              </a:rPr>
              <a:t>“In the marketing databases ... they have different categories:  business, consumer goods so I have to know what to check” CP5 (PG). </a:t>
            </a:r>
          </a:p>
          <a:p>
            <a:r>
              <a:rPr lang="en-US" dirty="0" smtClean="0"/>
              <a:t>Knowledge of strengths and limitations of resources</a:t>
            </a:r>
          </a:p>
          <a:p>
            <a:pPr lvl="1"/>
            <a:r>
              <a:rPr lang="en-US" dirty="0" smtClean="0"/>
              <a:t>CP5 (PG) says with reference to the Social Science Research Network (SSRN)</a:t>
            </a:r>
            <a:r>
              <a:rPr lang="en-US" dirty="0" smtClean="0">
                <a:solidFill>
                  <a:srgbClr val="FF0000"/>
                </a:solidFill>
              </a:rPr>
              <a:t>, “I know that this site will not give me the full papers but will give me the names [i.e. references]”</a:t>
            </a:r>
            <a:r>
              <a:rPr lang="en-GB" dirty="0" smtClean="0">
                <a:solidFill>
                  <a:srgbClr val="FF0000"/>
                </a:solidFill>
              </a:rPr>
              <a:t> </a:t>
            </a:r>
          </a:p>
          <a:p>
            <a:r>
              <a:rPr lang="en-GB" dirty="0" smtClean="0"/>
              <a:t>Trust</a:t>
            </a:r>
          </a:p>
          <a:p>
            <a:pPr lvl="1"/>
            <a:r>
              <a:rPr lang="en-US" dirty="0" smtClean="0">
                <a:solidFill>
                  <a:srgbClr val="FF0000"/>
                </a:solidFill>
              </a:rPr>
              <a:t>“It came from Google Books so it’ll be ok” (LP2, UG). </a:t>
            </a:r>
          </a:p>
          <a:p>
            <a:pPr lvl="1"/>
            <a:r>
              <a:rPr lang="en-US" dirty="0" smtClean="0">
                <a:solidFill>
                  <a:srgbClr val="FF0000"/>
                </a:solidFill>
              </a:rPr>
              <a:t>“I will go back to Google to help me get my bearings … ” (LP7, EX)</a:t>
            </a:r>
            <a:r>
              <a:rPr lang="en-GB" dirty="0" smtClean="0">
                <a:solidFill>
                  <a:srgbClr val="FF0000"/>
                </a:solidFill>
              </a:rPr>
              <a:t> </a:t>
            </a:r>
            <a:endParaRPr lang="en-US" dirty="0" smtClean="0">
              <a:solidFill>
                <a:srgbClr val="FF0000"/>
              </a:solidFill>
            </a:endParaRPr>
          </a:p>
          <a:p>
            <a:pPr lvl="1"/>
            <a:endParaRPr lang="en-GB" dirty="0" smtClean="0"/>
          </a:p>
          <a:p>
            <a:pPr lvl="1"/>
            <a:endParaRPr lang="en-US" dirty="0"/>
          </a:p>
        </p:txBody>
      </p:sp>
      <p:sp>
        <p:nvSpPr>
          <p:cNvPr id="4" name="Slide Number Placeholder 3"/>
          <p:cNvSpPr>
            <a:spLocks noGrp="1"/>
          </p:cNvSpPr>
          <p:nvPr>
            <p:ph type="sldNum" sz="quarter" idx="12"/>
          </p:nvPr>
        </p:nvSpPr>
        <p:spPr/>
        <p:txBody>
          <a:bodyPr/>
          <a:lstStyle/>
          <a:p>
            <a:fld id="{371669F2-FE94-2B46-B11B-BF21AC251A81}"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27195</TotalTime>
  <Words>2624</Words>
  <Application>Microsoft Macintosh PowerPoint</Application>
  <PresentationFormat>On-screen Show (4:3)</PresentationFormat>
  <Paragraphs>245</Paragraphs>
  <Slides>18</Slides>
  <Notes>18</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Plaza</vt:lpstr>
      <vt:lpstr>Electronic resource discovery systems: do they help or hinder in searching for academic material?</vt:lpstr>
      <vt:lpstr>The Main Result (in a nutshell….)</vt:lpstr>
      <vt:lpstr>Context</vt:lpstr>
      <vt:lpstr>The study: aims</vt:lpstr>
      <vt:lpstr>Methodology</vt:lpstr>
      <vt:lpstr>Task Design</vt:lpstr>
      <vt:lpstr>Key Findings</vt:lpstr>
      <vt:lpstr>Resource discovery tools:  Usage vs Experience  </vt:lpstr>
      <vt:lpstr>ERDS: Making Choices</vt:lpstr>
      <vt:lpstr>Information literacy vs Information Technology literacy</vt:lpstr>
      <vt:lpstr>Immediate access: integrated resources  </vt:lpstr>
      <vt:lpstr>Confusion dealing with  different systems:  paradigm shift</vt:lpstr>
      <vt:lpstr>Confusion dealing with different systems: Usability</vt:lpstr>
      <vt:lpstr>Structure vs. Semantics </vt:lpstr>
      <vt:lpstr>Need for storage and how it is used</vt:lpstr>
      <vt:lpstr>Recommendations (subset)</vt:lpstr>
      <vt:lpstr>The future is Invisique!</vt:lpstr>
      <vt:lpstr>Acknowledgements</vt:lpstr>
    </vt:vector>
  </TitlesOfParts>
  <Company>School of Engineering and Information Sciences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 Behaviour in Resource Discovery</dc:title>
  <dc:creator>Hanna Stelmaszewska</dc:creator>
  <cp:lastModifiedBy>Nazlin Bhimani</cp:lastModifiedBy>
  <cp:revision>174</cp:revision>
  <cp:lastPrinted>2010-09-07T15:09:14Z</cp:lastPrinted>
  <dcterms:created xsi:type="dcterms:W3CDTF">2011-07-14T09:20:53Z</dcterms:created>
  <dcterms:modified xsi:type="dcterms:W3CDTF">2011-07-14T09:23:58Z</dcterms:modified>
</cp:coreProperties>
</file>