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78" r:id="rId3"/>
    <p:sldId id="279" r:id="rId4"/>
    <p:sldId id="281" r:id="rId5"/>
    <p:sldId id="283" r:id="rId6"/>
    <p:sldId id="280" r:id="rId7"/>
    <p:sldId id="258" r:id="rId8"/>
    <p:sldId id="275" r:id="rId9"/>
    <p:sldId id="257" r:id="rId10"/>
    <p:sldId id="261" r:id="rId11"/>
    <p:sldId id="284" r:id="rId12"/>
    <p:sldId id="262" r:id="rId13"/>
    <p:sldId id="263" r:id="rId14"/>
    <p:sldId id="264" r:id="rId15"/>
    <p:sldId id="266" r:id="rId16"/>
    <p:sldId id="267" r:id="rId17"/>
    <p:sldId id="268" r:id="rId18"/>
    <p:sldId id="269" r:id="rId19"/>
    <p:sldId id="270" r:id="rId20"/>
    <p:sldId id="271" r:id="rId21"/>
    <p:sldId id="272" r:id="rId22"/>
    <p:sldId id="276" r:id="rId23"/>
    <p:sldId id="277" r:id="rId24"/>
    <p:sldId id="28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93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F6483-132D-461C-89D9-E2EDC735ACBC}" type="slidenum">
              <a:rPr lang="en-GB" smtClean="0"/>
              <a:pPr/>
              <a:t>‹#›</a:t>
            </a:fld>
            <a:endParaRPr lang="en-GB"/>
          </a:p>
        </p:txBody>
      </p:sp>
      <p:pic>
        <p:nvPicPr>
          <p:cNvPr id="11" name="Picture 10"/>
          <p:cNvPicPr>
            <a:picLocks noChangeAspect="1" noChangeArrowheads="1"/>
          </p:cNvPicPr>
          <p:nvPr userDrawn="1"/>
        </p:nvPicPr>
        <p:blipFill>
          <a:blip r:embed="rId2" cstate="print"/>
          <a:srcRect l="61154" t="21829" r="8757" b="54868"/>
          <a:stretch>
            <a:fillRect/>
          </a:stretch>
        </p:blipFill>
        <p:spPr bwMode="auto">
          <a:xfrm>
            <a:off x="7380288" y="357188"/>
            <a:ext cx="1763712" cy="839787"/>
          </a:xfrm>
          <a:prstGeom prst="rect">
            <a:avLst/>
          </a:prstGeom>
          <a:noFill/>
          <a:ln w="9525">
            <a:noFill/>
            <a:miter lim="800000"/>
            <a:headEnd/>
            <a:tailEnd/>
          </a:ln>
        </p:spPr>
      </p:pic>
      <p:sp>
        <p:nvSpPr>
          <p:cNvPr id="12" name="Title 1"/>
          <p:cNvSpPr>
            <a:spLocks noGrp="1"/>
          </p:cNvSpPr>
          <p:nvPr>
            <p:ph type="title"/>
          </p:nvPr>
        </p:nvSpPr>
        <p:spPr>
          <a:xfrm>
            <a:off x="457200" y="333375"/>
            <a:ext cx="6923112" cy="1084263"/>
          </a:xfrm>
          <a:solidFill>
            <a:schemeClr val="tx2">
              <a:lumMod val="40000"/>
              <a:lumOff val="60000"/>
            </a:schemeClr>
          </a:solidFill>
        </p:spPr>
        <p:txBody>
          <a:bodyPr/>
          <a:lstStyle>
            <a:lvl1pPr>
              <a:defRPr b="1">
                <a:solidFill>
                  <a:schemeClr val="tx2">
                    <a:lumMod val="50000"/>
                  </a:schemeClr>
                </a:solidFill>
              </a:defRPr>
            </a:lvl1pPr>
          </a:lstStyle>
          <a:p>
            <a:r>
              <a:rPr lang="en-US" dirty="0" smtClean="0"/>
              <a:t>Click to edit Master title style</a:t>
            </a:r>
            <a:endParaRPr lang="en-GB" dirty="0"/>
          </a:p>
        </p:txBody>
      </p:sp>
      <p:sp>
        <p:nvSpPr>
          <p:cNvPr id="13" name="Content Placeholder 2"/>
          <p:cNvSpPr>
            <a:spLocks noGrp="1"/>
          </p:cNvSpPr>
          <p:nvPr>
            <p:ph idx="1" hasCustomPrompt="1"/>
          </p:nvPr>
        </p:nvSpPr>
        <p:spPr>
          <a:xfrm>
            <a:off x="457200" y="1600200"/>
            <a:ext cx="8229600" cy="4525963"/>
          </a:xfrm>
          <a:solidFill>
            <a:schemeClr val="accent1">
              <a:lumMod val="20000"/>
              <a:lumOff val="80000"/>
            </a:schemeClr>
          </a:solidFill>
        </p:spPr>
        <p:txBody>
          <a:bodyPr/>
          <a:lstStyle>
            <a:lvl1pPr>
              <a:defRPr>
                <a:solidFill>
                  <a:schemeClr val="tx2">
                    <a:lumMod val="50000"/>
                  </a:schemeClr>
                </a:solidFill>
              </a:defRPr>
            </a:lvl1pPr>
            <a:lvl2pPr>
              <a:defRPr>
                <a:solidFill>
                  <a:schemeClr val="tx2">
                    <a:lumMod val="50000"/>
                  </a:schemeClr>
                </a:solidFill>
              </a:defRPr>
            </a:lvl2pPr>
            <a:lvl3pPr>
              <a:defRPr>
                <a:solidFill>
                  <a:schemeClr val="tx2">
                    <a:lumMod val="50000"/>
                  </a:schemeClr>
                </a:solidFill>
              </a:defRPr>
            </a:lvl3pPr>
            <a:lvl4pPr>
              <a:defRPr>
                <a:solidFill>
                  <a:schemeClr val="tx2">
                    <a:lumMod val="50000"/>
                  </a:schemeClr>
                </a:solidFill>
              </a:defRPr>
            </a:lvl4pPr>
            <a:lvl5pPr>
              <a:defRPr>
                <a:solidFill>
                  <a:schemeClr val="tx2">
                    <a:lumMod val="50000"/>
                  </a:schemeClr>
                </a:solidFill>
              </a:defRPr>
            </a:lvl5pPr>
          </a:lstStyle>
          <a:p>
            <a:pPr lvl="0"/>
            <a:r>
              <a:rPr lang="en-US" dirty="0" smtClean="0"/>
              <a:t>Click to edit Master text </a:t>
            </a:r>
            <a:r>
              <a:rPr lang="en-US" dirty="0" err="1" smtClean="0"/>
              <a:t>styls</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4" name="Rectangle 6"/>
          <p:cNvSpPr txBox="1">
            <a:spLocks noChangeArrowheads="1"/>
          </p:cNvSpPr>
          <p:nvPr userDrawn="1"/>
        </p:nvSpPr>
        <p:spPr>
          <a:xfrm>
            <a:off x="6553200" y="6245225"/>
            <a:ext cx="2133600" cy="476250"/>
          </a:xfrm>
          <a:prstGeom prst="rect">
            <a:avLst/>
          </a:prstGeom>
        </p:spPr>
        <p:txBody>
          <a:bodyPr vert="horz" lIns="91440" tIns="45720" rIns="91440" bIns="45720" rtlCol="0" anchor="ct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D3F1466-271D-42A8-927E-F2881A885C62}" type="slidenum">
              <a:rPr kumimoji="0" lang="en-GB"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143000"/>
          </a:xfr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F6483-132D-461C-89D9-E2EDC735ACBC}" type="slidenum">
              <a:rPr lang="en-GB" smtClean="0"/>
              <a:pPr/>
              <a:t>‹#›</a:t>
            </a:fld>
            <a:endParaRPr lang="en-GB"/>
          </a:p>
        </p:txBody>
      </p:sp>
      <p:pic>
        <p:nvPicPr>
          <p:cNvPr id="7" name="Picture 6"/>
          <p:cNvPicPr>
            <a:picLocks noChangeAspect="1" noChangeArrowheads="1"/>
          </p:cNvPicPr>
          <p:nvPr userDrawn="1"/>
        </p:nvPicPr>
        <p:blipFill>
          <a:blip r:embed="rId2" cstate="print"/>
          <a:srcRect l="61154" t="21829" r="8757" b="54868"/>
          <a:stretch>
            <a:fillRect/>
          </a:stretch>
        </p:blipFill>
        <p:spPr bwMode="auto">
          <a:xfrm>
            <a:off x="7380288" y="357188"/>
            <a:ext cx="1763712" cy="839787"/>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8E487A-DF2C-4C2A-996F-AA6DF9F0AC16}" type="datetimeFigureOut">
              <a:rPr lang="en-GB" smtClean="0"/>
              <a:pPr/>
              <a:t>10/10/2012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4F6483-132D-461C-89D9-E2EDC735ACB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E487A-DF2C-4C2A-996F-AA6DF9F0AC16}" type="datetimeFigureOut">
              <a:rPr lang="en-GB" smtClean="0"/>
              <a:pPr/>
              <a:t>10/10/2012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F6483-132D-461C-89D9-E2EDC735ACB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563072" cy="2362274"/>
          </a:xfrm>
          <a:solidFill>
            <a:schemeClr val="tx2">
              <a:lumMod val="20000"/>
              <a:lumOff val="80000"/>
            </a:schemeClr>
          </a:solidFill>
        </p:spPr>
        <p:txBody>
          <a:bodyPr>
            <a:normAutofit/>
          </a:bodyPr>
          <a:lstStyle/>
          <a:p>
            <a:r>
              <a:rPr lang="en-US" b="1" dirty="0" smtClean="0">
                <a:solidFill>
                  <a:schemeClr val="tx2">
                    <a:lumMod val="50000"/>
                  </a:schemeClr>
                </a:solidFill>
              </a:rPr>
              <a:t>Quality Management through Effective Knowledge Sharing</a:t>
            </a:r>
            <a:endParaRPr lang="en-GB" dirty="0">
              <a:solidFill>
                <a:schemeClr val="tx2">
                  <a:lumMod val="50000"/>
                </a:schemeClr>
              </a:solidFill>
            </a:endParaRPr>
          </a:p>
        </p:txBody>
      </p:sp>
      <p:sp>
        <p:nvSpPr>
          <p:cNvPr id="3" name="Content Placeholder 2"/>
          <p:cNvSpPr>
            <a:spLocks noGrp="1"/>
          </p:cNvSpPr>
          <p:nvPr>
            <p:ph idx="1"/>
          </p:nvPr>
        </p:nvSpPr>
        <p:spPr>
          <a:xfrm>
            <a:off x="457200" y="2996953"/>
            <a:ext cx="8229600" cy="2304256"/>
          </a:xfrm>
          <a:solidFill>
            <a:schemeClr val="tx2">
              <a:lumMod val="20000"/>
              <a:lumOff val="80000"/>
            </a:schemeClr>
          </a:solidFill>
        </p:spPr>
        <p:txBody>
          <a:bodyPr/>
          <a:lstStyle/>
          <a:p>
            <a:pPr algn="ctr">
              <a:buNone/>
            </a:pPr>
            <a:r>
              <a:rPr lang="en-US" dirty="0" smtClean="0">
                <a:solidFill>
                  <a:schemeClr val="tx2">
                    <a:lumMod val="50000"/>
                  </a:schemeClr>
                </a:solidFill>
              </a:rPr>
              <a:t>Elli Georgiadou</a:t>
            </a:r>
          </a:p>
          <a:p>
            <a:pPr algn="ctr">
              <a:buNone/>
            </a:pPr>
            <a:r>
              <a:rPr lang="en-US" dirty="0" smtClean="0">
                <a:solidFill>
                  <a:schemeClr val="tx2">
                    <a:lumMod val="50000"/>
                  </a:schemeClr>
                </a:solidFill>
              </a:rPr>
              <a:t>Middlesex University</a:t>
            </a:r>
          </a:p>
          <a:p>
            <a:pPr algn="ctr">
              <a:buNone/>
            </a:pPr>
            <a:r>
              <a:rPr lang="en-US" dirty="0" smtClean="0">
                <a:solidFill>
                  <a:schemeClr val="tx2">
                    <a:lumMod val="50000"/>
                  </a:schemeClr>
                </a:solidFill>
              </a:rPr>
              <a:t>School of Science and Technology</a:t>
            </a:r>
            <a:endParaRPr lang="en-GB" dirty="0">
              <a:solidFill>
                <a:schemeClr val="tx2">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6912768" cy="1800200"/>
          </a:xfrm>
        </p:spPr>
        <p:txBody>
          <a:bodyPr>
            <a:noAutofit/>
          </a:bodyPr>
          <a:lstStyle/>
          <a:p>
            <a:r>
              <a:rPr lang="en-GB" sz="3600" b="1" dirty="0" smtClean="0">
                <a:solidFill>
                  <a:schemeClr val="tx2">
                    <a:lumMod val="75000"/>
                  </a:schemeClr>
                </a:solidFill>
              </a:rPr>
              <a:t>Why is the creation and application of new knowledge essential to the survival of organisations?</a:t>
            </a:r>
            <a:endParaRPr lang="en-GB" sz="3600" b="1" dirty="0">
              <a:solidFill>
                <a:schemeClr val="tx2">
                  <a:lumMod val="75000"/>
                </a:schemeClr>
              </a:solidFill>
            </a:endParaRPr>
          </a:p>
        </p:txBody>
      </p:sp>
      <p:sp>
        <p:nvSpPr>
          <p:cNvPr id="3" name="Content Placeholder 2"/>
          <p:cNvSpPr>
            <a:spLocks noGrp="1"/>
          </p:cNvSpPr>
          <p:nvPr>
            <p:ph idx="1"/>
          </p:nvPr>
        </p:nvSpPr>
        <p:spPr>
          <a:xfrm>
            <a:off x="457200" y="2348880"/>
            <a:ext cx="8229600" cy="3777283"/>
          </a:xfrm>
          <a:solidFill>
            <a:schemeClr val="accent1">
              <a:lumMod val="20000"/>
              <a:lumOff val="80000"/>
            </a:schemeClr>
          </a:solidFill>
        </p:spPr>
        <p:txBody>
          <a:bodyPr>
            <a:normAutofit fontScale="77500" lnSpcReduction="20000"/>
          </a:bodyPr>
          <a:lstStyle/>
          <a:p>
            <a:r>
              <a:rPr lang="en-GB" sz="3100" b="1" dirty="0" smtClean="0">
                <a:solidFill>
                  <a:schemeClr val="tx2">
                    <a:lumMod val="75000"/>
                  </a:schemeClr>
                </a:solidFill>
              </a:rPr>
              <a:t>Increasing staff turn over</a:t>
            </a:r>
          </a:p>
          <a:p>
            <a:pPr>
              <a:buFontTx/>
              <a:buNone/>
            </a:pPr>
            <a:endParaRPr lang="en-GB" sz="3100" b="1" dirty="0" smtClean="0">
              <a:solidFill>
                <a:schemeClr val="tx2">
                  <a:lumMod val="75000"/>
                </a:schemeClr>
              </a:solidFill>
            </a:endParaRPr>
          </a:p>
          <a:p>
            <a:r>
              <a:rPr lang="en-GB" sz="3100" b="1" dirty="0" smtClean="0">
                <a:solidFill>
                  <a:schemeClr val="tx2">
                    <a:lumMod val="75000"/>
                  </a:schemeClr>
                </a:solidFill>
              </a:rPr>
              <a:t>Intangible products</a:t>
            </a:r>
          </a:p>
          <a:p>
            <a:endParaRPr lang="en-GB" sz="3100" b="1" dirty="0" smtClean="0">
              <a:solidFill>
                <a:schemeClr val="tx2">
                  <a:lumMod val="75000"/>
                </a:schemeClr>
              </a:solidFill>
            </a:endParaRPr>
          </a:p>
          <a:p>
            <a:r>
              <a:rPr lang="en-GB" sz="3100" b="1" dirty="0" smtClean="0">
                <a:solidFill>
                  <a:schemeClr val="tx2">
                    <a:lumMod val="75000"/>
                  </a:schemeClr>
                </a:solidFill>
              </a:rPr>
              <a:t>Continuous innovation </a:t>
            </a:r>
          </a:p>
          <a:p>
            <a:endParaRPr lang="en-GB" sz="3100" b="1" dirty="0" smtClean="0">
              <a:solidFill>
                <a:schemeClr val="tx2">
                  <a:lumMod val="75000"/>
                </a:schemeClr>
              </a:solidFill>
            </a:endParaRPr>
          </a:p>
          <a:p>
            <a:r>
              <a:rPr lang="en-GB" sz="3100" b="1" dirty="0" smtClean="0">
                <a:solidFill>
                  <a:schemeClr val="tx2">
                    <a:lumMod val="75000"/>
                  </a:schemeClr>
                </a:solidFill>
              </a:rPr>
              <a:t>Lack of awareness of existing knowledge</a:t>
            </a:r>
          </a:p>
          <a:p>
            <a:endParaRPr lang="en-GB" sz="3100" b="1" dirty="0" smtClean="0">
              <a:solidFill>
                <a:schemeClr val="tx2">
                  <a:lumMod val="75000"/>
                </a:schemeClr>
              </a:solidFill>
            </a:endParaRPr>
          </a:p>
          <a:p>
            <a:r>
              <a:rPr lang="en-GB" sz="3100" b="1" dirty="0" smtClean="0">
                <a:solidFill>
                  <a:schemeClr val="tx2">
                    <a:lumMod val="75000"/>
                  </a:schemeClr>
                </a:solidFill>
              </a:rPr>
              <a:t>Accelerating change in technology generates difficulties in catching up</a:t>
            </a:r>
          </a:p>
          <a:p>
            <a:endParaRPr lang="en-GB" b="1"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Relevant </a:t>
            </a:r>
            <a:r>
              <a:rPr lang="en-US" b="1" dirty="0" smtClean="0">
                <a:solidFill>
                  <a:schemeClr val="tx2">
                    <a:lumMod val="75000"/>
                  </a:schemeClr>
                </a:solidFill>
              </a:rPr>
              <a:t>Research</a:t>
            </a:r>
            <a:r>
              <a:rPr lang="en-US" b="1" dirty="0" smtClean="0"/>
              <a:t> by</a:t>
            </a:r>
            <a:endParaRPr lang="en-GB" b="1" dirty="0"/>
          </a:p>
        </p:txBody>
      </p:sp>
      <p:sp>
        <p:nvSpPr>
          <p:cNvPr id="3" name="Content Placeholder 2"/>
          <p:cNvSpPr>
            <a:spLocks noGrp="1"/>
          </p:cNvSpPr>
          <p:nvPr>
            <p:ph idx="1"/>
          </p:nvPr>
        </p:nvSpPr>
        <p:spPr/>
        <p:txBody>
          <a:bodyPr/>
          <a:lstStyle/>
          <a:p>
            <a:pPr>
              <a:lnSpc>
                <a:spcPct val="90000"/>
              </a:lnSpc>
              <a:buFontTx/>
              <a:buNone/>
            </a:pPr>
            <a:r>
              <a:rPr lang="en-GB" dirty="0" smtClean="0">
                <a:solidFill>
                  <a:srgbClr val="CC0000"/>
                </a:solidFill>
              </a:rPr>
              <a:t>	</a:t>
            </a:r>
            <a:r>
              <a:rPr lang="en-GB" dirty="0" smtClean="0">
                <a:solidFill>
                  <a:schemeClr val="tx1">
                    <a:lumMod val="85000"/>
                    <a:lumOff val="15000"/>
                  </a:schemeClr>
                </a:solidFill>
              </a:rPr>
              <a:t>	</a:t>
            </a:r>
            <a:r>
              <a:rPr lang="en-GB" b="1" dirty="0" err="1" smtClean="0">
                <a:solidFill>
                  <a:schemeClr val="tx2">
                    <a:lumMod val="75000"/>
                  </a:schemeClr>
                </a:solidFill>
              </a:rPr>
              <a:t>Hofstede</a:t>
            </a:r>
            <a:endParaRPr lang="en-GB" b="1" dirty="0" smtClean="0">
              <a:solidFill>
                <a:schemeClr val="tx2">
                  <a:lumMod val="75000"/>
                </a:schemeClr>
              </a:solidFill>
            </a:endParaRPr>
          </a:p>
          <a:p>
            <a:pPr>
              <a:lnSpc>
                <a:spcPct val="90000"/>
              </a:lnSpc>
              <a:buFontTx/>
              <a:buNone/>
            </a:pPr>
            <a:r>
              <a:rPr lang="en-GB" b="1" dirty="0" smtClean="0">
                <a:solidFill>
                  <a:schemeClr val="tx2">
                    <a:lumMod val="75000"/>
                  </a:schemeClr>
                </a:solidFill>
              </a:rPr>
              <a:t>   		</a:t>
            </a:r>
            <a:r>
              <a:rPr lang="en-GB" b="1" dirty="0" err="1" smtClean="0">
                <a:solidFill>
                  <a:schemeClr val="tx2">
                    <a:lumMod val="75000"/>
                  </a:schemeClr>
                </a:solidFill>
              </a:rPr>
              <a:t>Trompenaars</a:t>
            </a:r>
            <a:endParaRPr lang="en-GB" b="1" dirty="0" smtClean="0">
              <a:solidFill>
                <a:schemeClr val="tx2">
                  <a:lumMod val="75000"/>
                </a:schemeClr>
              </a:solidFill>
            </a:endParaRPr>
          </a:p>
          <a:p>
            <a:pPr>
              <a:lnSpc>
                <a:spcPct val="90000"/>
              </a:lnSpc>
              <a:buFontTx/>
              <a:buNone/>
            </a:pPr>
            <a:r>
              <a:rPr lang="en-GB" b="1" dirty="0" smtClean="0">
                <a:solidFill>
                  <a:schemeClr val="tx2">
                    <a:lumMod val="75000"/>
                  </a:schemeClr>
                </a:solidFill>
              </a:rPr>
              <a:t>   		Schein</a:t>
            </a:r>
          </a:p>
          <a:p>
            <a:pPr>
              <a:lnSpc>
                <a:spcPct val="90000"/>
              </a:lnSpc>
              <a:buFontTx/>
              <a:buNone/>
            </a:pPr>
            <a:r>
              <a:rPr lang="en-GB" b="1" dirty="0" smtClean="0">
                <a:solidFill>
                  <a:schemeClr val="tx2">
                    <a:lumMod val="75000"/>
                  </a:schemeClr>
                </a:solidFill>
              </a:rPr>
              <a:t>   		</a:t>
            </a:r>
            <a:r>
              <a:rPr lang="en-GB" b="1" dirty="0" err="1" smtClean="0">
                <a:solidFill>
                  <a:schemeClr val="tx2">
                    <a:lumMod val="75000"/>
                  </a:schemeClr>
                </a:solidFill>
              </a:rPr>
              <a:t>Triandis</a:t>
            </a:r>
            <a:endParaRPr lang="en-GB" b="1" dirty="0" smtClean="0">
              <a:solidFill>
                <a:schemeClr val="tx2">
                  <a:lumMod val="75000"/>
                </a:schemeClr>
              </a:solidFill>
            </a:endParaRPr>
          </a:p>
          <a:p>
            <a:pPr>
              <a:lnSpc>
                <a:spcPct val="90000"/>
              </a:lnSpc>
              <a:buFontTx/>
              <a:buNone/>
            </a:pPr>
            <a:r>
              <a:rPr lang="en-GB" b="1" dirty="0" smtClean="0">
                <a:solidFill>
                  <a:schemeClr val="tx2">
                    <a:lumMod val="75000"/>
                  </a:schemeClr>
                </a:solidFill>
              </a:rPr>
              <a:t>          Biro</a:t>
            </a:r>
          </a:p>
          <a:p>
            <a:pPr>
              <a:lnSpc>
                <a:spcPct val="90000"/>
              </a:lnSpc>
              <a:buFontTx/>
              <a:buNone/>
            </a:pPr>
            <a:r>
              <a:rPr lang="en-GB" b="1" dirty="0" smtClean="0">
                <a:solidFill>
                  <a:schemeClr val="tx2">
                    <a:lumMod val="75000"/>
                  </a:schemeClr>
                </a:solidFill>
              </a:rPr>
              <a:t>		</a:t>
            </a:r>
            <a:r>
              <a:rPr lang="en-GB" b="1" dirty="0" err="1" smtClean="0">
                <a:solidFill>
                  <a:schemeClr val="tx2">
                    <a:lumMod val="75000"/>
                  </a:schemeClr>
                </a:solidFill>
              </a:rPr>
              <a:t>Balstrup</a:t>
            </a:r>
            <a:endParaRPr lang="en-GB" b="1" dirty="0" smtClean="0">
              <a:solidFill>
                <a:schemeClr val="tx2">
                  <a:lumMod val="75000"/>
                </a:schemeClr>
              </a:solidFill>
            </a:endParaRPr>
          </a:p>
          <a:p>
            <a:pPr>
              <a:lnSpc>
                <a:spcPct val="90000"/>
              </a:lnSpc>
              <a:buFontTx/>
              <a:buNone/>
            </a:pPr>
            <a:r>
              <a:rPr lang="en-GB" b="1" dirty="0" smtClean="0">
                <a:solidFill>
                  <a:schemeClr val="tx2">
                    <a:lumMod val="75000"/>
                  </a:schemeClr>
                </a:solidFill>
              </a:rPr>
              <a:t>   		Siakas</a:t>
            </a:r>
          </a:p>
          <a:p>
            <a:pPr>
              <a:lnSpc>
                <a:spcPct val="90000"/>
              </a:lnSpc>
              <a:buFontTx/>
              <a:buNone/>
            </a:pPr>
            <a:r>
              <a:rPr lang="en-US" b="1" dirty="0" smtClean="0">
                <a:solidFill>
                  <a:schemeClr val="tx2">
                    <a:lumMod val="75000"/>
                  </a:schemeClr>
                </a:solidFill>
              </a:rPr>
              <a:t>		Georgiadou</a:t>
            </a:r>
            <a:endParaRPr lang="en-GB" b="1" dirty="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solidFill>
                  <a:schemeClr val="tx2">
                    <a:lumMod val="75000"/>
                  </a:schemeClr>
                </a:solidFill>
              </a:rPr>
              <a:t>Expected Outcomes from effective Knowledge Sharing</a:t>
            </a:r>
            <a:endParaRPr lang="en-GB" dirty="0">
              <a:solidFill>
                <a:schemeClr val="tx2">
                  <a:lumMod val="75000"/>
                </a:schemeClr>
              </a:solidFill>
            </a:endParaRPr>
          </a:p>
        </p:txBody>
      </p:sp>
      <p:sp>
        <p:nvSpPr>
          <p:cNvPr id="3" name="Content Placeholder 2"/>
          <p:cNvSpPr>
            <a:spLocks noGrp="1"/>
          </p:cNvSpPr>
          <p:nvPr>
            <p:ph idx="1"/>
          </p:nvPr>
        </p:nvSpPr>
        <p:spPr/>
        <p:txBody>
          <a:bodyPr>
            <a:normAutofit fontScale="85000" lnSpcReduction="10000"/>
          </a:bodyPr>
          <a:lstStyle/>
          <a:p>
            <a:r>
              <a:rPr lang="en-GB" b="1" dirty="0" smtClean="0">
                <a:solidFill>
                  <a:schemeClr val="tx2">
                    <a:lumMod val="75000"/>
                  </a:schemeClr>
                </a:solidFill>
              </a:rPr>
              <a:t>Improved organisational learning </a:t>
            </a:r>
          </a:p>
          <a:p>
            <a:endParaRPr lang="en-GB" b="1" dirty="0" smtClean="0">
              <a:solidFill>
                <a:schemeClr val="tx2">
                  <a:lumMod val="75000"/>
                </a:schemeClr>
              </a:solidFill>
            </a:endParaRPr>
          </a:p>
          <a:p>
            <a:r>
              <a:rPr lang="en-GB" b="1" dirty="0" smtClean="0">
                <a:solidFill>
                  <a:schemeClr val="tx2">
                    <a:lumMod val="75000"/>
                  </a:schemeClr>
                </a:solidFill>
              </a:rPr>
              <a:t>New knowledge creation and innovation </a:t>
            </a:r>
          </a:p>
          <a:p>
            <a:endParaRPr lang="en-GB" b="1" dirty="0" smtClean="0">
              <a:solidFill>
                <a:schemeClr val="tx2">
                  <a:lumMod val="75000"/>
                </a:schemeClr>
              </a:solidFill>
            </a:endParaRPr>
          </a:p>
          <a:p>
            <a:r>
              <a:rPr lang="en-GB" b="1" dirty="0" smtClean="0">
                <a:solidFill>
                  <a:schemeClr val="tx2">
                    <a:lumMod val="75000"/>
                  </a:schemeClr>
                </a:solidFill>
              </a:rPr>
              <a:t>Knowledge re-use </a:t>
            </a:r>
          </a:p>
          <a:p>
            <a:endParaRPr lang="en-GB" b="1" dirty="0" smtClean="0"/>
          </a:p>
          <a:p>
            <a:pPr>
              <a:buFontTx/>
              <a:buNone/>
            </a:pPr>
            <a:r>
              <a:rPr lang="en-GB" b="1" dirty="0" smtClean="0">
                <a:solidFill>
                  <a:srgbClr val="CC0000"/>
                </a:solidFill>
              </a:rPr>
              <a:t>	Since knowledge is primarily created by individuals a company-wide cultural change, including effective collaboration and communication, is needed for embracing knowledge sharing initiatives</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How to foster a Knowledge Sharing Culture?</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buFontTx/>
              <a:buNone/>
            </a:pPr>
            <a:r>
              <a:rPr lang="en-GB" sz="3000" b="1" dirty="0" smtClean="0">
                <a:solidFill>
                  <a:schemeClr val="tx2">
                    <a:lumMod val="75000"/>
                  </a:schemeClr>
                </a:solidFill>
              </a:rPr>
              <a:t>By promoting and rewarding</a:t>
            </a:r>
          </a:p>
          <a:p>
            <a:pPr>
              <a:buFontTx/>
              <a:buNone/>
            </a:pPr>
            <a:r>
              <a:rPr lang="en-GB" sz="3000" b="1" dirty="0" smtClean="0">
                <a:solidFill>
                  <a:schemeClr val="tx2">
                    <a:lumMod val="75000"/>
                  </a:schemeClr>
                </a:solidFill>
              </a:rPr>
              <a:t>	</a:t>
            </a:r>
          </a:p>
          <a:p>
            <a:pPr lvl="1"/>
            <a:r>
              <a:rPr lang="en-GB" sz="3000" b="1" dirty="0" smtClean="0">
                <a:solidFill>
                  <a:schemeClr val="tx2">
                    <a:lumMod val="75000"/>
                  </a:schemeClr>
                </a:solidFill>
              </a:rPr>
              <a:t>Creativity</a:t>
            </a:r>
          </a:p>
          <a:p>
            <a:pPr lvl="1"/>
            <a:r>
              <a:rPr lang="en-GB" sz="3000" b="1" dirty="0" smtClean="0">
                <a:solidFill>
                  <a:schemeClr val="tx2">
                    <a:lumMod val="75000"/>
                  </a:schemeClr>
                </a:solidFill>
              </a:rPr>
              <a:t>Inventiveness</a:t>
            </a:r>
          </a:p>
          <a:p>
            <a:pPr lvl="1"/>
            <a:r>
              <a:rPr lang="en-GB" sz="3000" b="1" dirty="0" smtClean="0">
                <a:solidFill>
                  <a:schemeClr val="tx2">
                    <a:lumMod val="75000"/>
                  </a:schemeClr>
                </a:solidFill>
              </a:rPr>
              <a:t>Active exchange of ideas</a:t>
            </a:r>
          </a:p>
          <a:p>
            <a:pPr lvl="1"/>
            <a:r>
              <a:rPr lang="en-GB" sz="3000" b="1" dirty="0" smtClean="0">
                <a:solidFill>
                  <a:schemeClr val="tx2">
                    <a:lumMod val="75000"/>
                  </a:schemeClr>
                </a:solidFill>
              </a:rPr>
              <a:t>Change</a:t>
            </a:r>
          </a:p>
          <a:p>
            <a:endParaRPr lang="en-GB" sz="3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dirty="0" smtClean="0"/>
              <a:t>Cultural Diversity: </a:t>
            </a:r>
            <a:br>
              <a:rPr lang="en-GB" dirty="0" smtClean="0"/>
            </a:br>
            <a:r>
              <a:rPr lang="en-GB" dirty="0" smtClean="0"/>
              <a:t>an opportunity or a hindrance</a:t>
            </a:r>
            <a:endParaRPr lang="en-GB" dirty="0"/>
          </a:p>
        </p:txBody>
      </p:sp>
      <p:sp>
        <p:nvSpPr>
          <p:cNvPr id="3" name="Content Placeholder 2"/>
          <p:cNvSpPr>
            <a:spLocks noGrp="1"/>
          </p:cNvSpPr>
          <p:nvPr>
            <p:ph idx="1"/>
          </p:nvPr>
        </p:nvSpPr>
        <p:spPr>
          <a:solidFill>
            <a:schemeClr val="bg2"/>
          </a:solidFill>
        </p:spPr>
        <p:txBody>
          <a:bodyPr>
            <a:normAutofit fontScale="85000" lnSpcReduction="20000"/>
          </a:bodyPr>
          <a:lstStyle/>
          <a:p>
            <a:pPr>
              <a:buFontTx/>
              <a:buNone/>
            </a:pPr>
            <a:r>
              <a:rPr lang="en-GB" b="1" dirty="0" smtClean="0">
                <a:solidFill>
                  <a:schemeClr val="tx2">
                    <a:lumMod val="75000"/>
                  </a:schemeClr>
                </a:solidFill>
              </a:rPr>
              <a:t>	Since all individuals carry with them the mental cultural programming since childhood an organisational change may conflict with their basic national values </a:t>
            </a:r>
          </a:p>
          <a:p>
            <a:pPr>
              <a:buFontTx/>
              <a:buNone/>
            </a:pPr>
            <a:r>
              <a:rPr lang="en-GB" b="1" dirty="0" smtClean="0">
                <a:solidFill>
                  <a:schemeClr val="tx2">
                    <a:lumMod val="75000"/>
                  </a:schemeClr>
                </a:solidFill>
              </a:rPr>
              <a:t>	</a:t>
            </a:r>
          </a:p>
          <a:p>
            <a:pPr>
              <a:buFontTx/>
              <a:buNone/>
            </a:pPr>
            <a:r>
              <a:rPr lang="en-GB" b="1" dirty="0" smtClean="0">
                <a:solidFill>
                  <a:schemeClr val="tx2">
                    <a:lumMod val="75000"/>
                  </a:schemeClr>
                </a:solidFill>
              </a:rPr>
              <a:t>	Organisations operate on a global scale</a:t>
            </a:r>
          </a:p>
          <a:p>
            <a:pPr>
              <a:buFontTx/>
              <a:buNone/>
            </a:pPr>
            <a:endParaRPr lang="en-GB" b="1" dirty="0" smtClean="0">
              <a:solidFill>
                <a:schemeClr val="tx2">
                  <a:lumMod val="75000"/>
                </a:schemeClr>
              </a:solidFill>
            </a:endParaRPr>
          </a:p>
          <a:p>
            <a:pPr>
              <a:buFontTx/>
              <a:buNone/>
            </a:pPr>
            <a:r>
              <a:rPr lang="en-GB" b="1" dirty="0" smtClean="0">
                <a:solidFill>
                  <a:schemeClr val="tx2">
                    <a:lumMod val="75000"/>
                  </a:schemeClr>
                </a:solidFill>
              </a:rPr>
              <a:t>	Culturally diverse workforce </a:t>
            </a:r>
          </a:p>
          <a:p>
            <a:pPr>
              <a:buFontTx/>
              <a:buNone/>
            </a:pPr>
            <a:endParaRPr lang="en-GB" b="1" dirty="0" smtClean="0">
              <a:solidFill>
                <a:schemeClr val="tx2">
                  <a:lumMod val="75000"/>
                </a:schemeClr>
              </a:solidFill>
            </a:endParaRPr>
          </a:p>
          <a:p>
            <a:pPr>
              <a:buFontTx/>
              <a:buNone/>
            </a:pPr>
            <a:r>
              <a:rPr lang="en-GB" b="1" dirty="0" smtClean="0">
                <a:solidFill>
                  <a:schemeClr val="tx2">
                    <a:lumMod val="75000"/>
                  </a:schemeClr>
                </a:solidFill>
              </a:rPr>
              <a:t>	Organisations which recognise and cater for diversity have a competitive advantage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b="1" dirty="0" smtClean="0">
                <a:solidFill>
                  <a:schemeClr val="tx2">
                    <a:lumMod val="75000"/>
                  </a:schemeClr>
                </a:solidFill>
              </a:rPr>
              <a:t>Effective</a:t>
            </a:r>
            <a:r>
              <a:rPr lang="en-US" dirty="0" smtClean="0"/>
              <a:t> </a:t>
            </a:r>
            <a:r>
              <a:rPr lang="en-US" b="1" dirty="0" smtClean="0">
                <a:solidFill>
                  <a:schemeClr val="tx2">
                    <a:lumMod val="75000"/>
                  </a:schemeClr>
                </a:solidFill>
              </a:rPr>
              <a:t>Knowledge Sharing</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a:spcBef>
                <a:spcPct val="60000"/>
              </a:spcBef>
              <a:buFontTx/>
              <a:buNone/>
            </a:pPr>
            <a:r>
              <a:rPr lang="en-GB" dirty="0" smtClean="0"/>
              <a:t>	</a:t>
            </a:r>
            <a:r>
              <a:rPr lang="en-GB" b="1" dirty="0" smtClean="0">
                <a:solidFill>
                  <a:srgbClr val="C00000"/>
                </a:solidFill>
              </a:rPr>
              <a:t>Effective Knowledge Sharing  is a critical organisational factor </a:t>
            </a:r>
          </a:p>
          <a:p>
            <a:pPr>
              <a:spcBef>
                <a:spcPct val="60000"/>
              </a:spcBef>
              <a:buFontTx/>
              <a:buNone/>
            </a:pPr>
            <a:r>
              <a:rPr lang="en-GB" b="1" dirty="0" smtClean="0">
                <a:solidFill>
                  <a:schemeClr val="tx2">
                    <a:lumMod val="75000"/>
                  </a:schemeClr>
                </a:solidFill>
              </a:rPr>
              <a:t>	National and the organisational culture are decisive for moulding, hindering or aiding attitudes regarding knowledge sharing and organisational knowledge</a:t>
            </a:r>
          </a:p>
          <a:p>
            <a:pPr>
              <a:buFontTx/>
              <a:buNone/>
            </a:pPr>
            <a:r>
              <a:rPr lang="en-GB" b="1" dirty="0" smtClean="0">
                <a:solidFill>
                  <a:schemeClr val="tx2">
                    <a:lumMod val="75000"/>
                  </a:schemeClr>
                </a:solidFill>
              </a:rPr>
              <a:t>	Willingness to share knowledge is influenced by cultural dynamics from the external environment (national culture) and from the internal environment (organisational and individual culture)</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07088" cy="1858218"/>
          </a:xfrm>
        </p:spPr>
        <p:txBody>
          <a:bodyPr>
            <a:normAutofit fontScale="90000"/>
          </a:bodyPr>
          <a:lstStyle/>
          <a:p>
            <a:r>
              <a:rPr lang="en-GB" sz="3600" b="1" dirty="0" smtClean="0">
                <a:solidFill>
                  <a:schemeClr val="tx2">
                    <a:lumMod val="75000"/>
                  </a:schemeClr>
                </a:solidFill>
              </a:rPr>
              <a:t>The I5P Visualisation Framework for Performance Estimation through the Alignment of Process Maturity and Knowledge Sharing [Georgiadou et al]</a:t>
            </a:r>
            <a:endParaRPr lang="en-GB" sz="3600" b="1" dirty="0">
              <a:solidFill>
                <a:schemeClr val="tx2">
                  <a:lumMod val="75000"/>
                </a:schemeClr>
              </a:solidFill>
            </a:endParaRPr>
          </a:p>
        </p:txBody>
      </p:sp>
      <p:pic>
        <p:nvPicPr>
          <p:cNvPr id="4" name="Content Placeholder 3"/>
          <p:cNvPicPr>
            <a:picLocks noGrp="1"/>
          </p:cNvPicPr>
          <p:nvPr>
            <p:ph idx="1"/>
          </p:nvPr>
        </p:nvPicPr>
        <p:blipFill>
          <a:blip r:embed="rId2" cstate="print"/>
          <a:srcRect/>
          <a:stretch>
            <a:fillRect/>
          </a:stretch>
        </p:blipFill>
        <p:spPr bwMode="auto">
          <a:xfrm>
            <a:off x="1283473" y="2276872"/>
            <a:ext cx="6096840" cy="384929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I(1)  - Incidental </a:t>
            </a:r>
            <a:r>
              <a:rPr lang="en-GB" dirty="0" smtClean="0">
                <a:solidFill>
                  <a:schemeClr val="tx2">
                    <a:lumMod val="75000"/>
                  </a:schemeClr>
                </a:solidFill>
              </a:rPr>
              <a:t/>
            </a:r>
            <a:br>
              <a:rPr lang="en-GB" dirty="0" smtClean="0">
                <a:solidFill>
                  <a:schemeClr val="tx2">
                    <a:lumMod val="75000"/>
                  </a:schemeClr>
                </a:solidFill>
              </a:rPr>
            </a:br>
            <a:endParaRPr lang="en-GB"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en-GB" dirty="0" smtClean="0"/>
              <a:t>	</a:t>
            </a:r>
          </a:p>
          <a:p>
            <a:pPr>
              <a:buNone/>
            </a:pPr>
            <a:r>
              <a:rPr lang="en-GB" dirty="0"/>
              <a:t>	</a:t>
            </a:r>
            <a:r>
              <a:rPr lang="en-GB" b="1" dirty="0" smtClean="0">
                <a:solidFill>
                  <a:schemeClr val="tx2">
                    <a:lumMod val="75000"/>
                  </a:schemeClr>
                </a:solidFill>
              </a:rPr>
              <a:t>This </a:t>
            </a:r>
            <a:r>
              <a:rPr lang="en-GB" b="1" dirty="0">
                <a:solidFill>
                  <a:schemeClr val="tx2">
                    <a:lumMod val="75000"/>
                  </a:schemeClr>
                </a:solidFill>
              </a:rPr>
              <a:t>is the level where the processes are simply performed in an ad-hoc manner and are characterised by unpredictability. Knowledge resides with individuals and knowledge sharing is absent or minimal.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I(2) - Intentional</a:t>
            </a:r>
            <a:r>
              <a:rPr lang="en-GB" dirty="0" smtClean="0">
                <a:solidFill>
                  <a:schemeClr val="tx2">
                    <a:lumMod val="75000"/>
                  </a:schemeClr>
                </a:solidFill>
              </a:rPr>
              <a:t/>
            </a:r>
            <a:br>
              <a:rPr lang="en-GB" dirty="0" smtClean="0">
                <a:solidFill>
                  <a:schemeClr val="tx2">
                    <a:lumMod val="75000"/>
                  </a:schemeClr>
                </a:solidFill>
              </a:rPr>
            </a:br>
            <a:endParaRPr lang="en-GB"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lstStyle/>
          <a:p>
            <a:r>
              <a:rPr lang="en-GB" b="1" dirty="0" smtClean="0">
                <a:solidFill>
                  <a:schemeClr val="tx2">
                    <a:lumMod val="75000"/>
                  </a:schemeClr>
                </a:solidFill>
              </a:rPr>
              <a:t>At </a:t>
            </a:r>
            <a:r>
              <a:rPr lang="en-GB" b="1" dirty="0">
                <a:solidFill>
                  <a:schemeClr val="tx2">
                    <a:lumMod val="75000"/>
                  </a:schemeClr>
                </a:solidFill>
              </a:rPr>
              <a:t>this level the project management is characterised by repeatability. Best practice has been identified and documented, so that knowledge about successful practices can be shared amongst the project team. Subsequent projects undertaken by the team benefit as the characteristic of repeatability. </a:t>
            </a:r>
          </a:p>
          <a:p>
            <a:endParaRPr lang="en-GB" b="1" dirty="0">
              <a:solidFill>
                <a:schemeClr val="tx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solidFill>
                  <a:schemeClr val="tx2">
                    <a:lumMod val="75000"/>
                  </a:schemeClr>
                </a:solidFill>
              </a:rPr>
              <a:t>I(3) - </a:t>
            </a:r>
            <a:r>
              <a:rPr lang="en-GB" b="1" dirty="0" err="1" smtClean="0">
                <a:solidFill>
                  <a:schemeClr val="tx2">
                    <a:lumMod val="75000"/>
                  </a:schemeClr>
                </a:solidFill>
              </a:rPr>
              <a:t>Implementational</a:t>
            </a:r>
            <a:r>
              <a:rPr lang="en-GB" b="1" dirty="0" smtClean="0">
                <a:solidFill>
                  <a:schemeClr val="tx2">
                    <a:lumMod val="75000"/>
                  </a:schemeClr>
                </a:solidFill>
              </a:rPr>
              <a:t> </a:t>
            </a:r>
            <a:r>
              <a:rPr lang="en-GB" dirty="0" smtClean="0"/>
              <a:t/>
            </a:r>
            <a:br>
              <a:rPr lang="en-GB" dirty="0" smtClean="0"/>
            </a:br>
            <a:endParaRPr lang="en-GB" dirty="0"/>
          </a:p>
        </p:txBody>
      </p:sp>
      <p:sp>
        <p:nvSpPr>
          <p:cNvPr id="3" name="Content Placeholder 2"/>
          <p:cNvSpPr>
            <a:spLocks noGrp="1"/>
          </p:cNvSpPr>
          <p:nvPr>
            <p:ph idx="1"/>
          </p:nvPr>
        </p:nvSpPr>
        <p:spPr>
          <a:solidFill>
            <a:schemeClr val="accent1">
              <a:lumMod val="20000"/>
              <a:lumOff val="80000"/>
            </a:schemeClr>
          </a:solidFill>
        </p:spPr>
        <p:txBody>
          <a:bodyPr/>
          <a:lstStyle/>
          <a:p>
            <a:pPr>
              <a:buNone/>
            </a:pPr>
            <a:r>
              <a:rPr lang="en-GB" dirty="0" smtClean="0"/>
              <a:t>	</a:t>
            </a:r>
            <a:r>
              <a:rPr lang="en-GB" sz="3600" b="1" dirty="0" smtClean="0">
                <a:solidFill>
                  <a:schemeClr val="tx2">
                    <a:lumMod val="75000"/>
                  </a:schemeClr>
                </a:solidFill>
              </a:rPr>
              <a:t>At </a:t>
            </a:r>
            <a:r>
              <a:rPr lang="en-GB" sz="3600" b="1" dirty="0">
                <a:solidFill>
                  <a:schemeClr val="tx2">
                    <a:lumMod val="75000"/>
                  </a:schemeClr>
                </a:solidFill>
              </a:rPr>
              <a:t>this level processes are defined and </a:t>
            </a:r>
            <a:r>
              <a:rPr lang="en-GB" sz="3600" b="1" dirty="0" err="1">
                <a:solidFill>
                  <a:schemeClr val="tx2">
                    <a:lumMod val="75000"/>
                  </a:schemeClr>
                </a:solidFill>
              </a:rPr>
              <a:t>generalisable</a:t>
            </a:r>
            <a:r>
              <a:rPr lang="en-GB" sz="3600" b="1" dirty="0">
                <a:solidFill>
                  <a:schemeClr val="tx2">
                    <a:lumMod val="75000"/>
                  </a:schemeClr>
                </a:solidFill>
              </a:rPr>
              <a:t>. </a:t>
            </a:r>
            <a:endParaRPr lang="en-GB" sz="3600" b="1" dirty="0" smtClean="0">
              <a:solidFill>
                <a:schemeClr val="tx2">
                  <a:lumMod val="75000"/>
                </a:schemeClr>
              </a:solidFill>
            </a:endParaRPr>
          </a:p>
          <a:p>
            <a:pPr>
              <a:buNone/>
            </a:pPr>
            <a:endParaRPr lang="en-GB" sz="3600" b="1" dirty="0" smtClean="0">
              <a:solidFill>
                <a:schemeClr val="tx2">
                  <a:lumMod val="75000"/>
                </a:schemeClr>
              </a:solidFill>
            </a:endParaRPr>
          </a:p>
          <a:p>
            <a:pPr>
              <a:buNone/>
            </a:pPr>
            <a:r>
              <a:rPr lang="en-GB" sz="3600" b="1" dirty="0" smtClean="0">
                <a:solidFill>
                  <a:schemeClr val="tx2">
                    <a:lumMod val="75000"/>
                  </a:schemeClr>
                </a:solidFill>
              </a:rPr>
              <a:t>	Knowledge </a:t>
            </a:r>
            <a:r>
              <a:rPr lang="en-GB" sz="3600" b="1" dirty="0">
                <a:solidFill>
                  <a:schemeClr val="tx2">
                    <a:lumMod val="75000"/>
                  </a:schemeClr>
                </a:solidFill>
              </a:rPr>
              <a:t>is shared between projects. </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b="1" dirty="0" smtClean="0">
                <a:solidFill>
                  <a:schemeClr val="tx2">
                    <a:lumMod val="75000"/>
                  </a:schemeClr>
                </a:solidFill>
              </a:rPr>
              <a:t>Outline</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r>
              <a:rPr lang="en-US" b="1" dirty="0" smtClean="0">
                <a:solidFill>
                  <a:schemeClr val="tx2">
                    <a:lumMod val="75000"/>
                  </a:schemeClr>
                </a:solidFill>
              </a:rPr>
              <a:t>Quality Management: Planning, Assurance, Monitoring, Quality Improvement</a:t>
            </a:r>
          </a:p>
          <a:p>
            <a:r>
              <a:rPr lang="en-US" b="1" dirty="0" smtClean="0">
                <a:solidFill>
                  <a:schemeClr val="tx2">
                    <a:lumMod val="75000"/>
                  </a:schemeClr>
                </a:solidFill>
              </a:rPr>
              <a:t>Quality Management in HE</a:t>
            </a:r>
          </a:p>
          <a:p>
            <a:r>
              <a:rPr lang="en-US" b="1" dirty="0" smtClean="0">
                <a:solidFill>
                  <a:schemeClr val="tx2">
                    <a:lumMod val="75000"/>
                  </a:schemeClr>
                </a:solidFill>
              </a:rPr>
              <a:t>Dimensions of Quality in HE</a:t>
            </a:r>
          </a:p>
          <a:p>
            <a:r>
              <a:rPr lang="en-US" b="1" dirty="0" smtClean="0">
                <a:solidFill>
                  <a:schemeClr val="tx2">
                    <a:lumMod val="75000"/>
                  </a:schemeClr>
                </a:solidFill>
              </a:rPr>
              <a:t>Quality is in the eye of the stakeholders</a:t>
            </a:r>
          </a:p>
          <a:p>
            <a:r>
              <a:rPr lang="en-US" b="1" dirty="0" smtClean="0">
                <a:solidFill>
                  <a:schemeClr val="tx2">
                    <a:lumMod val="75000"/>
                  </a:schemeClr>
                </a:solidFill>
              </a:rPr>
              <a:t>Factors /forces demanding quality</a:t>
            </a:r>
          </a:p>
          <a:p>
            <a:r>
              <a:rPr lang="en-US" b="1" dirty="0" smtClean="0">
                <a:solidFill>
                  <a:schemeClr val="tx2">
                    <a:lumMod val="75000"/>
                  </a:schemeClr>
                </a:solidFill>
              </a:rPr>
              <a:t>Knowledge Creation in </a:t>
            </a:r>
            <a:r>
              <a:rPr lang="en-US" b="1" dirty="0" err="1" smtClean="0">
                <a:solidFill>
                  <a:schemeClr val="tx2">
                    <a:lumMod val="75000"/>
                  </a:schemeClr>
                </a:solidFill>
              </a:rPr>
              <a:t>Organisations</a:t>
            </a:r>
            <a:endParaRPr lang="en-US" b="1" dirty="0" smtClean="0">
              <a:solidFill>
                <a:schemeClr val="tx2">
                  <a:lumMod val="75000"/>
                </a:schemeClr>
              </a:solidFill>
            </a:endParaRPr>
          </a:p>
          <a:p>
            <a:r>
              <a:rPr lang="en-US" b="1" dirty="0" smtClean="0">
                <a:solidFill>
                  <a:schemeClr val="tx2">
                    <a:lumMod val="75000"/>
                  </a:schemeClr>
                </a:solidFill>
              </a:rPr>
              <a:t>Knowledge Sharing</a:t>
            </a:r>
          </a:p>
          <a:p>
            <a:r>
              <a:rPr lang="en-GB" b="1" dirty="0" smtClean="0">
                <a:solidFill>
                  <a:schemeClr val="tx2">
                    <a:lumMod val="75000"/>
                  </a:schemeClr>
                </a:solidFill>
              </a:rPr>
              <a:t>Personal knowledge creation and benefits to  organisation?</a:t>
            </a:r>
          </a:p>
          <a:p>
            <a:r>
              <a:rPr lang="en-GB" b="1" dirty="0" smtClean="0">
                <a:solidFill>
                  <a:schemeClr val="tx2">
                    <a:lumMod val="75000"/>
                  </a:schemeClr>
                </a:solidFill>
              </a:rPr>
              <a:t>How to foster a Knowledge Sharing Culture?</a:t>
            </a:r>
          </a:p>
          <a:p>
            <a:r>
              <a:rPr lang="en-US" b="1" dirty="0" smtClean="0">
                <a:solidFill>
                  <a:schemeClr val="tx2">
                    <a:lumMod val="75000"/>
                  </a:schemeClr>
                </a:solidFill>
              </a:rPr>
              <a:t>Effective Knowledge Sharing</a:t>
            </a:r>
          </a:p>
          <a:p>
            <a:endParaRPr lang="en-US"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6984776" cy="1556792"/>
          </a:xfrm>
          <a:solidFill>
            <a:schemeClr val="accent1">
              <a:lumMod val="20000"/>
              <a:lumOff val="80000"/>
            </a:schemeClr>
          </a:solidFill>
        </p:spPr>
        <p:txBody>
          <a:bodyPr>
            <a:normAutofit/>
          </a:bodyPr>
          <a:lstStyle/>
          <a:p>
            <a:r>
              <a:rPr lang="en-GB" b="1" dirty="0" smtClean="0">
                <a:solidFill>
                  <a:schemeClr val="tx2">
                    <a:lumMod val="75000"/>
                  </a:schemeClr>
                </a:solidFill>
              </a:rPr>
              <a:t>(4) - Intelligent</a:t>
            </a:r>
            <a:r>
              <a:rPr lang="en-GB" dirty="0" smtClean="0">
                <a:solidFill>
                  <a:schemeClr val="tx2">
                    <a:lumMod val="75000"/>
                  </a:schemeClr>
                </a:solidFill>
              </a:rPr>
              <a:t/>
            </a:r>
            <a:br>
              <a:rPr lang="en-GB" dirty="0" smtClean="0">
                <a:solidFill>
                  <a:schemeClr val="tx2">
                    <a:lumMod val="75000"/>
                  </a:schemeClr>
                </a:solidFill>
              </a:rPr>
            </a:br>
            <a:endParaRPr lang="en-GB"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r>
              <a:rPr lang="en-GB" b="1" dirty="0" smtClean="0">
                <a:solidFill>
                  <a:schemeClr val="tx2">
                    <a:lumMod val="75000"/>
                  </a:schemeClr>
                </a:solidFill>
              </a:rPr>
              <a:t>At </a:t>
            </a:r>
            <a:r>
              <a:rPr lang="en-GB" b="1" dirty="0">
                <a:solidFill>
                  <a:schemeClr val="tx2">
                    <a:lumMod val="75000"/>
                  </a:schemeClr>
                </a:solidFill>
              </a:rPr>
              <a:t>this level processes are performed, repeatable, defined and managed. Measurability is the main characteristic of the processes which in turn provides useful intelligence thereby enhancing performance at an institutional level. Knowledge sharing is institutionalised. </a:t>
            </a:r>
          </a:p>
          <a:p>
            <a:pPr>
              <a:buNone/>
            </a:pPr>
            <a:endParaRPr lang="en-GB" dirty="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GB" b="1" dirty="0" smtClean="0"/>
              <a:t>I(5) – Innovative / </a:t>
            </a:r>
            <a:r>
              <a:rPr lang="en-GB" b="1" dirty="0" smtClean="0">
                <a:solidFill>
                  <a:schemeClr val="tx2">
                    <a:lumMod val="75000"/>
                  </a:schemeClr>
                </a:solidFill>
              </a:rPr>
              <a:t>Improving</a:t>
            </a:r>
            <a:r>
              <a:rPr lang="en-GB" dirty="0" smtClean="0"/>
              <a:t/>
            </a:r>
            <a:br>
              <a:rPr lang="en-GB" dirty="0" smtClean="0"/>
            </a:br>
            <a:endParaRPr lang="en-GB" dirty="0"/>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10000"/>
          </a:bodyPr>
          <a:lstStyle/>
          <a:p>
            <a:r>
              <a:rPr lang="en-GB" b="1" dirty="0" smtClean="0">
                <a:solidFill>
                  <a:schemeClr val="tx2">
                    <a:lumMod val="75000"/>
                  </a:schemeClr>
                </a:solidFill>
              </a:rPr>
              <a:t>This </a:t>
            </a:r>
            <a:r>
              <a:rPr lang="en-GB" b="1" dirty="0">
                <a:solidFill>
                  <a:schemeClr val="tx2">
                    <a:lumMod val="75000"/>
                  </a:schemeClr>
                </a:solidFill>
              </a:rPr>
              <a:t>level is characterised by </a:t>
            </a:r>
            <a:r>
              <a:rPr lang="en-GB" b="1" dirty="0" err="1">
                <a:solidFill>
                  <a:schemeClr val="tx2">
                    <a:lumMod val="75000"/>
                  </a:schemeClr>
                </a:solidFill>
              </a:rPr>
              <a:t>optimisability</a:t>
            </a:r>
            <a:r>
              <a:rPr lang="en-GB" b="1" dirty="0">
                <a:solidFill>
                  <a:schemeClr val="tx2">
                    <a:lumMod val="75000"/>
                  </a:schemeClr>
                </a:solidFill>
              </a:rPr>
              <a:t> and continuous improvement. Knowledge sharing is institutionalised and quantitative. Improvements are achieved from continuous feedback, across teams, within and across projects and across the whole organisation. All employees understand, embraced and practice the philosophy of knowledge sharing. Processes are continuously improving and innovative ideas of all employees find fertile ground.</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6707088" cy="1800200"/>
          </a:xfrm>
          <a:solidFill>
            <a:schemeClr val="tx2">
              <a:lumMod val="60000"/>
              <a:lumOff val="40000"/>
            </a:schemeClr>
          </a:solidFill>
        </p:spPr>
        <p:txBody>
          <a:bodyPr>
            <a:normAutofit fontScale="90000"/>
          </a:bodyPr>
          <a:lstStyle/>
          <a:p>
            <a:r>
              <a:rPr lang="en-US" altLang="zh-CN" b="1" dirty="0" smtClean="0">
                <a:solidFill>
                  <a:schemeClr val="tx2">
                    <a:lumMod val="75000"/>
                  </a:schemeClr>
                </a:solidFill>
                <a:latin typeface="Times New Roman" pitchFamily="18" charset="0"/>
                <a:ea typeface="SimSun" pitchFamily="2" charset="-122"/>
              </a:rPr>
              <a:t>Knowledge Sharing Strategies</a:t>
            </a:r>
            <a:r>
              <a:rPr lang="en-US" altLang="zh-CN" sz="3600" dirty="0" smtClean="0">
                <a:solidFill>
                  <a:schemeClr val="tx2">
                    <a:lumMod val="75000"/>
                  </a:schemeClr>
                </a:solidFill>
                <a:latin typeface="Times New Roman" pitchFamily="18" charset="0"/>
                <a:ea typeface="SimSun" pitchFamily="2" charset="-122"/>
              </a:rPr>
              <a:t> </a:t>
            </a:r>
            <a:r>
              <a:rPr lang="en-GB" sz="3600" dirty="0" smtClean="0">
                <a:solidFill>
                  <a:schemeClr val="tx2">
                    <a:lumMod val="75000"/>
                  </a:schemeClr>
                </a:solidFill>
              </a:rPr>
              <a:t/>
            </a:r>
            <a:br>
              <a:rPr lang="en-GB" sz="3600" dirty="0" smtClean="0">
                <a:solidFill>
                  <a:schemeClr val="tx2">
                    <a:lumMod val="75000"/>
                  </a:schemeClr>
                </a:solidFill>
              </a:rPr>
            </a:br>
            <a:endParaRPr lang="en-GB" dirty="0">
              <a:solidFill>
                <a:schemeClr val="tx2">
                  <a:lumMod val="75000"/>
                </a:schemeClr>
              </a:solidFill>
            </a:endParaRPr>
          </a:p>
        </p:txBody>
      </p:sp>
      <p:sp>
        <p:nvSpPr>
          <p:cNvPr id="3" name="Content Placeholder 2"/>
          <p:cNvSpPr>
            <a:spLocks noGrp="1"/>
          </p:cNvSpPr>
          <p:nvPr>
            <p:ph idx="1"/>
          </p:nvPr>
        </p:nvSpPr>
        <p:spPr>
          <a:xfrm>
            <a:off x="395536" y="1600200"/>
            <a:ext cx="8352928" cy="4525963"/>
          </a:xfrm>
          <a:solidFill>
            <a:schemeClr val="accent1">
              <a:lumMod val="20000"/>
              <a:lumOff val="80000"/>
            </a:schemeClr>
          </a:solidFill>
        </p:spPr>
        <p:txBody>
          <a:bodyPr>
            <a:normAutofit fontScale="70000" lnSpcReduction="20000"/>
          </a:bodyPr>
          <a:lstStyle/>
          <a:p>
            <a:endParaRPr lang="en-US" dirty="0" smtClean="0"/>
          </a:p>
          <a:p>
            <a:endParaRPr lang="en-US" dirty="0" smtClean="0"/>
          </a:p>
          <a:p>
            <a:endParaRPr lang="en-US" dirty="0" smtClean="0"/>
          </a:p>
          <a:p>
            <a:pPr>
              <a:buNone/>
            </a:pPr>
            <a:r>
              <a:rPr lang="en-US" dirty="0" smtClean="0"/>
              <a:t>		          </a:t>
            </a:r>
            <a:r>
              <a:rPr lang="en-US" b="1" dirty="0" smtClean="0">
                <a:solidFill>
                  <a:schemeClr val="tx2">
                    <a:lumMod val="75000"/>
                  </a:schemeClr>
                </a:solidFill>
              </a:rPr>
              <a:t>Show benefits – 1   	          2 - Build trust</a:t>
            </a:r>
          </a:p>
          <a:p>
            <a:pPr>
              <a:buNone/>
            </a:pPr>
            <a:endParaRPr lang="en-US" b="1" dirty="0" smtClean="0">
              <a:solidFill>
                <a:schemeClr val="tx2">
                  <a:lumMod val="75000"/>
                </a:schemeClr>
              </a:solidFill>
            </a:endParaRPr>
          </a:p>
          <a:p>
            <a:pPr>
              <a:buNone/>
            </a:pPr>
            <a:r>
              <a:rPr lang="en-US" b="1" dirty="0" smtClean="0">
                <a:solidFill>
                  <a:schemeClr val="tx2">
                    <a:lumMod val="75000"/>
                  </a:schemeClr>
                </a:solidFill>
              </a:rPr>
              <a:t>Support by Technology - 8                                          3 - Reward desired  				            			</a:t>
            </a:r>
            <a:r>
              <a:rPr lang="en-US" b="1" dirty="0" err="1" smtClean="0">
                <a:solidFill>
                  <a:schemeClr val="tx2">
                    <a:lumMod val="75000"/>
                  </a:schemeClr>
                </a:solidFill>
              </a:rPr>
              <a:t>behaviour</a:t>
            </a:r>
            <a:r>
              <a:rPr lang="en-US" b="1" dirty="0" smtClean="0">
                <a:solidFill>
                  <a:schemeClr val="tx2">
                    <a:lumMod val="75000"/>
                  </a:schemeClr>
                </a:solidFill>
              </a:rPr>
              <a:t> </a:t>
            </a:r>
          </a:p>
          <a:p>
            <a:pPr>
              <a:buNone/>
            </a:pPr>
            <a:endParaRPr lang="en-US" b="1" dirty="0" smtClean="0">
              <a:solidFill>
                <a:schemeClr val="tx2">
                  <a:lumMod val="75000"/>
                </a:schemeClr>
              </a:solidFill>
            </a:endParaRPr>
          </a:p>
          <a:p>
            <a:pPr>
              <a:buNone/>
            </a:pPr>
            <a:r>
              <a:rPr lang="en-US" b="1" dirty="0" smtClean="0">
                <a:solidFill>
                  <a:schemeClr val="tx2">
                    <a:lumMod val="75000"/>
                  </a:schemeClr>
                </a:solidFill>
              </a:rPr>
              <a:t>    Learn from mistakes - 7                                          4  Create Role Models</a:t>
            </a:r>
          </a:p>
          <a:p>
            <a:pPr>
              <a:buNone/>
            </a:pPr>
            <a:endParaRPr lang="en-US" b="1" dirty="0" smtClean="0">
              <a:solidFill>
                <a:schemeClr val="tx2">
                  <a:lumMod val="75000"/>
                </a:schemeClr>
              </a:solidFill>
            </a:endParaRPr>
          </a:p>
          <a:p>
            <a:pPr>
              <a:buNone/>
            </a:pPr>
            <a:r>
              <a:rPr lang="en-US" b="1" dirty="0" smtClean="0">
                <a:solidFill>
                  <a:schemeClr val="tx2">
                    <a:lumMod val="75000"/>
                  </a:schemeClr>
                </a:solidFill>
              </a:rPr>
              <a:t>                 Train stakeholders - 6                      5 - Include in job   </a:t>
            </a:r>
          </a:p>
          <a:p>
            <a:pPr>
              <a:buNone/>
            </a:pPr>
            <a:r>
              <a:rPr lang="en-US" b="1" dirty="0" smtClean="0">
                <a:solidFill>
                  <a:schemeClr val="tx2">
                    <a:lumMod val="75000"/>
                  </a:schemeClr>
                </a:solidFill>
              </a:rPr>
              <a:t>					                      descriptions</a:t>
            </a:r>
          </a:p>
          <a:p>
            <a:endParaRPr lang="en-GB" dirty="0"/>
          </a:p>
        </p:txBody>
      </p:sp>
      <p:cxnSp>
        <p:nvCxnSpPr>
          <p:cNvPr id="5" name="Straight Connector 4"/>
          <p:cNvCxnSpPr/>
          <p:nvPr/>
        </p:nvCxnSpPr>
        <p:spPr>
          <a:xfrm flipV="1">
            <a:off x="4139952" y="2780928"/>
            <a:ext cx="1368152"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084168" y="3573016"/>
            <a:ext cx="72008"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436096" y="4581128"/>
            <a:ext cx="720080"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139952" y="5517232"/>
            <a:ext cx="122413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436096" y="2780928"/>
            <a:ext cx="648072" cy="86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491880" y="3501008"/>
            <a:ext cx="0" cy="10801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563888" y="2852936"/>
            <a:ext cx="504056"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91880" y="4725144"/>
            <a:ext cx="504056" cy="7920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b="1" dirty="0" smtClean="0">
                <a:solidFill>
                  <a:schemeClr val="tx2">
                    <a:lumMod val="75000"/>
                  </a:schemeClr>
                </a:solidFill>
              </a:rPr>
              <a:t>Advantage through Knowledge Sharing and Collaboration</a:t>
            </a:r>
            <a:endParaRPr lang="en-GB" b="1" dirty="0">
              <a:solidFill>
                <a:schemeClr val="tx2">
                  <a:lumMod val="75000"/>
                </a:schemeClr>
              </a:solidFill>
            </a:endParaRPr>
          </a:p>
        </p:txBody>
      </p:sp>
      <p:pic>
        <p:nvPicPr>
          <p:cNvPr id="4" name="Content Placeholder 3" descr="collaboration.jpg"/>
          <p:cNvPicPr>
            <a:picLocks noGrp="1" noChangeAspect="1"/>
          </p:cNvPicPr>
          <p:nvPr>
            <p:ph idx="1"/>
          </p:nvPr>
        </p:nvPicPr>
        <p:blipFill>
          <a:blip r:embed="rId2" cstate="print"/>
          <a:stretch>
            <a:fillRect/>
          </a:stretch>
        </p:blipFill>
        <p:spPr>
          <a:xfrm>
            <a:off x="2123728" y="2378736"/>
            <a:ext cx="4176464" cy="40746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solidFill>
                  <a:schemeClr val="tx2">
                    <a:lumMod val="75000"/>
                  </a:schemeClr>
                </a:solidFill>
              </a:rPr>
              <a:t>   Thank </a:t>
            </a:r>
            <a:r>
              <a:rPr lang="en-US" b="1" dirty="0" smtClean="0">
                <a:solidFill>
                  <a:schemeClr val="tx2">
                    <a:lumMod val="75000"/>
                  </a:schemeClr>
                </a:solidFill>
              </a:rPr>
              <a:t>you</a:t>
            </a:r>
            <a:endParaRPr lang="en-GB" b="1" dirty="0">
              <a:solidFill>
                <a:schemeClr val="tx2">
                  <a:lumMod val="75000"/>
                </a:schemeClr>
              </a:solidFill>
            </a:endParaRPr>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b="1" dirty="0" smtClean="0">
                <a:solidFill>
                  <a:schemeClr val="tx2">
                    <a:lumMod val="75000"/>
                  </a:schemeClr>
                </a:solidFill>
              </a:rPr>
              <a:t>Elli Georgiadou</a:t>
            </a:r>
          </a:p>
          <a:p>
            <a:pPr algn="ctr">
              <a:buNone/>
            </a:pPr>
            <a:endParaRPr lang="en-US" b="1" dirty="0" smtClean="0">
              <a:solidFill>
                <a:schemeClr val="tx2">
                  <a:lumMod val="75000"/>
                </a:schemeClr>
              </a:solidFill>
            </a:endParaRPr>
          </a:p>
          <a:p>
            <a:pPr algn="ctr">
              <a:buNone/>
            </a:pPr>
            <a:r>
              <a:rPr lang="en-US" b="1" dirty="0" smtClean="0">
                <a:solidFill>
                  <a:schemeClr val="tx2">
                    <a:lumMod val="75000"/>
                  </a:schemeClr>
                </a:solidFill>
              </a:rPr>
              <a:t>e.georgiadou@mdx.ac.uk</a:t>
            </a:r>
            <a:endParaRPr lang="en-GB"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solidFill>
                  <a:schemeClr val="tx2">
                    <a:lumMod val="75000"/>
                  </a:schemeClr>
                </a:solidFill>
              </a:rPr>
              <a:t>Quality management in HE</a:t>
            </a:r>
            <a:endParaRPr lang="en-GB" dirty="0">
              <a:solidFill>
                <a:schemeClr val="tx2">
                  <a:lumMod val="75000"/>
                </a:schemeClr>
              </a:solidFill>
            </a:endParaRPr>
          </a:p>
        </p:txBody>
      </p:sp>
      <p:sp>
        <p:nvSpPr>
          <p:cNvPr id="3" name="Content Placeholder 2"/>
          <p:cNvSpPr>
            <a:spLocks noGrp="1"/>
          </p:cNvSpPr>
          <p:nvPr>
            <p:ph idx="1"/>
          </p:nvPr>
        </p:nvSpPr>
        <p:spPr>
          <a:solidFill>
            <a:schemeClr val="tx2">
              <a:lumMod val="20000"/>
              <a:lumOff val="80000"/>
            </a:schemeClr>
          </a:solidFill>
        </p:spPr>
        <p:txBody>
          <a:bodyPr>
            <a:normAutofit/>
          </a:bodyPr>
          <a:lstStyle/>
          <a:p>
            <a:r>
              <a:rPr lang="en-US" dirty="0" smtClean="0">
                <a:solidFill>
                  <a:schemeClr val="tx2">
                    <a:lumMod val="75000"/>
                  </a:schemeClr>
                </a:solidFill>
              </a:rPr>
              <a:t>No </a:t>
            </a:r>
            <a:r>
              <a:rPr lang="en-GB" dirty="0" smtClean="0">
                <a:solidFill>
                  <a:schemeClr val="tx2">
                    <a:lumMod val="75000"/>
                  </a:schemeClr>
                </a:solidFill>
              </a:rPr>
              <a:t>consensus on how best to manage and  measure quality within higher education institutions (HEIs).</a:t>
            </a:r>
          </a:p>
          <a:p>
            <a:endParaRPr lang="en-GB" dirty="0" smtClean="0">
              <a:solidFill>
                <a:schemeClr val="tx2">
                  <a:lumMod val="75000"/>
                </a:schemeClr>
              </a:solidFill>
            </a:endParaRPr>
          </a:p>
          <a:p>
            <a:r>
              <a:rPr lang="en-GB" dirty="0" smtClean="0">
                <a:solidFill>
                  <a:schemeClr val="tx2">
                    <a:lumMod val="75000"/>
                  </a:schemeClr>
                </a:solidFill>
              </a:rPr>
              <a:t>A  variety of approaches have been adopted mainly from the manufacturing, industrial  and business sectors</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en-US" dirty="0" smtClean="0">
                <a:solidFill>
                  <a:schemeClr val="tx2">
                    <a:lumMod val="75000"/>
                  </a:schemeClr>
                </a:solidFill>
              </a:rPr>
              <a:t>Dimensions of Quality in HE</a:t>
            </a:r>
            <a:endParaRPr lang="en-GB" dirty="0">
              <a:solidFill>
                <a:schemeClr val="tx2">
                  <a:lumMod val="75000"/>
                </a:schemeClr>
              </a:solidFill>
            </a:endParaRPr>
          </a:p>
        </p:txBody>
      </p:sp>
      <p:sp>
        <p:nvSpPr>
          <p:cNvPr id="3" name="Content Placeholder 2"/>
          <p:cNvSpPr>
            <a:spLocks noGrp="1"/>
          </p:cNvSpPr>
          <p:nvPr>
            <p:ph idx="1"/>
          </p:nvPr>
        </p:nvSpPr>
        <p:spPr/>
        <p:txBody>
          <a:bodyPr>
            <a:normAutofit fontScale="77500" lnSpcReduction="20000"/>
          </a:bodyPr>
          <a:lstStyle/>
          <a:p>
            <a:r>
              <a:rPr lang="en-GB" dirty="0" smtClean="0">
                <a:solidFill>
                  <a:schemeClr val="tx2">
                    <a:lumMod val="75000"/>
                  </a:schemeClr>
                </a:solidFill>
              </a:rPr>
              <a:t>One of the most clearly defined sets of dimensions of quality for HE has been identified by Harvey and Knight (1996), who argue that quality can be broken down into five different but related dimensions: </a:t>
            </a:r>
          </a:p>
          <a:p>
            <a:endParaRPr lang="en-GB" dirty="0" smtClean="0">
              <a:solidFill>
                <a:schemeClr val="tx2">
                  <a:lumMod val="75000"/>
                </a:schemeClr>
              </a:solidFill>
            </a:endParaRPr>
          </a:p>
          <a:p>
            <a:pPr>
              <a:buNone/>
            </a:pPr>
            <a:r>
              <a:rPr lang="en-GB" dirty="0" smtClean="0">
                <a:solidFill>
                  <a:schemeClr val="tx2">
                    <a:lumMod val="75000"/>
                  </a:schemeClr>
                </a:solidFill>
              </a:rPr>
              <a:t>• quality as exceptional (for example, high standards) </a:t>
            </a:r>
          </a:p>
          <a:p>
            <a:pPr>
              <a:buNone/>
            </a:pPr>
            <a:r>
              <a:rPr lang="en-GB" dirty="0" smtClean="0">
                <a:solidFill>
                  <a:schemeClr val="tx2">
                    <a:lumMod val="75000"/>
                  </a:schemeClr>
                </a:solidFill>
              </a:rPr>
              <a:t>• quality as consistency (for example, zero defects) </a:t>
            </a:r>
          </a:p>
          <a:p>
            <a:pPr>
              <a:buNone/>
            </a:pPr>
            <a:r>
              <a:rPr lang="en-GB" dirty="0" smtClean="0">
                <a:solidFill>
                  <a:schemeClr val="tx2">
                    <a:lumMod val="75000"/>
                  </a:schemeClr>
                </a:solidFill>
              </a:rPr>
              <a:t>• quality as fitness for purpose (fitting customer specifications) </a:t>
            </a:r>
          </a:p>
          <a:p>
            <a:pPr>
              <a:buNone/>
            </a:pPr>
            <a:r>
              <a:rPr lang="en-GB" dirty="0" smtClean="0">
                <a:solidFill>
                  <a:schemeClr val="tx2">
                    <a:lumMod val="75000"/>
                  </a:schemeClr>
                </a:solidFill>
              </a:rPr>
              <a:t>• quality as value for money (as efficiency and effectiveness) </a:t>
            </a:r>
          </a:p>
          <a:p>
            <a:pPr>
              <a:buNone/>
            </a:pPr>
            <a:r>
              <a:rPr lang="en-GB" dirty="0" smtClean="0">
                <a:solidFill>
                  <a:schemeClr val="tx2">
                    <a:lumMod val="75000"/>
                  </a:schemeClr>
                </a:solidFill>
              </a:rPr>
              <a:t>• quality as transformative (an ongoing process that includes empowerment to take action and enhancement of customer satisfaction). </a:t>
            </a:r>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b="1" dirty="0" smtClean="0">
                <a:solidFill>
                  <a:schemeClr val="tx2">
                    <a:lumMod val="75000"/>
                  </a:schemeClr>
                </a:solidFill>
              </a:rPr>
              <a:t>Quality is in the eye of the stakeholders</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85000" lnSpcReduction="10000"/>
          </a:bodyPr>
          <a:lstStyle/>
          <a:p>
            <a:r>
              <a:rPr lang="en-GB" dirty="0" smtClean="0">
                <a:solidFill>
                  <a:schemeClr val="tx2">
                    <a:lumMod val="75000"/>
                  </a:schemeClr>
                </a:solidFill>
              </a:rPr>
              <a:t>Different stakeholders are likely to value the importance of these different dimensions of quality according to their particular motivations and interest and interpret them differently. </a:t>
            </a:r>
          </a:p>
          <a:p>
            <a:r>
              <a:rPr lang="en-GB" dirty="0" smtClean="0">
                <a:solidFill>
                  <a:schemeClr val="tx2">
                    <a:lumMod val="75000"/>
                  </a:schemeClr>
                </a:solidFill>
              </a:rPr>
              <a:t>For example, </a:t>
            </a:r>
            <a:r>
              <a:rPr lang="en-GB" u="sng" dirty="0" smtClean="0">
                <a:solidFill>
                  <a:schemeClr val="tx2">
                    <a:lumMod val="75000"/>
                  </a:schemeClr>
                </a:solidFill>
              </a:rPr>
              <a:t>quality as value for money </a:t>
            </a:r>
            <a:r>
              <a:rPr lang="en-GB" dirty="0" smtClean="0">
                <a:solidFill>
                  <a:schemeClr val="tx2">
                    <a:lumMod val="75000"/>
                  </a:schemeClr>
                </a:solidFill>
              </a:rPr>
              <a:t>is likely to be judged differently even by various internal stakeholders. Students may judge value for money according to tuition fees paid versus contact time supplied, whereas a department manager is likely to be more concerned with the effective use of resources in relation to student numbers.</a:t>
            </a:r>
            <a:endParaRPr lang="en-GB" dirty="0">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lumMod val="75000"/>
                  </a:schemeClr>
                </a:solidFill>
              </a:rPr>
              <a:t>Factors /forces demanding quality</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77500" lnSpcReduction="20000"/>
          </a:bodyPr>
          <a:lstStyle/>
          <a:p>
            <a:r>
              <a:rPr lang="en-US" b="1" dirty="0" smtClean="0">
                <a:solidFill>
                  <a:schemeClr val="tx2">
                    <a:lumMod val="75000"/>
                  </a:schemeClr>
                </a:solidFill>
              </a:rPr>
              <a:t>HE stimulates economic growth</a:t>
            </a:r>
            <a:endParaRPr lang="en-GB" b="1" dirty="0" smtClean="0">
              <a:solidFill>
                <a:schemeClr val="tx2">
                  <a:lumMod val="75000"/>
                </a:schemeClr>
              </a:solidFill>
            </a:endParaRPr>
          </a:p>
          <a:p>
            <a:r>
              <a:rPr lang="en-GB" b="1" dirty="0" smtClean="0">
                <a:solidFill>
                  <a:schemeClr val="tx2">
                    <a:lumMod val="75000"/>
                  </a:schemeClr>
                </a:solidFill>
              </a:rPr>
              <a:t> HE for the ‘ masses’</a:t>
            </a:r>
          </a:p>
          <a:p>
            <a:r>
              <a:rPr lang="en-US" b="1" dirty="0" smtClean="0">
                <a:solidFill>
                  <a:schemeClr val="tx2">
                    <a:lumMod val="75000"/>
                  </a:schemeClr>
                </a:solidFill>
              </a:rPr>
              <a:t>Increased accountability</a:t>
            </a:r>
          </a:p>
          <a:p>
            <a:r>
              <a:rPr lang="en-US" b="1" dirty="0" smtClean="0">
                <a:solidFill>
                  <a:schemeClr val="tx2">
                    <a:lumMod val="75000"/>
                  </a:schemeClr>
                </a:solidFill>
              </a:rPr>
              <a:t>Greater expectations and diversity of </a:t>
            </a:r>
            <a:r>
              <a:rPr lang="en-GB" b="1" dirty="0" smtClean="0">
                <a:solidFill>
                  <a:schemeClr val="tx2">
                    <a:lumMod val="75000"/>
                  </a:schemeClr>
                </a:solidFill>
              </a:rPr>
              <a:t>students as consumers</a:t>
            </a:r>
          </a:p>
          <a:p>
            <a:r>
              <a:rPr lang="en-US" b="1" dirty="0" smtClean="0">
                <a:solidFill>
                  <a:schemeClr val="tx2">
                    <a:lumMod val="75000"/>
                  </a:schemeClr>
                </a:solidFill>
              </a:rPr>
              <a:t>Need for flexibility in provision</a:t>
            </a:r>
          </a:p>
          <a:p>
            <a:r>
              <a:rPr lang="en-US" b="1" dirty="0" smtClean="0">
                <a:solidFill>
                  <a:schemeClr val="tx2">
                    <a:lumMod val="75000"/>
                  </a:schemeClr>
                </a:solidFill>
              </a:rPr>
              <a:t>Increased competition (national/international)</a:t>
            </a:r>
          </a:p>
          <a:p>
            <a:endParaRPr lang="en-GB" b="1" dirty="0" smtClean="0">
              <a:solidFill>
                <a:schemeClr val="tx2">
                  <a:lumMod val="75000"/>
                </a:schemeClr>
              </a:solidFill>
            </a:endParaRPr>
          </a:p>
          <a:p>
            <a:r>
              <a:rPr lang="en-GB" b="1" dirty="0" smtClean="0">
                <a:solidFill>
                  <a:schemeClr val="tx2">
                    <a:lumMod val="75000"/>
                  </a:schemeClr>
                </a:solidFill>
              </a:rPr>
              <a:t> These forces demand that quality assurance processes are both rigorous and transparent, and that quality enhancement initiatives are firmly embedded in any quality management programme.</a:t>
            </a:r>
            <a:endParaRPr lang="en-GB" b="1" dirty="0">
              <a:solidFill>
                <a:schemeClr val="tx2">
                  <a:lumMod val="7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normAutofit fontScale="90000"/>
          </a:bodyPr>
          <a:lstStyle/>
          <a:p>
            <a:r>
              <a:rPr lang="en-US" dirty="0" smtClean="0"/>
              <a:t>Knowledge Creation in </a:t>
            </a:r>
            <a:r>
              <a:rPr lang="en-US" dirty="0" err="1" smtClean="0"/>
              <a:t>Organisations</a:t>
            </a:r>
            <a:endParaRPr lang="en-GB" dirty="0"/>
          </a:p>
        </p:txBody>
      </p:sp>
      <p:sp>
        <p:nvSpPr>
          <p:cNvPr id="3" name="Content Placeholder 2"/>
          <p:cNvSpPr>
            <a:spLocks noGrp="1"/>
          </p:cNvSpPr>
          <p:nvPr>
            <p:ph idx="1"/>
          </p:nvPr>
        </p:nvSpPr>
        <p:spPr>
          <a:solidFill>
            <a:schemeClr val="accent1">
              <a:lumMod val="20000"/>
              <a:lumOff val="80000"/>
            </a:schemeClr>
          </a:solidFill>
        </p:spPr>
        <p:txBody>
          <a:bodyPr>
            <a:normAutofit fontScale="85000" lnSpcReduction="20000"/>
          </a:bodyPr>
          <a:lstStyle/>
          <a:p>
            <a:pPr>
              <a:spcBef>
                <a:spcPct val="60000"/>
              </a:spcBef>
            </a:pPr>
            <a:r>
              <a:rPr lang="en-GB" dirty="0" smtClean="0"/>
              <a:t>Continuous knowledge creation requires </a:t>
            </a:r>
            <a:r>
              <a:rPr lang="en-GB" b="1" dirty="0" smtClean="0"/>
              <a:t>voluntary actions</a:t>
            </a:r>
            <a:r>
              <a:rPr lang="en-GB" dirty="0" smtClean="0"/>
              <a:t> requiring  openness, scrutiny, trust and tolerance towards different views and interpretations </a:t>
            </a:r>
          </a:p>
          <a:p>
            <a:pPr>
              <a:spcBef>
                <a:spcPct val="60000"/>
              </a:spcBef>
            </a:pPr>
            <a:r>
              <a:rPr lang="en-GB" dirty="0" smtClean="0"/>
              <a:t>The constructive learning process in the work-place is revealed through </a:t>
            </a:r>
            <a:r>
              <a:rPr lang="en-GB" b="1" dirty="0" smtClean="0"/>
              <a:t>bottom-up knowledge creation spread from individual to individual</a:t>
            </a:r>
            <a:r>
              <a:rPr lang="en-GB" dirty="0" smtClean="0"/>
              <a:t> in the socialization process</a:t>
            </a:r>
          </a:p>
          <a:p>
            <a:pPr>
              <a:spcBef>
                <a:spcPct val="60000"/>
              </a:spcBef>
            </a:pPr>
            <a:r>
              <a:rPr lang="en-GB" b="1" dirty="0" smtClean="0">
                <a:solidFill>
                  <a:srgbClr val="CC0000"/>
                </a:solidFill>
              </a:rPr>
              <a:t>The organisation’s responsibility is to align organisational learning investment with organisational value outcome taking into account both current and future organisational tasks</a:t>
            </a:r>
            <a:r>
              <a:rPr lang="en-US" b="1" dirty="0" smtClean="0"/>
              <a:t> </a:t>
            </a:r>
            <a:endParaRPr lang="en-GB" b="1" dirty="0" smtClean="0"/>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US" b="1" dirty="0" smtClean="0">
                <a:solidFill>
                  <a:schemeClr val="tx2">
                    <a:lumMod val="75000"/>
                  </a:schemeClr>
                </a:solidFill>
              </a:rPr>
              <a:t>Knowledge Sharing</a:t>
            </a:r>
            <a:endParaRPr lang="en-GB" b="1" dirty="0">
              <a:solidFill>
                <a:schemeClr val="tx2">
                  <a:lumMod val="75000"/>
                </a:schemeClr>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fontScale="92500" lnSpcReduction="20000"/>
          </a:bodyPr>
          <a:lstStyle/>
          <a:p>
            <a:pPr>
              <a:spcBef>
                <a:spcPct val="60000"/>
              </a:spcBef>
              <a:buFontTx/>
              <a:buNone/>
            </a:pPr>
            <a:r>
              <a:rPr lang="en-GB" dirty="0" smtClean="0">
                <a:solidFill>
                  <a:schemeClr val="tx2">
                    <a:lumMod val="75000"/>
                  </a:schemeClr>
                </a:solidFill>
              </a:rPr>
              <a:t>Knowledge sharing  is aided, hindered, moulded by</a:t>
            </a:r>
          </a:p>
          <a:p>
            <a:pPr>
              <a:spcBef>
                <a:spcPct val="60000"/>
              </a:spcBef>
              <a:buFontTx/>
              <a:buNone/>
            </a:pPr>
            <a:r>
              <a:rPr lang="en-GB" dirty="0" smtClean="0">
                <a:solidFill>
                  <a:schemeClr val="tx2">
                    <a:lumMod val="75000"/>
                  </a:schemeClr>
                </a:solidFill>
              </a:rPr>
              <a:t>individual, organisational and national culture</a:t>
            </a:r>
          </a:p>
          <a:p>
            <a:pPr>
              <a:spcBef>
                <a:spcPct val="60000"/>
              </a:spcBef>
              <a:buFontTx/>
              <a:buNone/>
            </a:pPr>
            <a:r>
              <a:rPr lang="en-GB" dirty="0" smtClean="0">
                <a:solidFill>
                  <a:schemeClr val="tx2">
                    <a:lumMod val="75000"/>
                  </a:schemeClr>
                </a:solidFill>
              </a:rPr>
              <a:t>	attitudes</a:t>
            </a:r>
          </a:p>
          <a:p>
            <a:pPr>
              <a:spcBef>
                <a:spcPct val="60000"/>
              </a:spcBef>
              <a:buFontTx/>
              <a:buNone/>
            </a:pPr>
            <a:r>
              <a:rPr lang="en-GB" dirty="0" smtClean="0">
                <a:solidFill>
                  <a:schemeClr val="tx2">
                    <a:lumMod val="75000"/>
                  </a:schemeClr>
                </a:solidFill>
              </a:rPr>
              <a:t>	slogans</a:t>
            </a:r>
          </a:p>
          <a:p>
            <a:pPr>
              <a:spcBef>
                <a:spcPct val="60000"/>
              </a:spcBef>
              <a:buFontTx/>
              <a:buNone/>
            </a:pPr>
            <a:r>
              <a:rPr lang="en-GB" dirty="0" smtClean="0">
                <a:solidFill>
                  <a:schemeClr val="tx2">
                    <a:lumMod val="75000"/>
                  </a:schemeClr>
                </a:solidFill>
              </a:rPr>
              <a:t>	symbols</a:t>
            </a:r>
          </a:p>
          <a:p>
            <a:pPr>
              <a:spcBef>
                <a:spcPct val="60000"/>
              </a:spcBef>
              <a:buFontTx/>
              <a:buNone/>
            </a:pPr>
            <a:r>
              <a:rPr lang="en-GB" dirty="0" smtClean="0">
                <a:solidFill>
                  <a:schemeClr val="tx2">
                    <a:lumMod val="75000"/>
                  </a:schemeClr>
                </a:solidFill>
              </a:rPr>
              <a:t>	heroes and rituals</a:t>
            </a:r>
          </a:p>
          <a:p>
            <a:pPr>
              <a:spcBef>
                <a:spcPct val="60000"/>
              </a:spcBef>
              <a:buFontTx/>
              <a:buNone/>
            </a:pPr>
            <a:r>
              <a:rPr lang="en-GB" b="1" dirty="0" smtClean="0">
                <a:solidFill>
                  <a:schemeClr val="tx2">
                    <a:lumMod val="75000"/>
                  </a:schemeClr>
                </a:solidFill>
              </a:rPr>
              <a: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Knowledge Creation in </a:t>
            </a:r>
            <a:r>
              <a:rPr lang="en-US" dirty="0" err="1" smtClean="0"/>
              <a:t>Organisations</a:t>
            </a:r>
            <a:endParaRPr lang="en-GB" dirty="0"/>
          </a:p>
        </p:txBody>
      </p:sp>
      <p:sp>
        <p:nvSpPr>
          <p:cNvPr id="3" name="Content Placeholder 2"/>
          <p:cNvSpPr>
            <a:spLocks noGrp="1"/>
          </p:cNvSpPr>
          <p:nvPr>
            <p:ph idx="1"/>
          </p:nvPr>
        </p:nvSpPr>
        <p:spPr/>
        <p:txBody>
          <a:bodyPr>
            <a:normAutofit fontScale="85000" lnSpcReduction="20000"/>
          </a:bodyPr>
          <a:lstStyle/>
          <a:p>
            <a:pPr>
              <a:spcBef>
                <a:spcPct val="60000"/>
              </a:spcBef>
            </a:pPr>
            <a:r>
              <a:rPr lang="en-GB" dirty="0" smtClean="0"/>
              <a:t>Continuous knowledge creation requires </a:t>
            </a:r>
            <a:r>
              <a:rPr lang="en-GB" b="1" dirty="0" smtClean="0"/>
              <a:t>voluntary actions</a:t>
            </a:r>
            <a:r>
              <a:rPr lang="en-GB" dirty="0" smtClean="0"/>
              <a:t> requiring  openness, scrutiny, trust and tolerance towards different views and interpretations </a:t>
            </a:r>
          </a:p>
          <a:p>
            <a:pPr>
              <a:spcBef>
                <a:spcPct val="60000"/>
              </a:spcBef>
            </a:pPr>
            <a:r>
              <a:rPr lang="en-GB" dirty="0" smtClean="0"/>
              <a:t>The constructive learning process in the work-place is revealed through </a:t>
            </a:r>
            <a:r>
              <a:rPr lang="en-GB" b="1" dirty="0" smtClean="0"/>
              <a:t>bottom-up knowledge creation spread from individual to individual</a:t>
            </a:r>
            <a:r>
              <a:rPr lang="en-GB" dirty="0" smtClean="0"/>
              <a:t> in the socialization process</a:t>
            </a:r>
          </a:p>
          <a:p>
            <a:pPr>
              <a:spcBef>
                <a:spcPct val="60000"/>
              </a:spcBef>
            </a:pPr>
            <a:r>
              <a:rPr lang="en-GB" dirty="0" smtClean="0">
                <a:solidFill>
                  <a:srgbClr val="CC0000"/>
                </a:solidFill>
              </a:rPr>
              <a:t>The organisation’s responsibility is to align organisational learning investment with organisational value outcome taking into account both current and future organisational tasks</a:t>
            </a:r>
            <a:r>
              <a:rPr lang="en-US" dirty="0" smtClean="0"/>
              <a:t> </a:t>
            </a:r>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811</Words>
  <Application>Microsoft Office PowerPoint</Application>
  <PresentationFormat>On-screen Show (4:3)</PresentationFormat>
  <Paragraphs>134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Quality Management through Effective Knowledge Sharing</vt:lpstr>
      <vt:lpstr>Outline</vt:lpstr>
      <vt:lpstr>Quality management in HE</vt:lpstr>
      <vt:lpstr>Dimensions of Quality in HE</vt:lpstr>
      <vt:lpstr>Quality is in the eye of the stakeholders</vt:lpstr>
      <vt:lpstr>Factors /forces demanding quality</vt:lpstr>
      <vt:lpstr>Knowledge Creation in Organisations</vt:lpstr>
      <vt:lpstr>Knowledge Sharing</vt:lpstr>
      <vt:lpstr>Knowledge Creation in Organisations</vt:lpstr>
      <vt:lpstr>Why is the creation and application of new knowledge essential to the survival of organisations?</vt:lpstr>
      <vt:lpstr>Relevant Research by</vt:lpstr>
      <vt:lpstr>Expected Outcomes from effective Knowledge Sharing</vt:lpstr>
      <vt:lpstr>How to foster a Knowledge Sharing Culture?</vt:lpstr>
      <vt:lpstr>Cultural Diversity:  an opportunity or a hindrance</vt:lpstr>
      <vt:lpstr>Effective Knowledge Sharing</vt:lpstr>
      <vt:lpstr>The I5P Visualisation Framework for Performance Estimation through the Alignment of Process Maturity and Knowledge Sharing [Georgiadou et al]</vt:lpstr>
      <vt:lpstr>I(1)  - Incidental  </vt:lpstr>
      <vt:lpstr>I(2) - Intentional </vt:lpstr>
      <vt:lpstr>I(3) - Implementational  </vt:lpstr>
      <vt:lpstr>(4) - Intelligent </vt:lpstr>
      <vt:lpstr>I(5) – Innovative / Improving </vt:lpstr>
      <vt:lpstr>Knowledge Sharing Strategies  </vt:lpstr>
      <vt:lpstr>Advantage through Knowledge Sharing and Collaboration</vt:lpstr>
      <vt:lpstr>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Lynn Vos</dc:creator>
  <cp:lastModifiedBy>Lynn Vos</cp:lastModifiedBy>
  <cp:revision>6</cp:revision>
  <dcterms:created xsi:type="dcterms:W3CDTF">2012-10-01T08:54:50Z</dcterms:created>
  <dcterms:modified xsi:type="dcterms:W3CDTF">2012-10-10T22:39:45Z</dcterms:modified>
</cp:coreProperties>
</file>