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84" r:id="rId2"/>
    <p:sldId id="285" r:id="rId3"/>
    <p:sldId id="291" r:id="rId4"/>
    <p:sldId id="292" r:id="rId5"/>
    <p:sldId id="294" r:id="rId6"/>
    <p:sldId id="295" r:id="rId7"/>
    <p:sldId id="296" r:id="rId8"/>
    <p:sldId id="297" r:id="rId9"/>
    <p:sldId id="257" r:id="rId10"/>
    <p:sldId id="298" r:id="rId11"/>
    <p:sldId id="299" r:id="rId12"/>
    <p:sldId id="300" r:id="rId13"/>
    <p:sldId id="301" r:id="rId14"/>
    <p:sldId id="258" r:id="rId15"/>
    <p:sldId id="289" r:id="rId16"/>
    <p:sldId id="286" r:id="rId17"/>
    <p:sldId id="287" r:id="rId18"/>
    <p:sldId id="288" r:id="rId19"/>
    <p:sldId id="274" r:id="rId20"/>
    <p:sldId id="275" r:id="rId21"/>
    <p:sldId id="276" r:id="rId22"/>
    <p:sldId id="280" r:id="rId23"/>
    <p:sldId id="277" r:id="rId24"/>
    <p:sldId id="278" r:id="rId25"/>
    <p:sldId id="283" r:id="rId26"/>
    <p:sldId id="279" r:id="rId27"/>
    <p:sldId id="270" r:id="rId28"/>
    <p:sldId id="262" r:id="rId29"/>
    <p:sldId id="282" r:id="rId30"/>
    <p:sldId id="290" r:id="rId31"/>
    <p:sldId id="28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9" d="100"/>
          <a:sy n="39" d="100"/>
        </p:scale>
        <p:origin x="-1266" y="-192"/>
      </p:cViewPr>
      <p:guideLst>
        <p:guide orient="horz" pos="2160"/>
        <p:guide pos="2880"/>
      </p:guideLst>
    </p:cSldViewPr>
  </p:slideViewPr>
  <p:notesTextViewPr>
    <p:cViewPr>
      <p:scale>
        <a:sx n="100" d="100"/>
        <a:sy n="100" d="100"/>
      </p:scale>
      <p:origin x="0" y="0"/>
    </p:cViewPr>
  </p:notesTextViewPr>
  <p:notesViewPr>
    <p:cSldViewPr>
      <p:cViewPr varScale="1">
        <p:scale>
          <a:sx n="37" d="100"/>
          <a:sy n="37" d="100"/>
        </p:scale>
        <p:origin x="-2034"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64F97D-16BA-474C-BBC6-825986E40AF8}" type="datetimeFigureOut">
              <a:rPr lang="en-GB" smtClean="0"/>
              <a:pPr/>
              <a:t>11/10/2012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8895E3-6CC5-4143-A462-52EA195A001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8895E3-6CC5-4143-A462-52EA195A0014}" type="slidenum">
              <a:rPr lang="en-GB" smtClean="0"/>
              <a:pPr/>
              <a:t>21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D8895E3-6CC5-4143-A462-52EA195A0014}" type="slidenum">
              <a:rPr lang="en-GB" smtClean="0"/>
              <a:pPr/>
              <a:t>27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google.co.uk/imgres?imgurl=http://www.d-c-lab.com/file/pic/logo-eac-flag-TEMPUS_en.gif&amp;imgrefurl=http://www.d-c-lab.com/index1.php&amp;h=534&amp;w=1152&amp;sz=52&amp;tbnid=POsCzKZZxjBfTM:&amp;tbnh=70&amp;tbnw=150&amp;prev=/search?q=tempus+logo&amp;tbm=isch&amp;tbo=u&amp;zoom=1&amp;q=tempus+logo&amp;hl=en&amp;usg=__bqMo1HJIafCGpbHC2L_x-925UCA=&amp;sa=X&amp;ei=JqSyTdWMOtOq8APitNyVDA&amp;ved=0CDYQ9QEwAw" TargetMode="External"/><Relationship Id="rId2" Type="http://schemas.openxmlformats.org/officeDocument/2006/relationships/hyperlink" Target="http://www.google.co.uk/imgres?imgurl=http://static.guim.co.uk/sys-images/Education/Pix/pictures/2003/10/30/middlesex128.gif&amp;imgrefurl=http://www.guardian.co.uk/education/2009/may/10/universityguide-middlesex-uni&amp;h=128&amp;w=128&amp;sz=5&amp;tbnid=u_ddTRhWbkCRrM:&amp;tbnh=91&amp;tbnw=91&amp;prev=/search?q=middlesex+university+logo&amp;tbm=isch&amp;tbo=u&amp;zoom=1&amp;q=middlesex+university+logo&amp;hl=en&amp;usg=__b5Xdz0oXaEz2_XUiwMY1WwCPwOM=&amp;sa=X&amp;ei=xKKyTa2WCoOl8QPrpNCVDA&amp;ved=0CD0Q9QEwBw"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6AA7675-11B1-40F9-BEAD-76CADAA72224}" type="datetimeFigureOut">
              <a:rPr lang="en-GB" smtClean="0"/>
              <a:pPr/>
              <a:t>11/10/2012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28368A-99D7-4D83-AC76-A06C31A392F4}" type="slidenum">
              <a:rPr lang="en-GB" smtClean="0"/>
              <a:pPr/>
              <a:t>‹#›</a:t>
            </a:fld>
            <a:endParaRPr lang="en-GB"/>
          </a:p>
        </p:txBody>
      </p:sp>
      <p:pic>
        <p:nvPicPr>
          <p:cNvPr id="7" name="Picture 8"/>
          <p:cNvPicPr>
            <a:picLocks noChangeAspect="1" noChangeArrowheads="1"/>
          </p:cNvPicPr>
          <p:nvPr userDrawn="1"/>
        </p:nvPicPr>
        <p:blipFill>
          <a:blip r:embed="rId2" cstate="print"/>
          <a:srcRect l="61154" t="21829" r="8757" b="54868"/>
          <a:stretch>
            <a:fillRect/>
          </a:stretch>
        </p:blipFill>
        <p:spPr bwMode="auto">
          <a:xfrm>
            <a:off x="7380313" y="333375"/>
            <a:ext cx="1763688" cy="1079500"/>
          </a:xfrm>
          <a:prstGeom prst="rect">
            <a:avLst/>
          </a:prstGeom>
          <a:noFill/>
          <a:ln w="9525">
            <a:noFill/>
            <a:miter lim="800000"/>
            <a:headEnd/>
            <a:tailEnd/>
          </a:ln>
        </p:spPr>
      </p:pic>
      <p:sp>
        <p:nvSpPr>
          <p:cNvPr id="8" name="Title 1"/>
          <p:cNvSpPr>
            <a:spLocks noGrp="1"/>
          </p:cNvSpPr>
          <p:nvPr>
            <p:ph type="ctrTitle"/>
          </p:nvPr>
        </p:nvSpPr>
        <p:spPr>
          <a:xfrm>
            <a:off x="685800" y="2130425"/>
            <a:ext cx="7772400" cy="1470025"/>
          </a:xfrm>
          <a:solidFill>
            <a:schemeClr val="accent1">
              <a:lumMod val="20000"/>
              <a:lumOff val="80000"/>
            </a:schemeClr>
          </a:solidFill>
        </p:spPr>
        <p:txBody>
          <a:bodyPr/>
          <a:lstStyle>
            <a:lvl1pPr>
              <a:defRPr b="1">
                <a:solidFill>
                  <a:schemeClr val="tx2">
                    <a:lumMod val="75000"/>
                  </a:schemeClr>
                </a:solidFill>
              </a:defRPr>
            </a:lvl1pPr>
          </a:lstStyle>
          <a:p>
            <a:r>
              <a:rPr lang="en-US" dirty="0" smtClean="0"/>
              <a:t>Click to edit Master title style</a:t>
            </a:r>
            <a:endParaRPr lang="en-GB" dirty="0"/>
          </a:p>
        </p:txBody>
      </p:sp>
      <p:sp>
        <p:nvSpPr>
          <p:cNvPr id="9" name="Subtitle 2"/>
          <p:cNvSpPr>
            <a:spLocks noGrp="1"/>
          </p:cNvSpPr>
          <p:nvPr>
            <p:ph type="subTitle" idx="1"/>
          </p:nvPr>
        </p:nvSpPr>
        <p:spPr>
          <a:xfrm>
            <a:off x="1371600" y="3886200"/>
            <a:ext cx="6400800" cy="1752600"/>
          </a:xfrm>
          <a:solidFill>
            <a:schemeClr val="accent1">
              <a:lumMod val="20000"/>
              <a:lumOff val="80000"/>
            </a:schemeClr>
          </a:solidFill>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10" name="Rectangle 6"/>
          <p:cNvSpPr txBox="1">
            <a:spLocks noChangeArrowheads="1"/>
          </p:cNvSpPr>
          <p:nvPr userDrawn="1"/>
        </p:nvSpPr>
        <p:spPr>
          <a:xfrm>
            <a:off x="6553200" y="6245225"/>
            <a:ext cx="2133600" cy="476250"/>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A4C7899-84B9-439A-9209-AA1513D1E712}" type="slidenum">
              <a:rPr kumimoji="0" lang="en-GB"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AA7675-11B1-40F9-BEAD-76CADAA72224}" type="datetimeFigureOut">
              <a:rPr lang="en-GB" smtClean="0"/>
              <a:pPr/>
              <a:t>11/10/2012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28368A-99D7-4D83-AC76-A06C31A392F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AA7675-11B1-40F9-BEAD-76CADAA72224}" type="datetimeFigureOut">
              <a:rPr lang="en-GB" smtClean="0"/>
              <a:pPr/>
              <a:t>11/10/2012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28368A-99D7-4D83-AC76-A06C31A392F4}"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AA7675-11B1-40F9-BEAD-76CADAA72224}" type="datetimeFigureOut">
              <a:rPr lang="en-GB" smtClean="0"/>
              <a:pPr/>
              <a:t>11/10/2012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28368A-99D7-4D83-AC76-A06C31A392F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50000"/>
                  </a:schemeClr>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0"/>
            <a:ext cx="1018456" cy="501650"/>
          </a:xfrm>
        </p:spPr>
        <p:txBody>
          <a:bodyPr/>
          <a:lstStyle/>
          <a:p>
            <a:fld id="{26AA7675-11B1-40F9-BEAD-76CADAA72224}" type="datetimeFigureOut">
              <a:rPr lang="en-GB" smtClean="0"/>
              <a:pPr/>
              <a:t>11/10/2012</a:t>
            </a:fld>
            <a:endParaRPr lang="en-GB" dirty="0"/>
          </a:p>
        </p:txBody>
      </p:sp>
      <p:sp>
        <p:nvSpPr>
          <p:cNvPr id="5" name="Footer Placeholder 4"/>
          <p:cNvSpPr>
            <a:spLocks noGrp="1"/>
          </p:cNvSpPr>
          <p:nvPr>
            <p:ph type="ftr" sz="quarter" idx="11"/>
          </p:nvPr>
        </p:nvSpPr>
        <p:spPr>
          <a:xfrm>
            <a:off x="1619672" y="6356350"/>
            <a:ext cx="5832648" cy="501650"/>
          </a:xfrm>
        </p:spPr>
        <p:txBody>
          <a:bodyPr/>
          <a:lstStyle/>
          <a:p>
            <a:r>
              <a:rPr lang="en-GB" b="1" dirty="0" smtClean="0"/>
              <a:t>TEMPUS PROJECT 159311-TEMPUS-1-2009-IT-TEMPUS-JPCR “NETWATER”</a:t>
            </a:r>
            <a:endParaRPr lang="en-GB" dirty="0" smtClean="0"/>
          </a:p>
          <a:p>
            <a:endParaRPr lang="en-GB" dirty="0"/>
          </a:p>
        </p:txBody>
      </p:sp>
      <p:sp>
        <p:nvSpPr>
          <p:cNvPr id="6" name="Slide Number Placeholder 5"/>
          <p:cNvSpPr>
            <a:spLocks noGrp="1"/>
          </p:cNvSpPr>
          <p:nvPr>
            <p:ph type="sldNum" sz="quarter" idx="12"/>
          </p:nvPr>
        </p:nvSpPr>
        <p:spPr>
          <a:xfrm>
            <a:off x="7596336" y="6356350"/>
            <a:ext cx="1090464" cy="501650"/>
          </a:xfrm>
        </p:spPr>
        <p:txBody>
          <a:bodyPr/>
          <a:lstStyle/>
          <a:p>
            <a:r>
              <a:rPr lang="en-GB" dirty="0" smtClean="0"/>
              <a:t>Stavropol </a:t>
            </a:r>
            <a:fld id="{9A28368A-99D7-4D83-AC76-A06C31A392F4}" type="slidenum">
              <a:rPr lang="en-GB" smtClean="0"/>
              <a:pPr/>
              <a:t>‹#›</a:t>
            </a:fld>
            <a:endParaRPr lang="en-GB" dirty="0"/>
          </a:p>
        </p:txBody>
      </p:sp>
      <p:sp>
        <p:nvSpPr>
          <p:cNvPr id="12290" name="AutoShape 2" descr="data:image/jpg;base64,/9j/4AAQSkZJRgABAQAAAQABAAD/2wBDAAkGBwgHBgkIBwgKCgkLDRYPDQwMDRsUFRAWIB0iIiAdHx8kKDQsJCYxJx8fLT0tMTU3Ojo6Iys/RD84QzQ5Ojf/2wBDAQoKCg0MDRoPDxo3JR8lNzc3Nzc3Nzc3Nzc3Nzc3Nzc3Nzc3Nzc3Nzc3Nzc3Nzc3Nzc3Nzc3Nzc3Nzc3Nzc3Nzf/wAARCABOAE4DASIAAhEBAxEB/8QAGwAAAgIDAQAAAAAAAAAAAAAABgcEBQABAgP/xAA1EAABAwMDAQYEBAYDAAAAAAABAgMEAAURBhIhMRMUMkFRYQcicZEVQoGhNFJicrHBFiMz/8QAGgEBAAMBAQEAAAAAAAAAAAAAAAIDBAUBBv/EACoRAAEDAgMHBAMAAAAAAAAAAAEAAgMEERIhMQUTQVFhgaEicZGxI9Hw/9oADAMBAAIRAxEAPwB3mh3WWqmNNREKLZekvZ7JrOAcdST5CiIjjilR8Y4TwnQJuMsqbLO7+VWc4/X/AFVU73MjJaujsmniqKtscuh8qVa5+vNQtCbDcixIqs7NyAAr3AIJI+tXbV31NZkg6gtzMqInxyoXKkD1UjzH0FL+5a4usuNFg2wqgsNNpbCI5+dZAx4hgj6D96sLedd2ZkT1NS3ooG5bL6+0BHunO4fpWRsw4Enqu9UbOcW/kbG0HRuh+efym3Blx5sZuTFdS6y4nchaDkEVIBpdacv8NO+6W5JYhrWBcYJP8Oo8B5H9JPX78Y5YYUMcefStsbw8XC+Zqqd0D8J8/X97rusql1NqOLp6Gh6Q24866rYyw34nD7V4aV1bB1K053dKmpDXjZWRkDyIPmK9xtxYb5qIpZjFvg3080Q1laz7VupKhaoU+JpSnR00lAUSUJGRnGVAZosql1hbjdNOToiB/wBi2iUf3DkfuKhILsIWmje2Opjc7QEfaT3w9VGTq6D3sJ2lSgjd5Lwdp+9PjAIIxnNKz4dWiDetN3CJLbw8mQFJcSMLbO0bSD5EEGjfT9yk9qq03fAuEdOQscJkN+Tif9jyNZqQYGZ8V2NvvFRUuLdWZEdOYVBrDTSob679Y2AXQCJkUD5ZDZHzceuOv361a6MvTMrSsSRJkIQplBQ4VrGRtJAyfcAGiY80uLpoq1uasUqe45HizMLZS2AlC3B40Z8ifEPXJx0qxzSw4mDsskM8dTFuqg2LcwQLmw4foq80+oagvcm/LSe5sgxoG4eIfncH1OAPoao71GTYviVaZcNPZouJ2OpTwCSdpP7pP6UwGGo8KMhllKGmGkAJSOAlIoIbUNV65YlxAV220gjtvyuO9ePXnH2968e3IDjdSpJsUkj7WjDSO1sh7383R+Dmuq4FdjpWlcdZXK66PSuCSfKiIBnRndF6kcvEZpxdmm/xiUAnsFE53Y9M/wCSPSrjUkiBKsartFls9tESX4shCgcKx09wroRRItCVhSVpCkqGCD0NDz+iNOvSO2VbWwc7ilKlJQT7pBwftVJY5tw3RdAVUcha+a+IZXHEde2V1bWSaq5WqJNUjYp9lLhR6ZFe0+BHuEZceY0l1lfVKq9WkhtCUNp2pSMAAcAV6A5q0DKxWEu9ZczLkhp7RUB8BuTMuT0YdIzktRQfY+Zq9gwY8COiPEZbZZQMJQgYAqTWV4GgZhTfPJIMLnXC1W6ysqSqWleE0of+Qy7RqrVtxW+pcaSmRHitEnCZEdLYSAP6u0PTrim8elBbuntM93kCXOSsW66m6SVuOpyy8r5sL44Tgjg+1EQ1pGc5bo2nLXcFPSpDF4nRVPqkLBSWws5IB+fjyNdSdTzrjd9KX2S0iLaXXJbzLTbqlOraQ0o5cHCcnbkDnHrRgxpG1rmxri1IfXsnPXBAC0lClPI2qHTw45A96rLPpKxvTUNxbhOfi2Z55huA4AG2FOJIWkKKApScKOPmIGetEQ7NvN2u12tU+U21EjzLHOfjMsvqUoILYKSs8DPIPHTNSYmvHrZY7fFjdxcch2iNIeTMkqS7JUtGQ20ACVKwOSc8kCiSJoODGcZJuFweZjRHYcVl1bZSy04MEAhIKuMY3E4xXuzo1iGY67Tc58B5qI3EcdZLai822MJ3BaCNwyeQB1oirmdduLvU9p5hmNBhQRM7N9S0ypCC12m5tOMEDwkZzn0qNaddXS5rWxGi2yTJegqlxkxJKnEtKGD2LysYCiDwR5g8Vb3qy25y5w5l+uEyS2pwxo0R1CS2lbqC2fAgK5GepwM/SsgaebVbJVsialuTsNLaoYbQ6yTGHGUhQRu3AcZJJAPrg0RSNGaid1PBduSYvd4KlhEYqUStwgALJHkArKR/aT50SCqTTum4WnlSkWtTrcaQtK+6kjs2lBIBKRjIzgE8nmrsdKItHoaUWpZ0SEj4lxZcllmRKS0WGnFhK3csJA2g8q544zzTeqJJtkCVIbkSoMZ59r/zdcZSpSPoSMiiJR3eZcIdsv1xbuNwYl2l63tR20yVpbbCkNbklvO05KlZyKnvXi4RHr1eHbhLVDs+o8PtB1RT3UoCVJ2+YBUlWPLBpoOQYjocDkVhYdUFObmwd5HQnjnFYqDEW282qKwUPnLyS2CHD6qGOf1oiUDtwvaF2mJepstoTrc7OSfxTuYD7jpISXD5NtlOED7VbW5Vym3eWm4X7EiFYo7rchuWe6h5YcBeIGEqHAOSKZEuBDmspZmRGJDSTlKHm0rSD6gEVtMGGndtisDe2G1YbHKB0SeOgyeKIlTZr0+m22+GibNM5i/Qo8578RVJaf3DnY5nwqxko8icY8684LMi3WXV0u0z5gnW6+rkuMd6UouMoUkqCk553JKufzbR6U2GbbAYZQyxCjNtNr7RDaGkpSlX8wAGAfeol6s7c623CNGWmG/OaLTkptoFeCMe2eMgZ6URV+gnpU60yLrLkPOpuMt2TGS4o4bYKsNBIPQbQDj3olqNbYjcC3xobGeyjtIaRnrtSAB/ipNEX//Z">
            <a:hlinkClick r:id="rId2"/>
          </p:cNvPr>
          <p:cNvSpPr>
            <a:spLocks noChangeAspect="1" noChangeArrowheads="1"/>
          </p:cNvSpPr>
          <p:nvPr userDrawn="1"/>
        </p:nvSpPr>
        <p:spPr bwMode="auto">
          <a:xfrm>
            <a:off x="80963" y="-350838"/>
            <a:ext cx="742950" cy="74295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2292" name="AutoShape 4" descr="data:image/jpg;base64,/9j/4AAQSkZJRgABAQAAAQABAAD/2wBDAAkGBwgHBgkIBwgKCgkLDRYPDQwMDRsUFRAWIB0iIiAdHx8kKDQsJCYxJx8fLT0tMTU3Ojo6Iys/RD84QzQ5Ojf/2wBDAQoKCg0MDRoPDxo3JR8lNzc3Nzc3Nzc3Nzc3Nzc3Nzc3Nzc3Nzc3Nzc3Nzc3Nzc3Nzc3Nzc3Nzc3Nzc3Nzc3Nzf/wAARCABOAE4DASIAAhEBAxEB/8QAGwAAAgIDAQAAAAAAAAAAAAAABgcEBQABAgP/xAA1EAABAwMDAQYEBAYDAAAAAAABAgMEAAURBhIhMRMUMkFRYQcicZEVQoGhNFJicrHBFiMz/8QAGgEBAAMBAQEAAAAAAAAAAAAAAAIDBAUBBv/EACoRAAEDAgMHBAMAAAAAAAAAAAEAAgMEERIhMQUTQVFhgaEicZGxI9Hw/9oADAMBAAIRAxEAPwB3mh3WWqmNNREKLZekvZ7JrOAcdST5CiIjjilR8Y4TwnQJuMsqbLO7+VWc4/X/AFVU73MjJaujsmniqKtscuh8qVa5+vNQtCbDcixIqs7NyAAr3AIJI+tXbV31NZkg6gtzMqInxyoXKkD1UjzH0FL+5a4usuNFg2wqgsNNpbCI5+dZAx4hgj6D96sLedd2ZkT1NS3ooG5bL6+0BHunO4fpWRsw4Enqu9UbOcW/kbG0HRuh+efym3Blx5sZuTFdS6y4nchaDkEVIBpdacv8NO+6W5JYhrWBcYJP8Oo8B5H9JPX78Y5YYUMcefStsbw8XC+Zqqd0D8J8/X97rusql1NqOLp6Gh6Q24866rYyw34nD7V4aV1bB1K053dKmpDXjZWRkDyIPmK9xtxYb5qIpZjFvg3080Q1laz7VupKhaoU+JpSnR00lAUSUJGRnGVAZosql1hbjdNOToiB/wBi2iUf3DkfuKhILsIWmje2Opjc7QEfaT3w9VGTq6D3sJ2lSgjd5Lwdp+9PjAIIxnNKz4dWiDetN3CJLbw8mQFJcSMLbO0bSD5EEGjfT9yk9qq03fAuEdOQscJkN+Tif9jyNZqQYGZ8V2NvvFRUuLdWZEdOYVBrDTSob679Y2AXQCJkUD5ZDZHzceuOv361a6MvTMrSsSRJkIQplBQ4VrGRtJAyfcAGiY80uLpoq1uasUqe45HizMLZS2AlC3B40Z8ifEPXJx0qxzSw4mDsskM8dTFuqg2LcwQLmw4foq80+oagvcm/LSe5sgxoG4eIfncH1OAPoao71GTYviVaZcNPZouJ2OpTwCSdpP7pP6UwGGo8KMhllKGmGkAJSOAlIoIbUNV65YlxAV220gjtvyuO9ePXnH2968e3IDjdSpJsUkj7WjDSO1sh7383R+Dmuq4FdjpWlcdZXK66PSuCSfKiIBnRndF6kcvEZpxdmm/xiUAnsFE53Y9M/wCSPSrjUkiBKsartFls9tESX4shCgcKx09wroRRItCVhSVpCkqGCD0NDz+iNOvSO2VbWwc7ilKlJQT7pBwftVJY5tw3RdAVUcha+a+IZXHEde2V1bWSaq5WqJNUjYp9lLhR6ZFe0+BHuEZceY0l1lfVKq9WkhtCUNp2pSMAAcAV6A5q0DKxWEu9ZczLkhp7RUB8BuTMuT0YdIzktRQfY+Zq9gwY8COiPEZbZZQMJQgYAqTWV4GgZhTfPJIMLnXC1W6ysqSqWleE0of+Qy7RqrVtxW+pcaSmRHitEnCZEdLYSAP6u0PTrim8elBbuntM93kCXOSsW66m6SVuOpyy8r5sL44Tgjg+1EQ1pGc5bo2nLXcFPSpDF4nRVPqkLBSWws5IB+fjyNdSdTzrjd9KX2S0iLaXXJbzLTbqlOraQ0o5cHCcnbkDnHrRgxpG1rmxri1IfXsnPXBAC0lClPI2qHTw45A96rLPpKxvTUNxbhOfi2Z55huA4AG2FOJIWkKKApScKOPmIGetEQ7NvN2u12tU+U21EjzLHOfjMsvqUoILYKSs8DPIPHTNSYmvHrZY7fFjdxcch2iNIeTMkqS7JUtGQ20ACVKwOSc8kCiSJoODGcZJuFweZjRHYcVl1bZSy04MEAhIKuMY3E4xXuzo1iGY67Tc58B5qI3EcdZLai822MJ3BaCNwyeQB1oirmdduLvU9p5hmNBhQRM7N9S0ypCC12m5tOMEDwkZzn0qNaddXS5rWxGi2yTJegqlxkxJKnEtKGD2LysYCiDwR5g8Vb3qy25y5w5l+uEyS2pwxo0R1CS2lbqC2fAgK5GepwM/SsgaebVbJVsialuTsNLaoYbQ6yTGHGUhQRu3AcZJJAPrg0RSNGaid1PBduSYvd4KlhEYqUStwgALJHkArKR/aT50SCqTTum4WnlSkWtTrcaQtK+6kjs2lBIBKRjIzgE8nmrsdKItHoaUWpZ0SEj4lxZcllmRKS0WGnFhK3csJA2g8q544zzTeqJJtkCVIbkSoMZ59r/zdcZSpSPoSMiiJR3eZcIdsv1xbuNwYl2l63tR20yVpbbCkNbklvO05KlZyKnvXi4RHr1eHbhLVDs+o8PtB1RT3UoCVJ2+YBUlWPLBpoOQYjocDkVhYdUFObmwd5HQnjnFYqDEW282qKwUPnLyS2CHD6qGOf1oiUDtwvaF2mJepstoTrc7OSfxTuYD7jpISXD5NtlOED7VbW5Vym3eWm4X7EiFYo7rchuWe6h5YcBeIGEqHAOSKZEuBDmspZmRGJDSTlKHm0rSD6gEVtMGGndtisDe2G1YbHKB0SeOgyeKIlTZr0+m22+GibNM5i/Qo8578RVJaf3DnY5nwqxko8icY8684LMi3WXV0u0z5gnW6+rkuMd6UouMoUkqCk553JKufzbR6U2GbbAYZQyxCjNtNr7RDaGkpSlX8wAGAfeol6s7c623CNGWmG/OaLTkptoFeCMe2eMgZ6URV+gnpU60yLrLkPOpuMt2TGS4o4bYKsNBIPQbQDj3olqNbYjcC3xobGeyjtIaRnrtSAB/ipNEX//Z">
            <a:hlinkClick r:id="rId2"/>
          </p:cNvPr>
          <p:cNvSpPr>
            <a:spLocks noChangeAspect="1" noChangeArrowheads="1"/>
          </p:cNvSpPr>
          <p:nvPr userDrawn="1"/>
        </p:nvSpPr>
        <p:spPr bwMode="auto">
          <a:xfrm>
            <a:off x="80963" y="-350838"/>
            <a:ext cx="742950" cy="74295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2294" name="AutoShape 6" descr="data:image/jpg;base64,/9j/4AAQSkZJRgABAQAAAQABAAD/2wBDAAkGBwgHBgkIBwgKCgkLDRYPDQwMDRsUFRAWIB0iIiAdHx8kKDQsJCYxJx8fLT0tMTU3Ojo6Iys/RD84QzQ5Ojf/2wBDAQoKCg0MDRoPDxo3JR8lNzc3Nzc3Nzc3Nzc3Nzc3Nzc3Nzc3Nzc3Nzc3Nzc3Nzc3Nzc3Nzc3Nzc3Nzc3Nzc3Nzf/wAARCABGAJcDASIAAhEBAxEB/8QAHAABAAIDAQEBAAAAAAAAAAAAAAUHAwQGAQII/8QARBAAAQMDAgMEBAgLCQEAAAAAAQIDBAAFERIhBhMxB0FRYSIycYEUFRdydJGTsjVCUlRVgpKh0dLwFiQmNDZDYqKx8f/EABkBAQADAQEAAAAAAAAAAAAAAAABAgMEBf/EACsRAAIBAgUDAwMFAAAAAAAAAAABAgMRBBIhMUFRcYEUIvAzkdETMkJSof/aAAwDAQACEQMRAD8AvGlKUApXmRXuaAUpSgFKV8uOIbQpbi0pQkZKlHAAoD6rBNlx4MZyTLebZYbGVuLVgJFQNy4qbTlu0MGa6dg6Vctgfr49P2ICj7K5563SbpIEq+viWts6kNLbIjs+aWckqP8AycI9lc9XEwp6ckqEpftXng9uHEt0v0hpVmW7bbQlwESy2C9MIPqtIP4vmRj7p6yDemy2fjEtxnE41kr9BGTgAq6A+X/yuVcuLDSlmEl2a+RpUtpYV7lO+o2PIE+FRU9guhEi/wAhhDCDlqKHOVHR5lRwpw/NyfPurKk6znnqvLHpbV9lv50XfcrKUEslJZ5vnj5932LXBB6EV7VURuMp8RTTVmYVMZWsJDkhHJYwPxWRsT/WEmrOgvuyIbTz7CmHFpyptRzp/rzAPiB0rrg3KN2rG1SjOkln0b4vr5XBs0rgrn2q2S23GVBfiz1OxnVNLKEI0kpODjKum1a3yxcP/mdy+zb/AJ66VhqzV1E5nWprksalVz8sfD/5ncvs2/56fLFw/wDmdy+zb/np6Wt/VkfrU+pY1K5fhLje3cVyJLNvYlNqjoStRfSkAgkjbCj4UrKcZQdpKzNIyUldHTOawhXLAK8HSFHAJ865aTE44lKw3c7NBbztyoy3VD3qIB+oV1dKRllDVzg5vC3GjiNbPGyi6NwgxEtp/wCuf/DXM3HiLtD4QXrvLbM6IDjnloKQf1kaSk/OFXFXwttDiFIcSlSVAhSVDII8CK2jiLaSimu34M3S6No4HhrtVs90Whi5pNtkK2y4rU0T8/u94HtrrL3xDarJDEq5TWmm1DKBnKnPmgbn3VWXaP2biMhy7cOMHlD0n4aBnR4qQPDxT3d3gKqKicb5AGB7P4V1wwlGv7oOy6HPKvUp6SRaN+7YZjq1N2KC2w30D0n01nz0g4H1muPn8c8SziDIuzuAchKEIQB7MCt7gbgKbxXqlKeEW3oXoU8RlSz3hA9/U7e3pVxWPgTh2ypSY9ubeeH+/JHMXnx32HuAq9SeGw/tUbsiMa1XVuyKQh3ri+YrVCm3h8nqWS4vP1VLNNdo0gp/u12cx057AwP2xV+hISAAMAdwr3ArneMjfSmjX075kyl2bV2ny0hLgLae4umOkj6t6lLV2b3594PXq9tR8+sILSeYr9fSMfvq1aVjLEN7RS8GsYOOmZ/ch7Jw1bLKeZEjlUkjC5T6y48r2rVvjyGB5VL4wK9rw9DWDbbuy6SWx+YeMv8AV16+nvffNakNceI0mWrQ8+HCkRnmSptSCk+lnPUHurb4zH+Lr19Pe++awx0vXOExBZdkPSWnFcmNgctKCCpRBJ65HSvflpSjfbS/a3z8nlfzdjE1c3khhLzbMhthtbbbbrYIAVnJ2xk5OQT09m1YZrLLTwTGfU+2UJPMU2UZONxjyORnyr2Pb5claUsR3FlbanE7YCkpBJIJ64wayXOQl5bLTUp+RHYaShrnJAKB1IAGdsk4qY5VUSh5+d79L67kO+XUsTsH/Cl3+jt/eNKdg/4Uu/0dv7xpXlY767PRw300XPStO7y1QLVNmoQFqjx3HQknAUUpJx+6oJXE6mLOZDvLkSnEOrZREaWRhCQSVasHAJGT5jG9cqi3satpHU0qGh3+M6hlLupLy1ttKwn0QtTPN6+GnvrG7xRFatXxouLMEQ+klZbA1I06tYyehHTvPTGdqZJdBdE6a4Divsutt6kqmW974ukrVlzS3qbWe86cjB9h93fU+eIS7McYbZ5SW5zMbmOAqDoWgL9HHQ79+3TxwPpviy3rZU6ESdOGlNjknLyHF6ELQO8FXsPQ43FXpupTd4lZKE1aRv2K0x7JaY1uiA8qOgJBPVR6knzJyffW/Ua1eGXbUbi2y+UJKkqa0ALSpKihQIzgYUDk5xtnON60f7X20tx3EokqQ8gLKktZDaeZyyVHO2FbbZ8RkVTLKTuTdJWOgpUE1fxJvzMCM0osESAt5aCAVtFIISc74JIO3Ubd9fKL1IWZ85TbKLXBW8hwnUp1fKB1KA6AZBGO/Gc74pkZN0T9Kgpt/S3LYZjNqcxILT4Kd/8ALqeGnfrske80g8TRpEOO+8w8w46zGdLZGdPPWUI37/SB92D5UyS6DMidrw9K5+RxhbY7JedbkpRrdSCWwNQaOHFDJ3CTt4k9Aan21pcQlaSClQyCO8VDTW4TTKovnZLOud6nz0XaO2mVIW8EFlRKQpROM5860h2MXD9MxvsFfxq5qV0rG1krJmTw9Nu9inV9j91cbabcvzK0NAhtKmlkIBOSAM7b71i+Re4fpmN9gr+NXPSixtZbP/ER6em+DhezzgWTwlLmvyJzUkSG0oAbbKdOCT3nzpXdUrCpUlUlmluaxioqyME+K3OhSIj+rlPtKaXpODhQIOPrqIf4aaksoRIuU9biErbS8VthYbWkBSNkYwcA9M5GxqZkNqeZW2h1bKlDAcbxqT5jII+sGuJhzLw83aE/GFwkKmCSp3kiOlSQhSUjGpAGBkk9+TSCfDErck+nhmGmY3ID8nShSF8nUnQpSW+UCfRz6m2M478ZrA9wjCfhMRHZkxTTCFNNZWglDakaCgZT+SPW9bz3Nc9e+JbtGdvUeNIKVqcUYKi2k8tLKSp8dN/V7/y6kHrheXbxOMJ2SY8eRhQU23yEM/Bkr64169SttyN99q0y1FrcpePQnE8PxUvl3nSDl9p/SVJxzG0BAPTO4AyM422xvWGNwrAYQEh2StKAylkLWDykNOBxCE4HTIHXJIA3qKNyvUxhhq3PpVJeszMkAhI1OKUNRBIwCU5xn0c42xU5wzM+Fw3krXMLzD6mnkTEoDjagAdJKBpIwoEEZ61VqaW5ZWfB9P2GK9bFQNbyWzIMkKBBUFl0u94II1HoQRitZvhSA3H5PMkKHLLZUpYyRzeb4ddX7qnqVTNJclrIiIvD8aLc/hzb0gkKeUhlSgW0F0hThG2d1DO523xR3h+OtcsCRJRGmBfPioWkNrK06VK6agTnOxAzvjNS9KZmLIhI/DUZpxLq5Ut50Ph8uOKTlSg0WsHCQMaDjYDxrGnhWKkRUibN0x22G9OpADiWVlberCe4k9MZHXNT9KZ5dRlRCPcMwnGmEpcebWw48tDidKiOaoqWMKSRgkjuyMDeppKQkADoK9pUNt7hJIUpSoJFKUoBSlKAVHybJapTLTMi3xnGmtXLQpsEI1HJx4ZpSpTa2BkNqt6h6UKOdnBu2Oi/X/awM+NZmYzDGvksoRzCFL0jGogBOT7kgewClKXYsabVgtDLD7DVtioafxzUJaACsHIz7DuPDurbhQ40FgMQ2G2WgSdCE4GT1Pt86UpdsiyM9KUqCRSlKAUpSgFKUoBSlKAUpSgFKUoD/9k=">
            <a:hlinkClick r:id="rId3"/>
          </p:cNvPr>
          <p:cNvSpPr>
            <a:spLocks noChangeAspect="1" noChangeArrowheads="1"/>
          </p:cNvSpPr>
          <p:nvPr userDrawn="1"/>
        </p:nvSpPr>
        <p:spPr bwMode="auto">
          <a:xfrm>
            <a:off x="80963" y="-319088"/>
            <a:ext cx="1438275" cy="66675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6AA7675-11B1-40F9-BEAD-76CADAA72224}" type="datetimeFigureOut">
              <a:rPr lang="en-GB" smtClean="0"/>
              <a:pPr/>
              <a:t>11/10/2012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28368A-99D7-4D83-AC76-A06C31A392F4}" type="slidenum">
              <a:rPr lang="en-GB" smtClean="0"/>
              <a:pPr/>
              <a:t>‹#›</a:t>
            </a:fld>
            <a:endParaRPr lang="en-GB"/>
          </a:p>
        </p:txBody>
      </p:sp>
      <p:pic>
        <p:nvPicPr>
          <p:cNvPr id="6" name="Picture 5" descr="mdx logox.bmp"/>
          <p:cNvPicPr>
            <a:picLocks noChangeAspect="1"/>
          </p:cNvPicPr>
          <p:nvPr userDrawn="1"/>
        </p:nvPicPr>
        <p:blipFill>
          <a:blip r:embed="rId2" cstate="print"/>
          <a:stretch>
            <a:fillRect/>
          </a:stretch>
        </p:blipFill>
        <p:spPr>
          <a:xfrm>
            <a:off x="8401050" y="0"/>
            <a:ext cx="742950" cy="7429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AA7675-11B1-40F9-BEAD-76CADAA72224}" type="datetimeFigureOut">
              <a:rPr lang="en-GB" smtClean="0"/>
              <a:pPr/>
              <a:t>11/10/2012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28368A-99D7-4D83-AC76-A06C31A392F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6AA7675-11B1-40F9-BEAD-76CADAA72224}" type="datetimeFigureOut">
              <a:rPr lang="en-GB" smtClean="0"/>
              <a:pPr/>
              <a:t>11/10/2012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28368A-99D7-4D83-AC76-A06C31A392F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6AA7675-11B1-40F9-BEAD-76CADAA72224}" type="datetimeFigureOut">
              <a:rPr lang="en-GB" smtClean="0"/>
              <a:pPr/>
              <a:t>11/10/2012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28368A-99D7-4D83-AC76-A06C31A392F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6AA7675-11B1-40F9-BEAD-76CADAA72224}" type="datetimeFigureOut">
              <a:rPr lang="en-GB" smtClean="0"/>
              <a:pPr/>
              <a:t>11/10/2012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28368A-99D7-4D83-AC76-A06C31A392F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A7675-11B1-40F9-BEAD-76CADAA72224}" type="datetimeFigureOut">
              <a:rPr lang="en-GB" smtClean="0"/>
              <a:pPr/>
              <a:t>11/10/2012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28368A-99D7-4D83-AC76-A06C31A392F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AA7675-11B1-40F9-BEAD-76CADAA72224}" type="datetimeFigureOut">
              <a:rPr lang="en-GB" smtClean="0"/>
              <a:pPr/>
              <a:t>11/10/2012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28368A-99D7-4D83-AC76-A06C31A392F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A7675-11B1-40F9-BEAD-76CADAA72224}" type="datetimeFigureOut">
              <a:rPr lang="en-GB" smtClean="0"/>
              <a:pPr/>
              <a:t>11/10/2012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28368A-99D7-4D83-AC76-A06C31A392F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uk/imgres?imgurl=http://www.d-c-lab.com/file/pic/logo-eac-flag-TEMPUS_en.gif&amp;imgrefurl=http://www.d-c-lab.com/index1.php&amp;h=534&amp;w=1152&amp;sz=52&amp;tbnid=POsCzKZZxjBfTM:&amp;tbnh=70&amp;tbnw=150&amp;prev=/search?q=tempus+logo&amp;tbm=isch&amp;tbo=u&amp;zoom=1&amp;q=tempus+logo&amp;hl=en&amp;usg=__bqMo1HJIafCGpbHC2L_x-925UCA=&amp;sa=X&amp;ei=JqSyTdWMOtOq8APitNyVDA&amp;ved=0CDYQ9QEwAw"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94322"/>
          </a:xfrm>
          <a:solidFill>
            <a:schemeClr val="accent1">
              <a:lumMod val="20000"/>
              <a:lumOff val="80000"/>
            </a:schemeClr>
          </a:solidFill>
        </p:spPr>
        <p:txBody>
          <a:bodyPr>
            <a:normAutofit/>
          </a:bodyPr>
          <a:lstStyle/>
          <a:p>
            <a:r>
              <a:rPr lang="en-GB" b="1" dirty="0" smtClean="0">
                <a:solidFill>
                  <a:schemeClr val="tx2">
                    <a:lumMod val="75000"/>
                  </a:schemeClr>
                </a:solidFill>
              </a:rPr>
              <a:t>Managing Change in Quality Processes and Practices</a:t>
            </a:r>
            <a:endParaRPr lang="en-GB" b="1" dirty="0">
              <a:solidFill>
                <a:schemeClr val="tx2">
                  <a:lumMod val="75000"/>
                </a:schemeClr>
              </a:solidFill>
            </a:endParaRPr>
          </a:p>
        </p:txBody>
      </p:sp>
      <p:sp>
        <p:nvSpPr>
          <p:cNvPr id="3" name="Content Placeholder 2"/>
          <p:cNvSpPr>
            <a:spLocks noGrp="1"/>
          </p:cNvSpPr>
          <p:nvPr>
            <p:ph idx="1"/>
          </p:nvPr>
        </p:nvSpPr>
        <p:spPr>
          <a:xfrm>
            <a:off x="457200" y="3356992"/>
            <a:ext cx="8229600" cy="2769171"/>
          </a:xfrm>
          <a:solidFill>
            <a:schemeClr val="accent1">
              <a:lumMod val="40000"/>
              <a:lumOff val="60000"/>
            </a:schemeClr>
          </a:solidFill>
        </p:spPr>
        <p:txBody>
          <a:bodyPr/>
          <a:lstStyle/>
          <a:p>
            <a:endParaRPr lang="en-US" dirty="0" smtClean="0"/>
          </a:p>
          <a:p>
            <a:pPr algn="ctr">
              <a:buNone/>
            </a:pPr>
            <a:r>
              <a:rPr lang="en-US" b="1" dirty="0" smtClean="0">
                <a:solidFill>
                  <a:schemeClr val="tx2">
                    <a:lumMod val="75000"/>
                  </a:schemeClr>
                </a:solidFill>
              </a:rPr>
              <a:t>Elli Georgiadou</a:t>
            </a:r>
          </a:p>
          <a:p>
            <a:pPr algn="ctr">
              <a:buNone/>
            </a:pPr>
            <a:r>
              <a:rPr lang="en-US" b="1" dirty="0" smtClean="0">
                <a:solidFill>
                  <a:schemeClr val="tx2">
                    <a:lumMod val="75000"/>
                  </a:schemeClr>
                </a:solidFill>
              </a:rPr>
              <a:t>Middlesex University</a:t>
            </a:r>
          </a:p>
          <a:p>
            <a:pPr algn="ctr">
              <a:buNone/>
            </a:pPr>
            <a:r>
              <a:rPr lang="en-US" b="1" dirty="0" smtClean="0">
                <a:solidFill>
                  <a:schemeClr val="tx2">
                    <a:lumMod val="75000"/>
                  </a:schemeClr>
                </a:solidFill>
              </a:rPr>
              <a:t>School of Science and Technology</a:t>
            </a:r>
          </a:p>
          <a:p>
            <a:endParaRPr lang="en-US" dirty="0" smtClean="0"/>
          </a:p>
          <a:p>
            <a:endParaRPr lang="en-GB" dirty="0"/>
          </a:p>
        </p:txBody>
      </p:sp>
      <p:pic>
        <p:nvPicPr>
          <p:cNvPr id="4" name="Picture 8"/>
          <p:cNvPicPr>
            <a:picLocks noChangeAspect="1" noChangeArrowheads="1"/>
          </p:cNvPicPr>
          <p:nvPr/>
        </p:nvPicPr>
        <p:blipFill>
          <a:blip r:embed="rId2" cstate="print"/>
          <a:srcRect l="61154" t="21829" r="8757" b="54868"/>
          <a:stretch>
            <a:fillRect/>
          </a:stretch>
        </p:blipFill>
        <p:spPr bwMode="auto">
          <a:xfrm>
            <a:off x="7380312" y="2348880"/>
            <a:ext cx="1763688" cy="10795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71051" y="299884"/>
            <a:ext cx="77724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2">
                    <a:lumMod val="75000"/>
                  </a:schemeClr>
                </a:solidFill>
                <a:effectLst/>
                <a:uLnTx/>
                <a:uFillTx/>
                <a:latin typeface="+mj-lt"/>
                <a:ea typeface="+mj-ea"/>
                <a:cs typeface="+mj-cs"/>
              </a:rPr>
              <a:t>Types of organisational change 2</a:t>
            </a:r>
            <a:r>
              <a:rPr kumimoji="0" lang="en-GB" sz="4400" b="0" i="0" u="none" strike="noStrike" kern="1200" cap="none" spc="0" normalizeH="0" baseline="0" noProof="0" dirty="0" smtClean="0">
                <a:ln>
                  <a:noFill/>
                </a:ln>
                <a:solidFill>
                  <a:schemeClr val="tx1"/>
                </a:solidFill>
                <a:effectLst/>
                <a:uLnTx/>
                <a:uFillTx/>
                <a:latin typeface="+mj-lt"/>
                <a:ea typeface="+mj-ea"/>
                <a:cs typeface="+mj-cs"/>
              </a:rPr>
              <a:t/>
            </a:r>
            <a:br>
              <a:rPr kumimoji="0" lang="en-GB" sz="4400" b="0" i="0" u="none" strike="noStrike" kern="1200" cap="none" spc="0" normalizeH="0" baseline="0" noProof="0" dirty="0" smtClean="0">
                <a:ln>
                  <a:noFill/>
                </a:ln>
                <a:solidFill>
                  <a:schemeClr val="tx1"/>
                </a:solidFill>
                <a:effectLst/>
                <a:uLnTx/>
                <a:uFillTx/>
                <a:latin typeface="+mj-lt"/>
                <a:ea typeface="+mj-ea"/>
                <a:cs typeface="+mj-cs"/>
              </a:rPr>
            </a:b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685800" y="1268760"/>
            <a:ext cx="7772400" cy="558924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2">
                    <a:lumMod val="75000"/>
                  </a:schemeClr>
                </a:solidFill>
                <a:effectLst/>
                <a:uLnTx/>
                <a:uFillTx/>
                <a:latin typeface="+mn-lt"/>
                <a:ea typeface="+mn-ea"/>
                <a:cs typeface="+mn-cs"/>
              </a:rPr>
              <a:t>Incremental change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rgbClr val="FF0000"/>
                </a:solidFill>
                <a:effectLst/>
                <a:uLnTx/>
                <a:uFillTx/>
                <a:latin typeface="+mn-lt"/>
                <a:ea typeface="+mn-ea"/>
                <a:cs typeface="+mn-cs"/>
              </a:rPr>
              <a:t>Small adjustments </a:t>
            </a:r>
            <a:r>
              <a:rPr kumimoji="0" lang="en-GB" sz="2800" b="0" i="0" u="none" strike="noStrike" kern="1200" cap="none" spc="0" normalizeH="0" baseline="0" noProof="0" dirty="0" smtClean="0">
                <a:ln>
                  <a:noFill/>
                </a:ln>
                <a:solidFill>
                  <a:schemeClr val="tx2">
                    <a:lumMod val="75000"/>
                  </a:schemeClr>
                </a:solidFill>
                <a:effectLst/>
                <a:uLnTx/>
                <a:uFillTx/>
                <a:latin typeface="+mn-lt"/>
                <a:ea typeface="+mn-ea"/>
                <a:cs typeface="+mn-cs"/>
              </a:rPr>
              <a:t>dictated by small changes in business environment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2">
                    <a:lumMod val="75000"/>
                  </a:schemeClr>
                </a:solidFill>
                <a:effectLst/>
                <a:uLnTx/>
                <a:uFillTx/>
                <a:latin typeface="+mn-lt"/>
                <a:ea typeface="+mn-ea"/>
                <a:cs typeface="+mn-cs"/>
              </a:rPr>
              <a:t>Discontinuous change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rgbClr val="FF0000"/>
                </a:solidFill>
                <a:effectLst/>
                <a:uLnTx/>
                <a:uFillTx/>
                <a:latin typeface="+mn-lt"/>
                <a:ea typeface="+mn-ea"/>
                <a:cs typeface="+mn-cs"/>
              </a:rPr>
              <a:t>Significant change </a:t>
            </a:r>
            <a:r>
              <a:rPr kumimoji="0" lang="en-GB" sz="2800" b="0" i="0" u="none" strike="noStrike" kern="1200" cap="none" spc="0" normalizeH="0" baseline="0" noProof="0" dirty="0" smtClean="0">
                <a:ln>
                  <a:noFill/>
                </a:ln>
                <a:solidFill>
                  <a:schemeClr val="tx2">
                    <a:lumMod val="75000"/>
                  </a:schemeClr>
                </a:solidFill>
                <a:effectLst/>
                <a:uLnTx/>
                <a:uFillTx/>
                <a:latin typeface="+mn-lt"/>
                <a:ea typeface="+mn-ea"/>
                <a:cs typeface="+mn-cs"/>
              </a:rPr>
              <a:t>in business environment changes the basis of competition</a:t>
            </a:r>
          </a:p>
          <a:p>
            <a:pPr marL="342900" marR="0" lvl="0" indent="-3429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GB" sz="3200" b="0" i="0" u="none" strike="noStrike" kern="1200" cap="none" spc="0" normalizeH="0" baseline="0" noProof="0" dirty="0" smtClean="0">
                <a:ln>
                  <a:noFill/>
                </a:ln>
                <a:solidFill>
                  <a:schemeClr val="tx2">
                    <a:lumMod val="75000"/>
                  </a:schemeClr>
                </a:solidFill>
                <a:effectLst/>
                <a:uLnTx/>
                <a:uFillTx/>
                <a:latin typeface="+mn-lt"/>
                <a:ea typeface="+mn-ea"/>
                <a:cs typeface="+mn-cs"/>
              </a:rPr>
              <a:t>Anticipatory change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chemeClr val="tx2">
                    <a:lumMod val="75000"/>
                  </a:schemeClr>
                </a:solidFill>
                <a:effectLst/>
                <a:uLnTx/>
                <a:uFillTx/>
                <a:latin typeface="+mn-lt"/>
                <a:ea typeface="+mn-ea"/>
                <a:cs typeface="+mn-cs"/>
              </a:rPr>
              <a:t>	</a:t>
            </a:r>
            <a:r>
              <a:rPr kumimoji="0" lang="en-GB" sz="2800" b="0" i="0" u="none" strike="noStrike" kern="1200" cap="none" spc="0" normalizeH="0" baseline="0" noProof="0" dirty="0" smtClean="0">
                <a:ln>
                  <a:noFill/>
                </a:ln>
                <a:solidFill>
                  <a:srgbClr val="FF0000"/>
                </a:solidFill>
                <a:effectLst/>
                <a:uLnTx/>
                <a:uFillTx/>
                <a:latin typeface="+mn-lt"/>
                <a:ea typeface="+mn-ea"/>
                <a:cs typeface="+mn-cs"/>
              </a:rPr>
              <a:t>Proactive change </a:t>
            </a:r>
            <a:r>
              <a:rPr kumimoji="0" lang="en-GB" sz="2800" b="0" i="0" u="none" strike="noStrike" kern="1200" cap="none" spc="0" normalizeH="0" baseline="0" noProof="0" dirty="0" smtClean="0">
                <a:ln>
                  <a:noFill/>
                </a:ln>
                <a:solidFill>
                  <a:schemeClr val="tx2">
                    <a:lumMod val="75000"/>
                  </a:schemeClr>
                </a:solidFill>
                <a:effectLst/>
                <a:uLnTx/>
                <a:uFillTx/>
                <a:latin typeface="+mn-lt"/>
                <a:ea typeface="+mn-ea"/>
                <a:cs typeface="+mn-cs"/>
              </a:rPr>
              <a:t>geared towards improvement</a:t>
            </a:r>
          </a:p>
          <a:p>
            <a:pPr marL="342900" marR="0" lvl="0" indent="-3429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GB" sz="3200" b="0" i="0" u="none" strike="noStrike" kern="1200" cap="none" spc="0" normalizeH="0" baseline="0" noProof="0" dirty="0" smtClean="0">
                <a:ln>
                  <a:noFill/>
                </a:ln>
                <a:solidFill>
                  <a:schemeClr val="tx2">
                    <a:lumMod val="75000"/>
                  </a:schemeClr>
                </a:solidFill>
                <a:effectLst/>
                <a:uLnTx/>
                <a:uFillTx/>
                <a:latin typeface="+mn-lt"/>
                <a:ea typeface="+mn-ea"/>
                <a:cs typeface="+mn-cs"/>
              </a:rPr>
              <a:t>Reactive change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rgbClr val="FF0000"/>
                </a:solidFill>
                <a:effectLst/>
                <a:uLnTx/>
                <a:uFillTx/>
                <a:latin typeface="+mn-lt"/>
                <a:ea typeface="+mn-ea"/>
                <a:cs typeface="+mn-cs"/>
              </a:rPr>
              <a:t>Response to change in the external environment</a:t>
            </a:r>
            <a:endParaRPr kumimoji="0" lang="en-GB" sz="2800" b="0" i="0" u="none" strike="noStrike" kern="1200" cap="none" spc="0" normalizeH="0" baseline="0" noProof="0" dirty="0">
              <a:ln>
                <a:noFill/>
              </a:ln>
              <a:solidFill>
                <a:srgbClr val="FF0000"/>
              </a:solidFill>
              <a:effectLst/>
              <a:uLnTx/>
              <a:uFillTx/>
              <a:latin typeface="+mn-lt"/>
              <a:ea typeface="+mn-ea"/>
              <a:cs typeface="+mn-cs"/>
            </a:endParaRPr>
          </a:p>
        </p:txBody>
      </p:sp>
      <p:sp>
        <p:nvSpPr>
          <p:cNvPr id="4" name="Slide Number Placeholder 5"/>
          <p:cNvSpPr>
            <a:spLocks noGrp="1"/>
          </p:cNvSpPr>
          <p:nvPr>
            <p:ph type="sldNum" sz="quarter" idx="12"/>
          </p:nvPr>
        </p:nvSpPr>
        <p:spPr>
          <a:xfrm>
            <a:off x="6553200" y="6248400"/>
            <a:ext cx="1905000" cy="457200"/>
          </a:xfrm>
        </p:spPr>
        <p:txBody>
          <a:bodyPr/>
          <a:lstStyle/>
          <a:p>
            <a:pPr>
              <a:defRPr/>
            </a:pPr>
            <a:fld id="{3C867FE4-CAC9-472F-8A00-5836DC547548}" type="slidenum">
              <a:rPr lang="en-GB" smtClean="0"/>
              <a:pPr>
                <a:defRPr/>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6477"/>
            <a:ext cx="8711359" cy="707886"/>
          </a:xfrm>
          <a:prstGeom prst="rect">
            <a:avLst/>
          </a:prstGeom>
          <a:noFill/>
        </p:spPr>
        <p:txBody>
          <a:bodyPr wrap="none" rtlCol="0">
            <a:spAutoFit/>
          </a:bodyPr>
          <a:lstStyle/>
          <a:p>
            <a:r>
              <a:rPr lang="en-GB" sz="4000" dirty="0" smtClean="0">
                <a:solidFill>
                  <a:schemeClr val="tx2"/>
                </a:solidFill>
                <a:latin typeface="+mj-lt"/>
                <a:ea typeface="+mj-ea"/>
                <a:cs typeface="+mj-cs"/>
              </a:rPr>
              <a:t>Characterisation of organisational change</a:t>
            </a:r>
          </a:p>
        </p:txBody>
      </p:sp>
      <p:graphicFrame>
        <p:nvGraphicFramePr>
          <p:cNvPr id="3" name="Table 2"/>
          <p:cNvGraphicFramePr>
            <a:graphicFrameLocks noGrp="1"/>
          </p:cNvGraphicFramePr>
          <p:nvPr/>
        </p:nvGraphicFramePr>
        <p:xfrm>
          <a:off x="1804219" y="1559230"/>
          <a:ext cx="6096000" cy="4576098"/>
        </p:xfrm>
        <a:graphic>
          <a:graphicData uri="http://schemas.openxmlformats.org/drawingml/2006/table">
            <a:tbl>
              <a:tblPr firstRow="1" bandRow="1">
                <a:tableStyleId>{5C22544A-7EE6-4342-B048-85BDC9FD1C3A}</a:tableStyleId>
              </a:tblPr>
              <a:tblGrid>
                <a:gridCol w="3048000"/>
                <a:gridCol w="3048000"/>
              </a:tblGrid>
              <a:tr h="2288049">
                <a:tc>
                  <a:txBody>
                    <a:bodyPr/>
                    <a:lstStyle/>
                    <a:p>
                      <a:endParaRPr lang="en-GB" dirty="0"/>
                    </a:p>
                  </a:txBody>
                  <a:tcPr/>
                </a:tc>
                <a:tc>
                  <a:txBody>
                    <a:bodyPr/>
                    <a:lstStyle/>
                    <a:p>
                      <a:endParaRPr lang="en-GB" dirty="0"/>
                    </a:p>
                  </a:txBody>
                  <a:tcPr/>
                </a:tc>
              </a:tr>
              <a:tr h="2288049">
                <a:tc>
                  <a:txBody>
                    <a:bodyPr/>
                    <a:lstStyle/>
                    <a:p>
                      <a:endParaRPr lang="en-GB" dirty="0"/>
                    </a:p>
                  </a:txBody>
                  <a:tcPr/>
                </a:tc>
                <a:tc>
                  <a:txBody>
                    <a:bodyPr/>
                    <a:lstStyle/>
                    <a:p>
                      <a:endParaRPr lang="en-GB" dirty="0"/>
                    </a:p>
                  </a:txBody>
                  <a:tcPr/>
                </a:tc>
              </a:tr>
            </a:tbl>
          </a:graphicData>
        </a:graphic>
      </p:graphicFrame>
      <p:sp>
        <p:nvSpPr>
          <p:cNvPr id="4" name="TextBox 3"/>
          <p:cNvSpPr txBox="1"/>
          <p:nvPr/>
        </p:nvSpPr>
        <p:spPr>
          <a:xfrm>
            <a:off x="2448232" y="1061883"/>
            <a:ext cx="1651414" cy="461665"/>
          </a:xfrm>
          <a:prstGeom prst="rect">
            <a:avLst/>
          </a:prstGeom>
          <a:noFill/>
        </p:spPr>
        <p:txBody>
          <a:bodyPr wrap="none" rtlCol="0">
            <a:spAutoFit/>
          </a:bodyPr>
          <a:lstStyle/>
          <a:p>
            <a:r>
              <a:rPr lang="en-GB" dirty="0" smtClean="0"/>
              <a:t>Incremental</a:t>
            </a:r>
            <a:endParaRPr lang="en-GB" dirty="0"/>
          </a:p>
        </p:txBody>
      </p:sp>
      <p:sp>
        <p:nvSpPr>
          <p:cNvPr id="5" name="TextBox 4"/>
          <p:cNvSpPr txBox="1"/>
          <p:nvPr/>
        </p:nvSpPr>
        <p:spPr>
          <a:xfrm>
            <a:off x="5368413" y="1032388"/>
            <a:ext cx="1962397" cy="461665"/>
          </a:xfrm>
          <a:prstGeom prst="rect">
            <a:avLst/>
          </a:prstGeom>
          <a:noFill/>
        </p:spPr>
        <p:txBody>
          <a:bodyPr wrap="none" rtlCol="0">
            <a:spAutoFit/>
          </a:bodyPr>
          <a:lstStyle/>
          <a:p>
            <a:r>
              <a:rPr lang="en-GB" dirty="0" smtClean="0"/>
              <a:t>Discontinuous</a:t>
            </a:r>
            <a:endParaRPr lang="en-GB" dirty="0"/>
          </a:p>
        </p:txBody>
      </p:sp>
      <p:sp>
        <p:nvSpPr>
          <p:cNvPr id="6" name="TextBox 5"/>
          <p:cNvSpPr txBox="1"/>
          <p:nvPr/>
        </p:nvSpPr>
        <p:spPr>
          <a:xfrm>
            <a:off x="0" y="2256503"/>
            <a:ext cx="1737976" cy="461665"/>
          </a:xfrm>
          <a:prstGeom prst="rect">
            <a:avLst/>
          </a:prstGeom>
          <a:noFill/>
        </p:spPr>
        <p:txBody>
          <a:bodyPr wrap="none" rtlCol="0">
            <a:spAutoFit/>
          </a:bodyPr>
          <a:lstStyle/>
          <a:p>
            <a:r>
              <a:rPr lang="en-GB" dirty="0" smtClean="0"/>
              <a:t>Anticipatory</a:t>
            </a:r>
            <a:endParaRPr lang="en-GB" dirty="0"/>
          </a:p>
        </p:txBody>
      </p:sp>
      <p:sp>
        <p:nvSpPr>
          <p:cNvPr id="7" name="TextBox 6"/>
          <p:cNvSpPr txBox="1"/>
          <p:nvPr/>
        </p:nvSpPr>
        <p:spPr>
          <a:xfrm>
            <a:off x="501446" y="4601496"/>
            <a:ext cx="1258678" cy="461665"/>
          </a:xfrm>
          <a:prstGeom prst="rect">
            <a:avLst/>
          </a:prstGeom>
          <a:noFill/>
        </p:spPr>
        <p:txBody>
          <a:bodyPr wrap="none" rtlCol="0">
            <a:spAutoFit/>
          </a:bodyPr>
          <a:lstStyle/>
          <a:p>
            <a:r>
              <a:rPr lang="en-GB" dirty="0" smtClean="0"/>
              <a:t>Reactive</a:t>
            </a:r>
            <a:endParaRPr lang="en-GB" dirty="0"/>
          </a:p>
        </p:txBody>
      </p:sp>
      <p:sp>
        <p:nvSpPr>
          <p:cNvPr id="8" name="TextBox 7"/>
          <p:cNvSpPr txBox="1"/>
          <p:nvPr/>
        </p:nvSpPr>
        <p:spPr>
          <a:xfrm>
            <a:off x="2802194" y="2610465"/>
            <a:ext cx="1061894" cy="461665"/>
          </a:xfrm>
          <a:prstGeom prst="rect">
            <a:avLst/>
          </a:prstGeom>
          <a:noFill/>
        </p:spPr>
        <p:txBody>
          <a:bodyPr wrap="none" rtlCol="0">
            <a:spAutoFit/>
          </a:bodyPr>
          <a:lstStyle/>
          <a:p>
            <a:r>
              <a:rPr lang="en-GB" dirty="0" smtClean="0"/>
              <a:t>Tuning</a:t>
            </a:r>
            <a:endParaRPr lang="en-GB" dirty="0"/>
          </a:p>
        </p:txBody>
      </p:sp>
      <p:sp>
        <p:nvSpPr>
          <p:cNvPr id="9" name="TextBox 8"/>
          <p:cNvSpPr txBox="1"/>
          <p:nvPr/>
        </p:nvSpPr>
        <p:spPr>
          <a:xfrm>
            <a:off x="5324168" y="2595716"/>
            <a:ext cx="1959191" cy="461665"/>
          </a:xfrm>
          <a:prstGeom prst="rect">
            <a:avLst/>
          </a:prstGeom>
          <a:noFill/>
        </p:spPr>
        <p:txBody>
          <a:bodyPr wrap="none" rtlCol="0">
            <a:spAutoFit/>
          </a:bodyPr>
          <a:lstStyle/>
          <a:p>
            <a:r>
              <a:rPr lang="en-GB" dirty="0" smtClean="0"/>
              <a:t>Re-orientation</a:t>
            </a:r>
            <a:endParaRPr lang="en-GB" dirty="0"/>
          </a:p>
        </p:txBody>
      </p:sp>
      <p:sp>
        <p:nvSpPr>
          <p:cNvPr id="10" name="TextBox 9"/>
          <p:cNvSpPr txBox="1"/>
          <p:nvPr/>
        </p:nvSpPr>
        <p:spPr>
          <a:xfrm>
            <a:off x="2610465" y="4852219"/>
            <a:ext cx="1550424" cy="461665"/>
          </a:xfrm>
          <a:prstGeom prst="rect">
            <a:avLst/>
          </a:prstGeom>
          <a:noFill/>
        </p:spPr>
        <p:txBody>
          <a:bodyPr wrap="none" rtlCol="0">
            <a:spAutoFit/>
          </a:bodyPr>
          <a:lstStyle/>
          <a:p>
            <a:r>
              <a:rPr lang="en-GB" dirty="0" smtClean="0"/>
              <a:t>Adaptation</a:t>
            </a:r>
            <a:endParaRPr lang="en-GB" dirty="0"/>
          </a:p>
        </p:txBody>
      </p:sp>
      <p:sp>
        <p:nvSpPr>
          <p:cNvPr id="11" name="TextBox 10"/>
          <p:cNvSpPr txBox="1"/>
          <p:nvPr/>
        </p:nvSpPr>
        <p:spPr>
          <a:xfrm>
            <a:off x="5574890" y="4689987"/>
            <a:ext cx="1617751" cy="461665"/>
          </a:xfrm>
          <a:prstGeom prst="rect">
            <a:avLst/>
          </a:prstGeom>
          <a:noFill/>
        </p:spPr>
        <p:txBody>
          <a:bodyPr wrap="none" rtlCol="0">
            <a:spAutoFit/>
          </a:bodyPr>
          <a:lstStyle/>
          <a:p>
            <a:r>
              <a:rPr lang="en-GB" dirty="0" smtClean="0"/>
              <a:t>Re-creation</a:t>
            </a:r>
            <a:endParaRPr lang="en-GB" dirty="0"/>
          </a:p>
        </p:txBody>
      </p:sp>
      <p:sp>
        <p:nvSpPr>
          <p:cNvPr id="12" name="TextBox 11"/>
          <p:cNvSpPr txBox="1"/>
          <p:nvPr/>
        </p:nvSpPr>
        <p:spPr>
          <a:xfrm>
            <a:off x="1504336" y="6209071"/>
            <a:ext cx="5988242" cy="400110"/>
          </a:xfrm>
          <a:prstGeom prst="rect">
            <a:avLst/>
          </a:prstGeom>
          <a:noFill/>
        </p:spPr>
        <p:txBody>
          <a:bodyPr wrap="none" rtlCol="0">
            <a:spAutoFit/>
          </a:bodyPr>
          <a:lstStyle/>
          <a:p>
            <a:r>
              <a:rPr lang="en-GB" sz="2000" dirty="0" smtClean="0"/>
              <a:t>Source: Chaffey &amp; Wood, 2005 from Nadler et al.(1995)</a:t>
            </a:r>
            <a:endParaRPr lang="en-GB" sz="2000" dirty="0"/>
          </a:p>
        </p:txBody>
      </p:sp>
      <p:sp>
        <p:nvSpPr>
          <p:cNvPr id="13" name="Slide Number Placeholder 14"/>
          <p:cNvSpPr>
            <a:spLocks noGrp="1"/>
          </p:cNvSpPr>
          <p:nvPr>
            <p:ph type="sldNum" sz="quarter" idx="12"/>
          </p:nvPr>
        </p:nvSpPr>
        <p:spPr>
          <a:xfrm>
            <a:off x="6553200" y="6248400"/>
            <a:ext cx="1905000" cy="457200"/>
          </a:xfrm>
        </p:spPr>
        <p:txBody>
          <a:bodyPr/>
          <a:lstStyle/>
          <a:p>
            <a:pPr>
              <a:defRPr/>
            </a:pPr>
            <a:fld id="{EFDB04CD-C51D-48B7-AA99-EA543F1EBA17}" type="slidenum">
              <a:rPr lang="en-GB" smtClean="0"/>
              <a:pPr>
                <a:defRPr/>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536" y="196646"/>
            <a:ext cx="7344816"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chemeClr val="tx2">
                    <a:lumMod val="75000"/>
                  </a:schemeClr>
                </a:solidFill>
                <a:effectLst/>
                <a:uLnTx/>
                <a:uFillTx/>
                <a:latin typeface="+mj-lt"/>
                <a:ea typeface="+mj-ea"/>
                <a:cs typeface="+mj-cs"/>
              </a:rPr>
              <a:t>Individual responses to change</a:t>
            </a:r>
            <a:endParaRPr kumimoji="0" lang="en-GB" sz="4400" b="1"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192587" y="1151174"/>
            <a:ext cx="8781292" cy="523015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chemeClr val="tx2">
                    <a:lumMod val="75000"/>
                  </a:schemeClr>
                </a:solidFill>
                <a:effectLst/>
                <a:uLnTx/>
                <a:uFillTx/>
                <a:latin typeface="+mn-lt"/>
                <a:ea typeface="+mn-ea"/>
                <a:cs typeface="+mn-cs"/>
              </a:rPr>
              <a:t>Seven personal transition phases (John Fisher, 1999)</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chemeClr val="tx2">
                    <a:lumMod val="75000"/>
                  </a:schemeClr>
                </a:solidFill>
                <a:effectLst/>
                <a:uLnTx/>
                <a:uFillTx/>
                <a:latin typeface="+mn-lt"/>
                <a:ea typeface="+mn-ea"/>
                <a:cs typeface="+mn-cs"/>
              </a:rPr>
              <a:t>1.  Awareness/shock: due to little or no warning of change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chemeClr val="tx2">
                    <a:lumMod val="75000"/>
                  </a:schemeClr>
                </a:solidFill>
                <a:effectLst/>
                <a:uLnTx/>
                <a:uFillTx/>
                <a:latin typeface="+mn-lt"/>
                <a:ea typeface="+mn-ea"/>
                <a:cs typeface="+mn-cs"/>
              </a:rPr>
              <a:t>2. Denial : underplaying negative consequences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chemeClr val="tx2">
                    <a:lumMod val="75000"/>
                  </a:schemeClr>
                </a:solidFill>
                <a:effectLst/>
                <a:uLnTx/>
                <a:uFillTx/>
                <a:latin typeface="+mn-lt"/>
                <a:ea typeface="+mn-ea"/>
                <a:cs typeface="+mn-cs"/>
              </a:rPr>
              <a:t>3. Depression: feeling of dissatisfaction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chemeClr val="tx2">
                    <a:lumMod val="75000"/>
                  </a:schemeClr>
                </a:solidFill>
                <a:effectLst/>
                <a:uLnTx/>
                <a:uFillTx/>
                <a:latin typeface="+mn-lt"/>
                <a:ea typeface="+mn-ea"/>
                <a:cs typeface="+mn-cs"/>
              </a:rPr>
              <a:t>4. Letting go: experiencing the need to move 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chemeClr val="tx2">
                    <a:lumMod val="75000"/>
                  </a:schemeClr>
                </a:solidFill>
                <a:effectLst/>
                <a:uLnTx/>
                <a:uFillTx/>
                <a:latin typeface="+mn-lt"/>
                <a:ea typeface="+mn-ea"/>
                <a:cs typeface="+mn-cs"/>
              </a:rPr>
              <a:t>5. Testing : start experimenting with the new situation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chemeClr val="tx2">
                    <a:lumMod val="75000"/>
                  </a:schemeClr>
                </a:solidFill>
                <a:effectLst/>
                <a:uLnTx/>
                <a:uFillTx/>
                <a:latin typeface="+mn-lt"/>
                <a:ea typeface="+mn-ea"/>
                <a:cs typeface="+mn-cs"/>
              </a:rPr>
              <a:t>6. Consolidation: build positive aspects and minimise negative aspects of change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chemeClr val="tx2">
                    <a:lumMod val="75000"/>
                  </a:schemeClr>
                </a:solidFill>
                <a:effectLst/>
                <a:uLnTx/>
                <a:uFillTx/>
                <a:latin typeface="+mn-lt"/>
                <a:ea typeface="+mn-ea"/>
                <a:cs typeface="+mn-cs"/>
              </a:rPr>
              <a:t>7. Acceptance: final acceptance when new situation looks normal or not as bad as first thought.</a:t>
            </a:r>
            <a:endParaRPr kumimoji="0" lang="en-GB" sz="2800" b="0" i="0" u="none" strike="noStrike" kern="1200" cap="none" spc="0" normalizeH="0" baseline="0" noProof="0" dirty="0">
              <a:ln>
                <a:noFill/>
              </a:ln>
              <a:solidFill>
                <a:schemeClr val="tx2">
                  <a:lumMod val="75000"/>
                </a:schemeClr>
              </a:solidFill>
              <a:effectLst/>
              <a:uLnTx/>
              <a:uFillTx/>
              <a:latin typeface="+mn-lt"/>
              <a:ea typeface="+mn-ea"/>
              <a:cs typeface="+mn-cs"/>
            </a:endParaRPr>
          </a:p>
        </p:txBody>
      </p:sp>
      <p:sp>
        <p:nvSpPr>
          <p:cNvPr id="4" name="Slide Number Placeholder 5"/>
          <p:cNvSpPr>
            <a:spLocks noGrp="1"/>
          </p:cNvSpPr>
          <p:nvPr>
            <p:ph type="sldNum" sz="quarter" idx="12"/>
          </p:nvPr>
        </p:nvSpPr>
        <p:spPr>
          <a:xfrm>
            <a:off x="6553200" y="6248400"/>
            <a:ext cx="1905000" cy="457200"/>
          </a:xfrm>
        </p:spPr>
        <p:txBody>
          <a:bodyPr/>
          <a:lstStyle/>
          <a:p>
            <a:pPr>
              <a:defRPr/>
            </a:pPr>
            <a:fld id="{3C867FE4-CAC9-472F-8A00-5836DC547548}" type="slidenum">
              <a:rPr lang="en-GB" smtClean="0"/>
              <a:pPr>
                <a:defRPr/>
              </a:pPr>
              <a:t>12</a:t>
            </a:fld>
            <a:endParaRPr lang="en-GB" dirty="0"/>
          </a:p>
        </p:txBody>
      </p:sp>
      <p:pic>
        <p:nvPicPr>
          <p:cNvPr id="6" name="Picture 8"/>
          <p:cNvPicPr>
            <a:picLocks noChangeAspect="1" noChangeArrowheads="1"/>
          </p:cNvPicPr>
          <p:nvPr/>
        </p:nvPicPr>
        <p:blipFill>
          <a:blip r:embed="rId2" cstate="print"/>
          <a:srcRect l="61154" t="21829" r="8757" b="54868"/>
          <a:stretch>
            <a:fillRect/>
          </a:stretch>
        </p:blipFill>
        <p:spPr bwMode="auto">
          <a:xfrm>
            <a:off x="7380313" y="260648"/>
            <a:ext cx="1763688" cy="10795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0155" y="427703"/>
            <a:ext cx="6726181" cy="1446550"/>
          </a:xfrm>
          <a:prstGeom prst="rect">
            <a:avLst/>
          </a:prstGeom>
          <a:noFill/>
        </p:spPr>
        <p:txBody>
          <a:bodyPr wrap="square" rtlCol="0">
            <a:spAutoFit/>
          </a:bodyPr>
          <a:lstStyle/>
          <a:p>
            <a:r>
              <a:rPr lang="en-GB" sz="4400" dirty="0" smtClean="0">
                <a:solidFill>
                  <a:schemeClr val="tx2"/>
                </a:solidFill>
                <a:latin typeface="+mj-lt"/>
                <a:ea typeface="+mj-ea"/>
                <a:cs typeface="+mj-cs"/>
              </a:rPr>
              <a:t>Individual responses to change</a:t>
            </a:r>
          </a:p>
        </p:txBody>
      </p:sp>
      <p:cxnSp>
        <p:nvCxnSpPr>
          <p:cNvPr id="3" name="Straight Connector 2"/>
          <p:cNvCxnSpPr/>
          <p:nvPr/>
        </p:nvCxnSpPr>
        <p:spPr bwMode="auto">
          <a:xfrm rot="5400000">
            <a:off x="-1504335" y="3598606"/>
            <a:ext cx="4734233" cy="73742"/>
          </a:xfrm>
          <a:prstGeom prst="line">
            <a:avLst/>
          </a:prstGeom>
          <a:solidFill>
            <a:schemeClr val="accent1"/>
          </a:solidFill>
          <a:ln w="9525" cap="flat" cmpd="sng" algn="ctr">
            <a:solidFill>
              <a:schemeClr val="tx1"/>
            </a:solidFill>
            <a:prstDash val="solid"/>
            <a:round/>
            <a:headEnd type="arrow" w="med" len="med"/>
            <a:tailEnd type="none" w="med" len="med"/>
          </a:ln>
          <a:effectLst/>
        </p:spPr>
      </p:cxnSp>
      <p:cxnSp>
        <p:nvCxnSpPr>
          <p:cNvPr id="4" name="Straight Connector 3"/>
          <p:cNvCxnSpPr/>
          <p:nvPr/>
        </p:nvCxnSpPr>
        <p:spPr bwMode="auto">
          <a:xfrm>
            <a:off x="811161" y="5987845"/>
            <a:ext cx="6754762" cy="29497"/>
          </a:xfrm>
          <a:prstGeom prst="line">
            <a:avLst/>
          </a:prstGeom>
          <a:solidFill>
            <a:schemeClr val="accent1"/>
          </a:solidFill>
          <a:ln w="9525" cap="flat" cmpd="sng" algn="ctr">
            <a:solidFill>
              <a:schemeClr val="tx1"/>
            </a:solidFill>
            <a:prstDash val="solid"/>
            <a:round/>
            <a:headEnd type="none" w="med" len="med"/>
            <a:tailEnd type="arrow" w="med" len="med"/>
          </a:ln>
          <a:effectLst/>
        </p:spPr>
      </p:cxnSp>
      <p:sp>
        <p:nvSpPr>
          <p:cNvPr id="5" name="Freeform 4"/>
          <p:cNvSpPr/>
          <p:nvPr/>
        </p:nvSpPr>
        <p:spPr bwMode="auto">
          <a:xfrm>
            <a:off x="811161" y="2294035"/>
            <a:ext cx="8155858" cy="3177617"/>
          </a:xfrm>
          <a:custGeom>
            <a:avLst/>
            <a:gdLst>
              <a:gd name="connsiteX0" fmla="*/ 0 w 8155858"/>
              <a:gd name="connsiteY0" fmla="*/ 1422559 h 3177617"/>
              <a:gd name="connsiteX1" fmla="*/ 73742 w 8155858"/>
              <a:gd name="connsiteY1" fmla="*/ 1407810 h 3177617"/>
              <a:gd name="connsiteX2" fmla="*/ 191729 w 8155858"/>
              <a:gd name="connsiteY2" fmla="*/ 1378313 h 3177617"/>
              <a:gd name="connsiteX3" fmla="*/ 235974 w 8155858"/>
              <a:gd name="connsiteY3" fmla="*/ 1348817 h 3177617"/>
              <a:gd name="connsiteX4" fmla="*/ 280220 w 8155858"/>
              <a:gd name="connsiteY4" fmla="*/ 1334068 h 3177617"/>
              <a:gd name="connsiteX5" fmla="*/ 368710 w 8155858"/>
              <a:gd name="connsiteY5" fmla="*/ 1275075 h 3177617"/>
              <a:gd name="connsiteX6" fmla="*/ 398207 w 8155858"/>
              <a:gd name="connsiteY6" fmla="*/ 1230830 h 3177617"/>
              <a:gd name="connsiteX7" fmla="*/ 516194 w 8155858"/>
              <a:gd name="connsiteY7" fmla="*/ 1201333 h 3177617"/>
              <a:gd name="connsiteX8" fmla="*/ 560439 w 8155858"/>
              <a:gd name="connsiteY8" fmla="*/ 1186584 h 3177617"/>
              <a:gd name="connsiteX9" fmla="*/ 648929 w 8155858"/>
              <a:gd name="connsiteY9" fmla="*/ 1171836 h 3177617"/>
              <a:gd name="connsiteX10" fmla="*/ 648929 w 8155858"/>
              <a:gd name="connsiteY10" fmla="*/ 1260326 h 3177617"/>
              <a:gd name="connsiteX11" fmla="*/ 678426 w 8155858"/>
              <a:gd name="connsiteY11" fmla="*/ 1452055 h 3177617"/>
              <a:gd name="connsiteX12" fmla="*/ 693174 w 8155858"/>
              <a:gd name="connsiteY12" fmla="*/ 1496300 h 3177617"/>
              <a:gd name="connsiteX13" fmla="*/ 737420 w 8155858"/>
              <a:gd name="connsiteY13" fmla="*/ 1525797 h 3177617"/>
              <a:gd name="connsiteX14" fmla="*/ 855407 w 8155858"/>
              <a:gd name="connsiteY14" fmla="*/ 1629036 h 3177617"/>
              <a:gd name="connsiteX15" fmla="*/ 943897 w 8155858"/>
              <a:gd name="connsiteY15" fmla="*/ 1658533 h 3177617"/>
              <a:gd name="connsiteX16" fmla="*/ 1047136 w 8155858"/>
              <a:gd name="connsiteY16" fmla="*/ 1761771 h 3177617"/>
              <a:gd name="connsiteX17" fmla="*/ 1356852 w 8155858"/>
              <a:gd name="connsiteY17" fmla="*/ 1717526 h 3177617"/>
              <a:gd name="connsiteX18" fmla="*/ 1386349 w 8155858"/>
              <a:gd name="connsiteY18" fmla="*/ 1673281 h 3177617"/>
              <a:gd name="connsiteX19" fmla="*/ 1401097 w 8155858"/>
              <a:gd name="connsiteY19" fmla="*/ 1629036 h 3177617"/>
              <a:gd name="connsiteX20" fmla="*/ 1445342 w 8155858"/>
              <a:gd name="connsiteY20" fmla="*/ 1614288 h 3177617"/>
              <a:gd name="connsiteX21" fmla="*/ 1474839 w 8155858"/>
              <a:gd name="connsiteY21" fmla="*/ 1525797 h 3177617"/>
              <a:gd name="connsiteX22" fmla="*/ 1504336 w 8155858"/>
              <a:gd name="connsiteY22" fmla="*/ 1481552 h 3177617"/>
              <a:gd name="connsiteX23" fmla="*/ 1578078 w 8155858"/>
              <a:gd name="connsiteY23" fmla="*/ 1348817 h 3177617"/>
              <a:gd name="connsiteX24" fmla="*/ 1607574 w 8155858"/>
              <a:gd name="connsiteY24" fmla="*/ 1304571 h 3177617"/>
              <a:gd name="connsiteX25" fmla="*/ 1666568 w 8155858"/>
              <a:gd name="connsiteY25" fmla="*/ 1216081 h 3177617"/>
              <a:gd name="connsiteX26" fmla="*/ 1710813 w 8155858"/>
              <a:gd name="connsiteY26" fmla="*/ 1083346 h 3177617"/>
              <a:gd name="connsiteX27" fmla="*/ 1725562 w 8155858"/>
              <a:gd name="connsiteY27" fmla="*/ 1039100 h 3177617"/>
              <a:gd name="connsiteX28" fmla="*/ 1769807 w 8155858"/>
              <a:gd name="connsiteY28" fmla="*/ 1024352 h 3177617"/>
              <a:gd name="connsiteX29" fmla="*/ 1814052 w 8155858"/>
              <a:gd name="connsiteY29" fmla="*/ 994855 h 3177617"/>
              <a:gd name="connsiteX30" fmla="*/ 1902542 w 8155858"/>
              <a:gd name="connsiteY30" fmla="*/ 965359 h 3177617"/>
              <a:gd name="connsiteX31" fmla="*/ 2035278 w 8155858"/>
              <a:gd name="connsiteY31" fmla="*/ 876868 h 3177617"/>
              <a:gd name="connsiteX32" fmla="*/ 2079523 w 8155858"/>
              <a:gd name="connsiteY32" fmla="*/ 847371 h 3177617"/>
              <a:gd name="connsiteX33" fmla="*/ 2462981 w 8155858"/>
              <a:gd name="connsiteY33" fmla="*/ 817875 h 3177617"/>
              <a:gd name="connsiteX34" fmla="*/ 2551471 w 8155858"/>
              <a:gd name="connsiteY34" fmla="*/ 803126 h 3177617"/>
              <a:gd name="connsiteX35" fmla="*/ 2639962 w 8155858"/>
              <a:gd name="connsiteY35" fmla="*/ 773630 h 3177617"/>
              <a:gd name="connsiteX36" fmla="*/ 3008671 w 8155858"/>
              <a:gd name="connsiteY36" fmla="*/ 788378 h 3177617"/>
              <a:gd name="connsiteX37" fmla="*/ 3038168 w 8155858"/>
              <a:gd name="connsiteY37" fmla="*/ 832623 h 3177617"/>
              <a:gd name="connsiteX38" fmla="*/ 3082413 w 8155858"/>
              <a:gd name="connsiteY38" fmla="*/ 862120 h 3177617"/>
              <a:gd name="connsiteX39" fmla="*/ 3082413 w 8155858"/>
              <a:gd name="connsiteY39" fmla="*/ 965359 h 3177617"/>
              <a:gd name="connsiteX40" fmla="*/ 3097162 w 8155858"/>
              <a:gd name="connsiteY40" fmla="*/ 1024352 h 3177617"/>
              <a:gd name="connsiteX41" fmla="*/ 3141407 w 8155858"/>
              <a:gd name="connsiteY41" fmla="*/ 1112842 h 3177617"/>
              <a:gd name="connsiteX42" fmla="*/ 3156155 w 8155858"/>
              <a:gd name="connsiteY42" fmla="*/ 1216081 h 3177617"/>
              <a:gd name="connsiteX43" fmla="*/ 3170903 w 8155858"/>
              <a:gd name="connsiteY43" fmla="*/ 1260326 h 3177617"/>
              <a:gd name="connsiteX44" fmla="*/ 3185652 w 8155858"/>
              <a:gd name="connsiteY44" fmla="*/ 1319320 h 3177617"/>
              <a:gd name="connsiteX45" fmla="*/ 3170903 w 8155858"/>
              <a:gd name="connsiteY45" fmla="*/ 1452055 h 3177617"/>
              <a:gd name="connsiteX46" fmla="*/ 3156155 w 8155858"/>
              <a:gd name="connsiteY46" fmla="*/ 1496300 h 3177617"/>
              <a:gd name="connsiteX47" fmla="*/ 3244645 w 8155858"/>
              <a:gd name="connsiteY47" fmla="*/ 1525797 h 3177617"/>
              <a:gd name="connsiteX48" fmla="*/ 3274142 w 8155858"/>
              <a:gd name="connsiteY48" fmla="*/ 1629036 h 3177617"/>
              <a:gd name="connsiteX49" fmla="*/ 3333136 w 8155858"/>
              <a:gd name="connsiteY49" fmla="*/ 1717526 h 3177617"/>
              <a:gd name="connsiteX50" fmla="*/ 3362632 w 8155858"/>
              <a:gd name="connsiteY50" fmla="*/ 1761771 h 3177617"/>
              <a:gd name="connsiteX51" fmla="*/ 3421626 w 8155858"/>
              <a:gd name="connsiteY51" fmla="*/ 1835513 h 3177617"/>
              <a:gd name="connsiteX52" fmla="*/ 3436374 w 8155858"/>
              <a:gd name="connsiteY52" fmla="*/ 1879759 h 3177617"/>
              <a:gd name="connsiteX53" fmla="*/ 3465871 w 8155858"/>
              <a:gd name="connsiteY53" fmla="*/ 1997746 h 3177617"/>
              <a:gd name="connsiteX54" fmla="*/ 3480620 w 8155858"/>
              <a:gd name="connsiteY54" fmla="*/ 2041991 h 3177617"/>
              <a:gd name="connsiteX55" fmla="*/ 3524865 w 8155858"/>
              <a:gd name="connsiteY55" fmla="*/ 2071488 h 3177617"/>
              <a:gd name="connsiteX56" fmla="*/ 3569110 w 8155858"/>
              <a:gd name="connsiteY56" fmla="*/ 2115733 h 3177617"/>
              <a:gd name="connsiteX57" fmla="*/ 3642852 w 8155858"/>
              <a:gd name="connsiteY57" fmla="*/ 2174726 h 3177617"/>
              <a:gd name="connsiteX58" fmla="*/ 3672349 w 8155858"/>
              <a:gd name="connsiteY58" fmla="*/ 2218971 h 3177617"/>
              <a:gd name="connsiteX59" fmla="*/ 3716594 w 8155858"/>
              <a:gd name="connsiteY59" fmla="*/ 2263217 h 3177617"/>
              <a:gd name="connsiteX60" fmla="*/ 3760839 w 8155858"/>
              <a:gd name="connsiteY60" fmla="*/ 2395952 h 3177617"/>
              <a:gd name="connsiteX61" fmla="*/ 3775587 w 8155858"/>
              <a:gd name="connsiteY61" fmla="*/ 2440197 h 3177617"/>
              <a:gd name="connsiteX62" fmla="*/ 3834581 w 8155858"/>
              <a:gd name="connsiteY62" fmla="*/ 2528688 h 3177617"/>
              <a:gd name="connsiteX63" fmla="*/ 3849329 w 8155858"/>
              <a:gd name="connsiteY63" fmla="*/ 2676171 h 3177617"/>
              <a:gd name="connsiteX64" fmla="*/ 3864078 w 8155858"/>
              <a:gd name="connsiteY64" fmla="*/ 2720417 h 3177617"/>
              <a:gd name="connsiteX65" fmla="*/ 3908323 w 8155858"/>
              <a:gd name="connsiteY65" fmla="*/ 2749913 h 3177617"/>
              <a:gd name="connsiteX66" fmla="*/ 3937820 w 8155858"/>
              <a:gd name="connsiteY66" fmla="*/ 2794159 h 3177617"/>
              <a:gd name="connsiteX67" fmla="*/ 3982065 w 8155858"/>
              <a:gd name="connsiteY67" fmla="*/ 2823655 h 3177617"/>
              <a:gd name="connsiteX68" fmla="*/ 4041058 w 8155858"/>
              <a:gd name="connsiteY68" fmla="*/ 2912146 h 3177617"/>
              <a:gd name="connsiteX69" fmla="*/ 4070555 w 8155858"/>
              <a:gd name="connsiteY69" fmla="*/ 2956391 h 3177617"/>
              <a:gd name="connsiteX70" fmla="*/ 4114800 w 8155858"/>
              <a:gd name="connsiteY70" fmla="*/ 3044881 h 3177617"/>
              <a:gd name="connsiteX71" fmla="*/ 4129549 w 8155858"/>
              <a:gd name="connsiteY71" fmla="*/ 3089126 h 3177617"/>
              <a:gd name="connsiteX72" fmla="*/ 4218039 w 8155858"/>
              <a:gd name="connsiteY72" fmla="*/ 3133371 h 3177617"/>
              <a:gd name="connsiteX73" fmla="*/ 4262284 w 8155858"/>
              <a:gd name="connsiteY73" fmla="*/ 3162868 h 3177617"/>
              <a:gd name="connsiteX74" fmla="*/ 4306529 w 8155858"/>
              <a:gd name="connsiteY74" fmla="*/ 3177617 h 3177617"/>
              <a:gd name="connsiteX75" fmla="*/ 4807974 w 8155858"/>
              <a:gd name="connsiteY75" fmla="*/ 3162868 h 3177617"/>
              <a:gd name="connsiteX76" fmla="*/ 5132439 w 8155858"/>
              <a:gd name="connsiteY76" fmla="*/ 3148120 h 3177617"/>
              <a:gd name="connsiteX77" fmla="*/ 5161936 w 8155858"/>
              <a:gd name="connsiteY77" fmla="*/ 3103875 h 3177617"/>
              <a:gd name="connsiteX78" fmla="*/ 5206181 w 8155858"/>
              <a:gd name="connsiteY78" fmla="*/ 3000636 h 3177617"/>
              <a:gd name="connsiteX79" fmla="*/ 5250426 w 8155858"/>
              <a:gd name="connsiteY79" fmla="*/ 2971139 h 3177617"/>
              <a:gd name="connsiteX80" fmla="*/ 5279923 w 8155858"/>
              <a:gd name="connsiteY80" fmla="*/ 2926894 h 3177617"/>
              <a:gd name="connsiteX81" fmla="*/ 5309420 w 8155858"/>
              <a:gd name="connsiteY81" fmla="*/ 2838404 h 3177617"/>
              <a:gd name="connsiteX82" fmla="*/ 5368413 w 8155858"/>
              <a:gd name="connsiteY82" fmla="*/ 2749913 h 3177617"/>
              <a:gd name="connsiteX83" fmla="*/ 5397910 w 8155858"/>
              <a:gd name="connsiteY83" fmla="*/ 2661423 h 3177617"/>
              <a:gd name="connsiteX84" fmla="*/ 5412658 w 8155858"/>
              <a:gd name="connsiteY84" fmla="*/ 2617178 h 3177617"/>
              <a:gd name="connsiteX85" fmla="*/ 5471652 w 8155858"/>
              <a:gd name="connsiteY85" fmla="*/ 2528688 h 3177617"/>
              <a:gd name="connsiteX86" fmla="*/ 5501149 w 8155858"/>
              <a:gd name="connsiteY86" fmla="*/ 2484442 h 3177617"/>
              <a:gd name="connsiteX87" fmla="*/ 5530645 w 8155858"/>
              <a:gd name="connsiteY87" fmla="*/ 2395952 h 3177617"/>
              <a:gd name="connsiteX88" fmla="*/ 5545394 w 8155858"/>
              <a:gd name="connsiteY88" fmla="*/ 2351707 h 3177617"/>
              <a:gd name="connsiteX89" fmla="*/ 5574891 w 8155858"/>
              <a:gd name="connsiteY89" fmla="*/ 2307462 h 3177617"/>
              <a:gd name="connsiteX90" fmla="*/ 5633884 w 8155858"/>
              <a:gd name="connsiteY90" fmla="*/ 2218971 h 3177617"/>
              <a:gd name="connsiteX91" fmla="*/ 5648632 w 8155858"/>
              <a:gd name="connsiteY91" fmla="*/ 2174726 h 3177617"/>
              <a:gd name="connsiteX92" fmla="*/ 5707626 w 8155858"/>
              <a:gd name="connsiteY92" fmla="*/ 2086236 h 3177617"/>
              <a:gd name="connsiteX93" fmla="*/ 5766620 w 8155858"/>
              <a:gd name="connsiteY93" fmla="*/ 1997746 h 3177617"/>
              <a:gd name="connsiteX94" fmla="*/ 5796116 w 8155858"/>
              <a:gd name="connsiteY94" fmla="*/ 1953500 h 3177617"/>
              <a:gd name="connsiteX95" fmla="*/ 5810865 w 8155858"/>
              <a:gd name="connsiteY95" fmla="*/ 1909255 h 3177617"/>
              <a:gd name="connsiteX96" fmla="*/ 5855110 w 8155858"/>
              <a:gd name="connsiteY96" fmla="*/ 1894507 h 3177617"/>
              <a:gd name="connsiteX97" fmla="*/ 5914103 w 8155858"/>
              <a:gd name="connsiteY97" fmla="*/ 1806017 h 3177617"/>
              <a:gd name="connsiteX98" fmla="*/ 5958349 w 8155858"/>
              <a:gd name="connsiteY98" fmla="*/ 1702778 h 3177617"/>
              <a:gd name="connsiteX99" fmla="*/ 6002594 w 8155858"/>
              <a:gd name="connsiteY99" fmla="*/ 1673281 h 3177617"/>
              <a:gd name="connsiteX100" fmla="*/ 6091084 w 8155858"/>
              <a:gd name="connsiteY100" fmla="*/ 1496300 h 3177617"/>
              <a:gd name="connsiteX101" fmla="*/ 6120581 w 8155858"/>
              <a:gd name="connsiteY101" fmla="*/ 1452055 h 3177617"/>
              <a:gd name="connsiteX102" fmla="*/ 6150078 w 8155858"/>
              <a:gd name="connsiteY102" fmla="*/ 1407810 h 3177617"/>
              <a:gd name="connsiteX103" fmla="*/ 6209071 w 8155858"/>
              <a:gd name="connsiteY103" fmla="*/ 1319320 h 3177617"/>
              <a:gd name="connsiteX104" fmla="*/ 6312310 w 8155858"/>
              <a:gd name="connsiteY104" fmla="*/ 1201333 h 3177617"/>
              <a:gd name="connsiteX105" fmla="*/ 6327058 w 8155858"/>
              <a:gd name="connsiteY105" fmla="*/ 1157088 h 3177617"/>
              <a:gd name="connsiteX106" fmla="*/ 6386052 w 8155858"/>
              <a:gd name="connsiteY106" fmla="*/ 1068597 h 3177617"/>
              <a:gd name="connsiteX107" fmla="*/ 6445045 w 8155858"/>
              <a:gd name="connsiteY107" fmla="*/ 935862 h 3177617"/>
              <a:gd name="connsiteX108" fmla="*/ 6489291 w 8155858"/>
              <a:gd name="connsiteY108" fmla="*/ 891617 h 3177617"/>
              <a:gd name="connsiteX109" fmla="*/ 6577781 w 8155858"/>
              <a:gd name="connsiteY109" fmla="*/ 832623 h 3177617"/>
              <a:gd name="connsiteX110" fmla="*/ 6636774 w 8155858"/>
              <a:gd name="connsiteY110" fmla="*/ 758881 h 3177617"/>
              <a:gd name="connsiteX111" fmla="*/ 6695768 w 8155858"/>
              <a:gd name="connsiteY111" fmla="*/ 699888 h 3177617"/>
              <a:gd name="connsiteX112" fmla="*/ 6784258 w 8155858"/>
              <a:gd name="connsiteY112" fmla="*/ 522907 h 3177617"/>
              <a:gd name="connsiteX113" fmla="*/ 6813755 w 8155858"/>
              <a:gd name="connsiteY113" fmla="*/ 478662 h 3177617"/>
              <a:gd name="connsiteX114" fmla="*/ 6858000 w 8155858"/>
              <a:gd name="connsiteY114" fmla="*/ 463913 h 3177617"/>
              <a:gd name="connsiteX115" fmla="*/ 6931742 w 8155858"/>
              <a:gd name="connsiteY115" fmla="*/ 331178 h 3177617"/>
              <a:gd name="connsiteX116" fmla="*/ 6975987 w 8155858"/>
              <a:gd name="connsiteY116" fmla="*/ 316430 h 3177617"/>
              <a:gd name="connsiteX117" fmla="*/ 7064478 w 8155858"/>
              <a:gd name="connsiteY117" fmla="*/ 257436 h 3177617"/>
              <a:gd name="connsiteX118" fmla="*/ 7152968 w 8155858"/>
              <a:gd name="connsiteY118" fmla="*/ 183694 h 3177617"/>
              <a:gd name="connsiteX119" fmla="*/ 7241458 w 8155858"/>
              <a:gd name="connsiteY119" fmla="*/ 154197 h 3177617"/>
              <a:gd name="connsiteX120" fmla="*/ 7285703 w 8155858"/>
              <a:gd name="connsiteY120" fmla="*/ 139449 h 3177617"/>
              <a:gd name="connsiteX121" fmla="*/ 7329949 w 8155858"/>
              <a:gd name="connsiteY121" fmla="*/ 109952 h 3177617"/>
              <a:gd name="connsiteX122" fmla="*/ 7388942 w 8155858"/>
              <a:gd name="connsiteY122" fmla="*/ 95204 h 3177617"/>
              <a:gd name="connsiteX123" fmla="*/ 7477432 w 8155858"/>
              <a:gd name="connsiteY123" fmla="*/ 65707 h 3177617"/>
              <a:gd name="connsiteX124" fmla="*/ 8008374 w 8155858"/>
              <a:gd name="connsiteY124" fmla="*/ 36210 h 3177617"/>
              <a:gd name="connsiteX125" fmla="*/ 8155858 w 8155858"/>
              <a:gd name="connsiteY125" fmla="*/ 36210 h 3177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8155858" h="3177617">
                <a:moveTo>
                  <a:pt x="0" y="1422559"/>
                </a:moveTo>
                <a:cubicBezTo>
                  <a:pt x="24581" y="1417643"/>
                  <a:pt x="49316" y="1413447"/>
                  <a:pt x="73742" y="1407810"/>
                </a:cubicBezTo>
                <a:cubicBezTo>
                  <a:pt x="113243" y="1398694"/>
                  <a:pt x="191729" y="1378313"/>
                  <a:pt x="191729" y="1378313"/>
                </a:cubicBezTo>
                <a:cubicBezTo>
                  <a:pt x="206477" y="1368481"/>
                  <a:pt x="220120" y="1356744"/>
                  <a:pt x="235974" y="1348817"/>
                </a:cubicBezTo>
                <a:cubicBezTo>
                  <a:pt x="249879" y="1341864"/>
                  <a:pt x="266630" y="1341618"/>
                  <a:pt x="280220" y="1334068"/>
                </a:cubicBezTo>
                <a:cubicBezTo>
                  <a:pt x="311209" y="1316852"/>
                  <a:pt x="368710" y="1275075"/>
                  <a:pt x="368710" y="1275075"/>
                </a:cubicBezTo>
                <a:cubicBezTo>
                  <a:pt x="378542" y="1260327"/>
                  <a:pt x="384366" y="1241903"/>
                  <a:pt x="398207" y="1230830"/>
                </a:cubicBezTo>
                <a:cubicBezTo>
                  <a:pt x="413533" y="1218569"/>
                  <a:pt x="512183" y="1202336"/>
                  <a:pt x="516194" y="1201333"/>
                </a:cubicBezTo>
                <a:cubicBezTo>
                  <a:pt x="531276" y="1197562"/>
                  <a:pt x="545263" y="1189956"/>
                  <a:pt x="560439" y="1186584"/>
                </a:cubicBezTo>
                <a:cubicBezTo>
                  <a:pt x="589630" y="1180097"/>
                  <a:pt x="619432" y="1176752"/>
                  <a:pt x="648929" y="1171836"/>
                </a:cubicBezTo>
                <a:cubicBezTo>
                  <a:pt x="688260" y="1289823"/>
                  <a:pt x="648929" y="1142339"/>
                  <a:pt x="648929" y="1260326"/>
                </a:cubicBezTo>
                <a:cubicBezTo>
                  <a:pt x="648929" y="1325698"/>
                  <a:pt x="660616" y="1389718"/>
                  <a:pt x="678426" y="1452055"/>
                </a:cubicBezTo>
                <a:cubicBezTo>
                  <a:pt x="682697" y="1467003"/>
                  <a:pt x="683462" y="1484161"/>
                  <a:pt x="693174" y="1496300"/>
                </a:cubicBezTo>
                <a:cubicBezTo>
                  <a:pt x="704247" y="1510141"/>
                  <a:pt x="722671" y="1515965"/>
                  <a:pt x="737420" y="1525797"/>
                </a:cubicBezTo>
                <a:cubicBezTo>
                  <a:pt x="771833" y="1577417"/>
                  <a:pt x="781664" y="1604455"/>
                  <a:pt x="855407" y="1629036"/>
                </a:cubicBezTo>
                <a:lnTo>
                  <a:pt x="943897" y="1658533"/>
                </a:lnTo>
                <a:cubicBezTo>
                  <a:pt x="1011514" y="1759958"/>
                  <a:pt x="969259" y="1735813"/>
                  <a:pt x="1047136" y="1761771"/>
                </a:cubicBezTo>
                <a:cubicBezTo>
                  <a:pt x="1122098" y="1757607"/>
                  <a:pt x="1280507" y="1793871"/>
                  <a:pt x="1356852" y="1717526"/>
                </a:cubicBezTo>
                <a:cubicBezTo>
                  <a:pt x="1369386" y="1704992"/>
                  <a:pt x="1376517" y="1688029"/>
                  <a:pt x="1386349" y="1673281"/>
                </a:cubicBezTo>
                <a:cubicBezTo>
                  <a:pt x="1391265" y="1658533"/>
                  <a:pt x="1390104" y="1640029"/>
                  <a:pt x="1401097" y="1629036"/>
                </a:cubicBezTo>
                <a:cubicBezTo>
                  <a:pt x="1412090" y="1618043"/>
                  <a:pt x="1436306" y="1626938"/>
                  <a:pt x="1445342" y="1614288"/>
                </a:cubicBezTo>
                <a:cubicBezTo>
                  <a:pt x="1463414" y="1588987"/>
                  <a:pt x="1457592" y="1551667"/>
                  <a:pt x="1474839" y="1525797"/>
                </a:cubicBezTo>
                <a:lnTo>
                  <a:pt x="1504336" y="1481552"/>
                </a:lnTo>
                <a:cubicBezTo>
                  <a:pt x="1530295" y="1403674"/>
                  <a:pt x="1510459" y="1450246"/>
                  <a:pt x="1578078" y="1348817"/>
                </a:cubicBezTo>
                <a:cubicBezTo>
                  <a:pt x="1587910" y="1334069"/>
                  <a:pt x="1601968" y="1321387"/>
                  <a:pt x="1607574" y="1304571"/>
                </a:cubicBezTo>
                <a:cubicBezTo>
                  <a:pt x="1628919" y="1240539"/>
                  <a:pt x="1611330" y="1271319"/>
                  <a:pt x="1666568" y="1216081"/>
                </a:cubicBezTo>
                <a:lnTo>
                  <a:pt x="1710813" y="1083346"/>
                </a:lnTo>
                <a:cubicBezTo>
                  <a:pt x="1715729" y="1068597"/>
                  <a:pt x="1710813" y="1044016"/>
                  <a:pt x="1725562" y="1039100"/>
                </a:cubicBezTo>
                <a:lnTo>
                  <a:pt x="1769807" y="1024352"/>
                </a:lnTo>
                <a:cubicBezTo>
                  <a:pt x="1784555" y="1014520"/>
                  <a:pt x="1797854" y="1002054"/>
                  <a:pt x="1814052" y="994855"/>
                </a:cubicBezTo>
                <a:cubicBezTo>
                  <a:pt x="1842464" y="982227"/>
                  <a:pt x="1902542" y="965359"/>
                  <a:pt x="1902542" y="965359"/>
                </a:cubicBezTo>
                <a:lnTo>
                  <a:pt x="2035278" y="876868"/>
                </a:lnTo>
                <a:cubicBezTo>
                  <a:pt x="2050026" y="867036"/>
                  <a:pt x="2061886" y="849135"/>
                  <a:pt x="2079523" y="847371"/>
                </a:cubicBezTo>
                <a:cubicBezTo>
                  <a:pt x="2305427" y="824781"/>
                  <a:pt x="2177697" y="835705"/>
                  <a:pt x="2462981" y="817875"/>
                </a:cubicBezTo>
                <a:cubicBezTo>
                  <a:pt x="2492478" y="812959"/>
                  <a:pt x="2522460" y="810379"/>
                  <a:pt x="2551471" y="803126"/>
                </a:cubicBezTo>
                <a:cubicBezTo>
                  <a:pt x="2581635" y="795585"/>
                  <a:pt x="2639962" y="773630"/>
                  <a:pt x="2639962" y="773630"/>
                </a:cubicBezTo>
                <a:cubicBezTo>
                  <a:pt x="2762865" y="778546"/>
                  <a:pt x="2886998" y="770352"/>
                  <a:pt x="3008671" y="788378"/>
                </a:cubicBezTo>
                <a:cubicBezTo>
                  <a:pt x="3026205" y="790976"/>
                  <a:pt x="3025634" y="820089"/>
                  <a:pt x="3038168" y="832623"/>
                </a:cubicBezTo>
                <a:cubicBezTo>
                  <a:pt x="3050702" y="845157"/>
                  <a:pt x="3067665" y="852288"/>
                  <a:pt x="3082413" y="862120"/>
                </a:cubicBezTo>
                <a:cubicBezTo>
                  <a:pt x="3117776" y="968204"/>
                  <a:pt x="3082413" y="835727"/>
                  <a:pt x="3082413" y="965359"/>
                </a:cubicBezTo>
                <a:cubicBezTo>
                  <a:pt x="3082413" y="985629"/>
                  <a:pt x="3091593" y="1004862"/>
                  <a:pt x="3097162" y="1024352"/>
                </a:cubicBezTo>
                <a:cubicBezTo>
                  <a:pt x="3112428" y="1077782"/>
                  <a:pt x="3109087" y="1064362"/>
                  <a:pt x="3141407" y="1112842"/>
                </a:cubicBezTo>
                <a:cubicBezTo>
                  <a:pt x="3146323" y="1147255"/>
                  <a:pt x="3149338" y="1181994"/>
                  <a:pt x="3156155" y="1216081"/>
                </a:cubicBezTo>
                <a:cubicBezTo>
                  <a:pt x="3159204" y="1231325"/>
                  <a:pt x="3166632" y="1245378"/>
                  <a:pt x="3170903" y="1260326"/>
                </a:cubicBezTo>
                <a:cubicBezTo>
                  <a:pt x="3176472" y="1279816"/>
                  <a:pt x="3180736" y="1299655"/>
                  <a:pt x="3185652" y="1319320"/>
                </a:cubicBezTo>
                <a:cubicBezTo>
                  <a:pt x="3180736" y="1363565"/>
                  <a:pt x="3178222" y="1408143"/>
                  <a:pt x="3170903" y="1452055"/>
                </a:cubicBezTo>
                <a:cubicBezTo>
                  <a:pt x="3168347" y="1467390"/>
                  <a:pt x="3145162" y="1485307"/>
                  <a:pt x="3156155" y="1496300"/>
                </a:cubicBezTo>
                <a:cubicBezTo>
                  <a:pt x="3178141" y="1518286"/>
                  <a:pt x="3244645" y="1525797"/>
                  <a:pt x="3244645" y="1525797"/>
                </a:cubicBezTo>
                <a:cubicBezTo>
                  <a:pt x="3248115" y="1539678"/>
                  <a:pt x="3264526" y="1611728"/>
                  <a:pt x="3274142" y="1629036"/>
                </a:cubicBezTo>
                <a:cubicBezTo>
                  <a:pt x="3291358" y="1660025"/>
                  <a:pt x="3313471" y="1688029"/>
                  <a:pt x="3333136" y="1717526"/>
                </a:cubicBezTo>
                <a:cubicBezTo>
                  <a:pt x="3342968" y="1732274"/>
                  <a:pt x="3357027" y="1744955"/>
                  <a:pt x="3362632" y="1761771"/>
                </a:cubicBezTo>
                <a:cubicBezTo>
                  <a:pt x="3382986" y="1822833"/>
                  <a:pt x="3364445" y="1797393"/>
                  <a:pt x="3421626" y="1835513"/>
                </a:cubicBezTo>
                <a:cubicBezTo>
                  <a:pt x="3426542" y="1850262"/>
                  <a:pt x="3432284" y="1864760"/>
                  <a:pt x="3436374" y="1879759"/>
                </a:cubicBezTo>
                <a:cubicBezTo>
                  <a:pt x="3447041" y="1918870"/>
                  <a:pt x="3453051" y="1959287"/>
                  <a:pt x="3465871" y="1997746"/>
                </a:cubicBezTo>
                <a:cubicBezTo>
                  <a:pt x="3470787" y="2012494"/>
                  <a:pt x="3470908" y="2029852"/>
                  <a:pt x="3480620" y="2041991"/>
                </a:cubicBezTo>
                <a:cubicBezTo>
                  <a:pt x="3491693" y="2055832"/>
                  <a:pt x="3511248" y="2060140"/>
                  <a:pt x="3524865" y="2071488"/>
                </a:cubicBezTo>
                <a:cubicBezTo>
                  <a:pt x="3540888" y="2084841"/>
                  <a:pt x="3555757" y="2099710"/>
                  <a:pt x="3569110" y="2115733"/>
                </a:cubicBezTo>
                <a:cubicBezTo>
                  <a:pt x="3620425" y="2177311"/>
                  <a:pt x="3570218" y="2150515"/>
                  <a:pt x="3642852" y="2174726"/>
                </a:cubicBezTo>
                <a:cubicBezTo>
                  <a:pt x="3652684" y="2189474"/>
                  <a:pt x="3661002" y="2205354"/>
                  <a:pt x="3672349" y="2218971"/>
                </a:cubicBezTo>
                <a:cubicBezTo>
                  <a:pt x="3685702" y="2234994"/>
                  <a:pt x="3706465" y="2244984"/>
                  <a:pt x="3716594" y="2263217"/>
                </a:cubicBezTo>
                <a:cubicBezTo>
                  <a:pt x="3716597" y="2263222"/>
                  <a:pt x="3753464" y="2373827"/>
                  <a:pt x="3760839" y="2395952"/>
                </a:cubicBezTo>
                <a:cubicBezTo>
                  <a:pt x="3765755" y="2410700"/>
                  <a:pt x="3766964" y="2427262"/>
                  <a:pt x="3775587" y="2440197"/>
                </a:cubicBezTo>
                <a:lnTo>
                  <a:pt x="3834581" y="2528688"/>
                </a:lnTo>
                <a:cubicBezTo>
                  <a:pt x="3839497" y="2577849"/>
                  <a:pt x="3841816" y="2627339"/>
                  <a:pt x="3849329" y="2676171"/>
                </a:cubicBezTo>
                <a:cubicBezTo>
                  <a:pt x="3851693" y="2691537"/>
                  <a:pt x="3854366" y="2708277"/>
                  <a:pt x="3864078" y="2720417"/>
                </a:cubicBezTo>
                <a:cubicBezTo>
                  <a:pt x="3875151" y="2734258"/>
                  <a:pt x="3893575" y="2740081"/>
                  <a:pt x="3908323" y="2749913"/>
                </a:cubicBezTo>
                <a:cubicBezTo>
                  <a:pt x="3918155" y="2764662"/>
                  <a:pt x="3925286" y="2781625"/>
                  <a:pt x="3937820" y="2794159"/>
                </a:cubicBezTo>
                <a:cubicBezTo>
                  <a:pt x="3950354" y="2806693"/>
                  <a:pt x="3970393" y="2810315"/>
                  <a:pt x="3982065" y="2823655"/>
                </a:cubicBezTo>
                <a:cubicBezTo>
                  <a:pt x="4005409" y="2850335"/>
                  <a:pt x="4021394" y="2882649"/>
                  <a:pt x="4041058" y="2912146"/>
                </a:cubicBezTo>
                <a:lnTo>
                  <a:pt x="4070555" y="2956391"/>
                </a:lnTo>
                <a:cubicBezTo>
                  <a:pt x="4107622" y="3067595"/>
                  <a:pt x="4057623" y="2930529"/>
                  <a:pt x="4114800" y="3044881"/>
                </a:cubicBezTo>
                <a:cubicBezTo>
                  <a:pt x="4121753" y="3058786"/>
                  <a:pt x="4119837" y="3076987"/>
                  <a:pt x="4129549" y="3089126"/>
                </a:cubicBezTo>
                <a:cubicBezTo>
                  <a:pt x="4150343" y="3115118"/>
                  <a:pt x="4188891" y="3123655"/>
                  <a:pt x="4218039" y="3133371"/>
                </a:cubicBezTo>
                <a:cubicBezTo>
                  <a:pt x="4232787" y="3143203"/>
                  <a:pt x="4246430" y="3154941"/>
                  <a:pt x="4262284" y="3162868"/>
                </a:cubicBezTo>
                <a:cubicBezTo>
                  <a:pt x="4276189" y="3169821"/>
                  <a:pt x="4290983" y="3177617"/>
                  <a:pt x="4306529" y="3177617"/>
                </a:cubicBezTo>
                <a:cubicBezTo>
                  <a:pt x="4473750" y="3177617"/>
                  <a:pt x="4640860" y="3168836"/>
                  <a:pt x="4807974" y="3162868"/>
                </a:cubicBezTo>
                <a:lnTo>
                  <a:pt x="5132439" y="3148120"/>
                </a:lnTo>
                <a:cubicBezTo>
                  <a:pt x="5142271" y="3133372"/>
                  <a:pt x="5154954" y="3120167"/>
                  <a:pt x="5161936" y="3103875"/>
                </a:cubicBezTo>
                <a:cubicBezTo>
                  <a:pt x="5187323" y="3044639"/>
                  <a:pt x="5159896" y="3046921"/>
                  <a:pt x="5206181" y="3000636"/>
                </a:cubicBezTo>
                <a:cubicBezTo>
                  <a:pt x="5218715" y="2988102"/>
                  <a:pt x="5235678" y="2980971"/>
                  <a:pt x="5250426" y="2971139"/>
                </a:cubicBezTo>
                <a:cubicBezTo>
                  <a:pt x="5260258" y="2956391"/>
                  <a:pt x="5272724" y="2943092"/>
                  <a:pt x="5279923" y="2926894"/>
                </a:cubicBezTo>
                <a:cubicBezTo>
                  <a:pt x="5292551" y="2898482"/>
                  <a:pt x="5292173" y="2864274"/>
                  <a:pt x="5309420" y="2838404"/>
                </a:cubicBezTo>
                <a:cubicBezTo>
                  <a:pt x="5329084" y="2808907"/>
                  <a:pt x="5357202" y="2783545"/>
                  <a:pt x="5368413" y="2749913"/>
                </a:cubicBezTo>
                <a:lnTo>
                  <a:pt x="5397910" y="2661423"/>
                </a:lnTo>
                <a:cubicBezTo>
                  <a:pt x="5402826" y="2646675"/>
                  <a:pt x="5404035" y="2630113"/>
                  <a:pt x="5412658" y="2617178"/>
                </a:cubicBezTo>
                <a:lnTo>
                  <a:pt x="5471652" y="2528688"/>
                </a:lnTo>
                <a:lnTo>
                  <a:pt x="5501149" y="2484442"/>
                </a:lnTo>
                <a:lnTo>
                  <a:pt x="5530645" y="2395952"/>
                </a:lnTo>
                <a:cubicBezTo>
                  <a:pt x="5535561" y="2381204"/>
                  <a:pt x="5536770" y="2364642"/>
                  <a:pt x="5545394" y="2351707"/>
                </a:cubicBezTo>
                <a:lnTo>
                  <a:pt x="5574891" y="2307462"/>
                </a:lnTo>
                <a:cubicBezTo>
                  <a:pt x="5609958" y="2202259"/>
                  <a:pt x="5560234" y="2329447"/>
                  <a:pt x="5633884" y="2218971"/>
                </a:cubicBezTo>
                <a:cubicBezTo>
                  <a:pt x="5642507" y="2206036"/>
                  <a:pt x="5641082" y="2188316"/>
                  <a:pt x="5648632" y="2174726"/>
                </a:cubicBezTo>
                <a:cubicBezTo>
                  <a:pt x="5665848" y="2143737"/>
                  <a:pt x="5687961" y="2115733"/>
                  <a:pt x="5707626" y="2086236"/>
                </a:cubicBezTo>
                <a:lnTo>
                  <a:pt x="5766620" y="1997746"/>
                </a:lnTo>
                <a:cubicBezTo>
                  <a:pt x="5776452" y="1982997"/>
                  <a:pt x="5790510" y="1970316"/>
                  <a:pt x="5796116" y="1953500"/>
                </a:cubicBezTo>
                <a:cubicBezTo>
                  <a:pt x="5801032" y="1938752"/>
                  <a:pt x="5799872" y="1920248"/>
                  <a:pt x="5810865" y="1909255"/>
                </a:cubicBezTo>
                <a:cubicBezTo>
                  <a:pt x="5821858" y="1898262"/>
                  <a:pt x="5840362" y="1899423"/>
                  <a:pt x="5855110" y="1894507"/>
                </a:cubicBezTo>
                <a:cubicBezTo>
                  <a:pt x="5874774" y="1865010"/>
                  <a:pt x="5902892" y="1839648"/>
                  <a:pt x="5914103" y="1806017"/>
                </a:cubicBezTo>
                <a:cubicBezTo>
                  <a:pt x="5924349" y="1775279"/>
                  <a:pt x="5938099" y="1727078"/>
                  <a:pt x="5958349" y="1702778"/>
                </a:cubicBezTo>
                <a:cubicBezTo>
                  <a:pt x="5969697" y="1689161"/>
                  <a:pt x="5987846" y="1683113"/>
                  <a:pt x="6002594" y="1673281"/>
                </a:cubicBezTo>
                <a:cubicBezTo>
                  <a:pt x="6043301" y="1551161"/>
                  <a:pt x="6014845" y="1610659"/>
                  <a:pt x="6091084" y="1496300"/>
                </a:cubicBezTo>
                <a:lnTo>
                  <a:pt x="6120581" y="1452055"/>
                </a:lnTo>
                <a:lnTo>
                  <a:pt x="6150078" y="1407810"/>
                </a:lnTo>
                <a:cubicBezTo>
                  <a:pt x="6178283" y="1323193"/>
                  <a:pt x="6144628" y="1402175"/>
                  <a:pt x="6209071" y="1319320"/>
                </a:cubicBezTo>
                <a:cubicBezTo>
                  <a:pt x="6301721" y="1200199"/>
                  <a:pt x="6226656" y="1258436"/>
                  <a:pt x="6312310" y="1201333"/>
                </a:cubicBezTo>
                <a:cubicBezTo>
                  <a:pt x="6317226" y="1186585"/>
                  <a:pt x="6319508" y="1170678"/>
                  <a:pt x="6327058" y="1157088"/>
                </a:cubicBezTo>
                <a:cubicBezTo>
                  <a:pt x="6344274" y="1126098"/>
                  <a:pt x="6386052" y="1068597"/>
                  <a:pt x="6386052" y="1068597"/>
                </a:cubicBezTo>
                <a:cubicBezTo>
                  <a:pt x="6407487" y="1004293"/>
                  <a:pt x="6406094" y="982603"/>
                  <a:pt x="6445045" y="935862"/>
                </a:cubicBezTo>
                <a:cubicBezTo>
                  <a:pt x="6458398" y="919839"/>
                  <a:pt x="6472827" y="904422"/>
                  <a:pt x="6489291" y="891617"/>
                </a:cubicBezTo>
                <a:cubicBezTo>
                  <a:pt x="6517274" y="869852"/>
                  <a:pt x="6577781" y="832623"/>
                  <a:pt x="6577781" y="832623"/>
                </a:cubicBezTo>
                <a:cubicBezTo>
                  <a:pt x="6614850" y="721415"/>
                  <a:pt x="6560535" y="854179"/>
                  <a:pt x="6636774" y="758881"/>
                </a:cubicBezTo>
                <a:cubicBezTo>
                  <a:pt x="6693979" y="687375"/>
                  <a:pt x="6599235" y="732065"/>
                  <a:pt x="6695768" y="699888"/>
                </a:cubicBezTo>
                <a:cubicBezTo>
                  <a:pt x="6736475" y="577767"/>
                  <a:pt x="6708018" y="637266"/>
                  <a:pt x="6784258" y="522907"/>
                </a:cubicBezTo>
                <a:cubicBezTo>
                  <a:pt x="6794090" y="508159"/>
                  <a:pt x="6796939" y="484267"/>
                  <a:pt x="6813755" y="478662"/>
                </a:cubicBezTo>
                <a:lnTo>
                  <a:pt x="6858000" y="463913"/>
                </a:lnTo>
                <a:cubicBezTo>
                  <a:pt x="6870986" y="424956"/>
                  <a:pt x="6893710" y="343855"/>
                  <a:pt x="6931742" y="331178"/>
                </a:cubicBezTo>
                <a:lnTo>
                  <a:pt x="6975987" y="316430"/>
                </a:lnTo>
                <a:cubicBezTo>
                  <a:pt x="7005484" y="296765"/>
                  <a:pt x="7039410" y="282504"/>
                  <a:pt x="7064478" y="257436"/>
                </a:cubicBezTo>
                <a:cubicBezTo>
                  <a:pt x="7092263" y="229651"/>
                  <a:pt x="7116009" y="200120"/>
                  <a:pt x="7152968" y="183694"/>
                </a:cubicBezTo>
                <a:cubicBezTo>
                  <a:pt x="7181380" y="171066"/>
                  <a:pt x="7211961" y="164029"/>
                  <a:pt x="7241458" y="154197"/>
                </a:cubicBezTo>
                <a:lnTo>
                  <a:pt x="7285703" y="139449"/>
                </a:lnTo>
                <a:cubicBezTo>
                  <a:pt x="7300452" y="129617"/>
                  <a:pt x="7313657" y="116934"/>
                  <a:pt x="7329949" y="109952"/>
                </a:cubicBezTo>
                <a:cubicBezTo>
                  <a:pt x="7348580" y="101967"/>
                  <a:pt x="7369527" y="101028"/>
                  <a:pt x="7388942" y="95204"/>
                </a:cubicBezTo>
                <a:cubicBezTo>
                  <a:pt x="7418723" y="86270"/>
                  <a:pt x="7447935" y="75539"/>
                  <a:pt x="7477432" y="65707"/>
                </a:cubicBezTo>
                <a:cubicBezTo>
                  <a:pt x="7674555" y="0"/>
                  <a:pt x="7517638" y="47623"/>
                  <a:pt x="8008374" y="36210"/>
                </a:cubicBezTo>
                <a:cubicBezTo>
                  <a:pt x="8057522" y="35067"/>
                  <a:pt x="8106697" y="36210"/>
                  <a:pt x="8155858" y="36210"/>
                </a:cubicBezTo>
              </a:path>
            </a:pathLst>
          </a:custGeom>
          <a:noFill/>
          <a:ln w="9525" cap="flat" cmpd="sng" algn="ctr">
            <a:solidFill>
              <a:schemeClr val="tx1">
                <a:alpha val="9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6" name="TextBox 5"/>
          <p:cNvSpPr txBox="1"/>
          <p:nvPr/>
        </p:nvSpPr>
        <p:spPr>
          <a:xfrm>
            <a:off x="2846438" y="3259394"/>
            <a:ext cx="1003801" cy="461665"/>
          </a:xfrm>
          <a:prstGeom prst="rect">
            <a:avLst/>
          </a:prstGeom>
          <a:noFill/>
        </p:spPr>
        <p:txBody>
          <a:bodyPr wrap="none" rtlCol="0">
            <a:spAutoFit/>
          </a:bodyPr>
          <a:lstStyle/>
          <a:p>
            <a:r>
              <a:rPr lang="en-GB" dirty="0" smtClean="0">
                <a:solidFill>
                  <a:schemeClr val="accent3">
                    <a:lumMod val="50000"/>
                  </a:schemeClr>
                </a:solidFill>
              </a:rPr>
              <a:t>Denial</a:t>
            </a:r>
            <a:endParaRPr lang="en-GB" dirty="0">
              <a:solidFill>
                <a:schemeClr val="accent3">
                  <a:lumMod val="50000"/>
                </a:schemeClr>
              </a:solidFill>
            </a:endParaRPr>
          </a:p>
        </p:txBody>
      </p:sp>
      <p:sp>
        <p:nvSpPr>
          <p:cNvPr id="7" name="TextBox 6"/>
          <p:cNvSpPr txBox="1"/>
          <p:nvPr/>
        </p:nvSpPr>
        <p:spPr>
          <a:xfrm>
            <a:off x="1784555" y="4173794"/>
            <a:ext cx="954107" cy="461665"/>
          </a:xfrm>
          <a:prstGeom prst="rect">
            <a:avLst/>
          </a:prstGeom>
          <a:noFill/>
        </p:spPr>
        <p:txBody>
          <a:bodyPr wrap="none" rtlCol="0">
            <a:spAutoFit/>
          </a:bodyPr>
          <a:lstStyle/>
          <a:p>
            <a:r>
              <a:rPr lang="en-GB" dirty="0" smtClean="0">
                <a:solidFill>
                  <a:srgbClr val="FF0000"/>
                </a:solidFill>
              </a:rPr>
              <a:t>Shock</a:t>
            </a:r>
            <a:endParaRPr lang="en-GB" dirty="0">
              <a:solidFill>
                <a:srgbClr val="FF0000"/>
              </a:solidFill>
            </a:endParaRPr>
          </a:p>
        </p:txBody>
      </p:sp>
      <p:sp>
        <p:nvSpPr>
          <p:cNvPr id="8" name="TextBox 7"/>
          <p:cNvSpPr txBox="1"/>
          <p:nvPr/>
        </p:nvSpPr>
        <p:spPr>
          <a:xfrm>
            <a:off x="4660489" y="3097161"/>
            <a:ext cx="1569660" cy="461665"/>
          </a:xfrm>
          <a:prstGeom prst="rect">
            <a:avLst/>
          </a:prstGeom>
          <a:noFill/>
        </p:spPr>
        <p:txBody>
          <a:bodyPr wrap="none" rtlCol="0">
            <a:spAutoFit/>
          </a:bodyPr>
          <a:lstStyle/>
          <a:p>
            <a:r>
              <a:rPr lang="en-GB" dirty="0" smtClean="0">
                <a:solidFill>
                  <a:srgbClr val="C00000"/>
                </a:solidFill>
              </a:rPr>
              <a:t>Depression</a:t>
            </a:r>
            <a:endParaRPr lang="en-GB" dirty="0">
              <a:solidFill>
                <a:srgbClr val="C00000"/>
              </a:solidFill>
            </a:endParaRPr>
          </a:p>
        </p:txBody>
      </p:sp>
      <p:sp>
        <p:nvSpPr>
          <p:cNvPr id="9" name="TextBox 8"/>
          <p:cNvSpPr txBox="1"/>
          <p:nvPr/>
        </p:nvSpPr>
        <p:spPr>
          <a:xfrm>
            <a:off x="5088194" y="3642852"/>
            <a:ext cx="731290" cy="461665"/>
          </a:xfrm>
          <a:prstGeom prst="rect">
            <a:avLst/>
          </a:prstGeom>
          <a:noFill/>
        </p:spPr>
        <p:txBody>
          <a:bodyPr wrap="none" rtlCol="0">
            <a:spAutoFit/>
          </a:bodyPr>
          <a:lstStyle/>
          <a:p>
            <a:r>
              <a:rPr lang="en-GB" dirty="0" smtClean="0"/>
              <a:t>Fear</a:t>
            </a:r>
            <a:endParaRPr lang="en-GB" dirty="0"/>
          </a:p>
        </p:txBody>
      </p:sp>
      <p:sp>
        <p:nvSpPr>
          <p:cNvPr id="10" name="TextBox 9"/>
          <p:cNvSpPr txBox="1"/>
          <p:nvPr/>
        </p:nvSpPr>
        <p:spPr>
          <a:xfrm>
            <a:off x="4984955" y="4055807"/>
            <a:ext cx="954107" cy="461665"/>
          </a:xfrm>
          <a:prstGeom prst="rect">
            <a:avLst/>
          </a:prstGeom>
          <a:noFill/>
        </p:spPr>
        <p:txBody>
          <a:bodyPr wrap="none" rtlCol="0">
            <a:spAutoFit/>
          </a:bodyPr>
          <a:lstStyle/>
          <a:p>
            <a:r>
              <a:rPr lang="en-GB" dirty="0" smtClean="0"/>
              <a:t>Anger</a:t>
            </a:r>
            <a:endParaRPr lang="en-GB" dirty="0"/>
          </a:p>
        </p:txBody>
      </p:sp>
      <p:sp>
        <p:nvSpPr>
          <p:cNvPr id="11" name="TextBox 10"/>
          <p:cNvSpPr txBox="1"/>
          <p:nvPr/>
        </p:nvSpPr>
        <p:spPr>
          <a:xfrm>
            <a:off x="5073446" y="4513007"/>
            <a:ext cx="816249" cy="461665"/>
          </a:xfrm>
          <a:prstGeom prst="rect">
            <a:avLst/>
          </a:prstGeom>
          <a:noFill/>
        </p:spPr>
        <p:txBody>
          <a:bodyPr wrap="none" rtlCol="0">
            <a:spAutoFit/>
          </a:bodyPr>
          <a:lstStyle/>
          <a:p>
            <a:r>
              <a:rPr lang="en-GB" dirty="0" smtClean="0"/>
              <a:t>Guilt</a:t>
            </a:r>
            <a:endParaRPr lang="en-GB" dirty="0"/>
          </a:p>
        </p:txBody>
      </p:sp>
      <p:sp>
        <p:nvSpPr>
          <p:cNvPr id="12" name="TextBox 11"/>
          <p:cNvSpPr txBox="1"/>
          <p:nvPr/>
        </p:nvSpPr>
        <p:spPr>
          <a:xfrm>
            <a:off x="5147188" y="4984955"/>
            <a:ext cx="833883" cy="461665"/>
          </a:xfrm>
          <a:prstGeom prst="rect">
            <a:avLst/>
          </a:prstGeom>
          <a:noFill/>
        </p:spPr>
        <p:txBody>
          <a:bodyPr wrap="none" rtlCol="0">
            <a:spAutoFit/>
          </a:bodyPr>
          <a:lstStyle/>
          <a:p>
            <a:r>
              <a:rPr lang="en-GB" dirty="0" smtClean="0"/>
              <a:t>Grief</a:t>
            </a:r>
            <a:endParaRPr lang="en-GB" dirty="0"/>
          </a:p>
        </p:txBody>
      </p:sp>
      <p:sp>
        <p:nvSpPr>
          <p:cNvPr id="13" name="TextBox 12"/>
          <p:cNvSpPr txBox="1"/>
          <p:nvPr/>
        </p:nvSpPr>
        <p:spPr>
          <a:xfrm>
            <a:off x="6282812" y="4807974"/>
            <a:ext cx="1455848" cy="461665"/>
          </a:xfrm>
          <a:prstGeom prst="rect">
            <a:avLst/>
          </a:prstGeom>
          <a:noFill/>
        </p:spPr>
        <p:txBody>
          <a:bodyPr wrap="none" rtlCol="0">
            <a:spAutoFit/>
          </a:bodyPr>
          <a:lstStyle/>
          <a:p>
            <a:r>
              <a:rPr lang="en-GB" dirty="0" smtClean="0"/>
              <a:t>Letting go</a:t>
            </a:r>
            <a:endParaRPr lang="en-GB" dirty="0"/>
          </a:p>
        </p:txBody>
      </p:sp>
      <p:sp>
        <p:nvSpPr>
          <p:cNvPr id="14" name="TextBox 13"/>
          <p:cNvSpPr txBox="1"/>
          <p:nvPr/>
        </p:nvSpPr>
        <p:spPr>
          <a:xfrm>
            <a:off x="7064479" y="3849328"/>
            <a:ext cx="1084912" cy="461665"/>
          </a:xfrm>
          <a:prstGeom prst="rect">
            <a:avLst/>
          </a:prstGeom>
          <a:noFill/>
        </p:spPr>
        <p:txBody>
          <a:bodyPr wrap="none" rtlCol="0">
            <a:spAutoFit/>
          </a:bodyPr>
          <a:lstStyle/>
          <a:p>
            <a:r>
              <a:rPr lang="en-GB" dirty="0" smtClean="0"/>
              <a:t>Testing</a:t>
            </a:r>
            <a:endParaRPr lang="en-GB" dirty="0"/>
          </a:p>
        </p:txBody>
      </p:sp>
      <p:sp>
        <p:nvSpPr>
          <p:cNvPr id="15" name="TextBox 14"/>
          <p:cNvSpPr txBox="1"/>
          <p:nvPr/>
        </p:nvSpPr>
        <p:spPr>
          <a:xfrm>
            <a:off x="7234503" y="3200400"/>
            <a:ext cx="1909497" cy="461665"/>
          </a:xfrm>
          <a:prstGeom prst="rect">
            <a:avLst/>
          </a:prstGeom>
          <a:noFill/>
        </p:spPr>
        <p:txBody>
          <a:bodyPr wrap="none" rtlCol="0">
            <a:spAutoFit/>
          </a:bodyPr>
          <a:lstStyle/>
          <a:p>
            <a:r>
              <a:rPr lang="en-GB" dirty="0" smtClean="0"/>
              <a:t>Consolidating</a:t>
            </a:r>
            <a:endParaRPr lang="en-GB" dirty="0"/>
          </a:p>
        </p:txBody>
      </p:sp>
      <p:sp>
        <p:nvSpPr>
          <p:cNvPr id="16" name="TextBox 15"/>
          <p:cNvSpPr txBox="1"/>
          <p:nvPr/>
        </p:nvSpPr>
        <p:spPr>
          <a:xfrm>
            <a:off x="7526249" y="2403987"/>
            <a:ext cx="1617751" cy="461665"/>
          </a:xfrm>
          <a:prstGeom prst="rect">
            <a:avLst/>
          </a:prstGeom>
          <a:noFill/>
        </p:spPr>
        <p:txBody>
          <a:bodyPr wrap="none" rtlCol="0">
            <a:spAutoFit/>
          </a:bodyPr>
          <a:lstStyle/>
          <a:p>
            <a:r>
              <a:rPr lang="en-GB" dirty="0" smtClean="0">
                <a:solidFill>
                  <a:schemeClr val="accent1">
                    <a:lumMod val="75000"/>
                  </a:schemeClr>
                </a:solidFill>
              </a:rPr>
              <a:t>Acceptance</a:t>
            </a:r>
            <a:endParaRPr lang="en-GB" dirty="0">
              <a:solidFill>
                <a:schemeClr val="accent1">
                  <a:lumMod val="75000"/>
                </a:schemeClr>
              </a:solidFill>
            </a:endParaRPr>
          </a:p>
        </p:txBody>
      </p:sp>
      <p:sp>
        <p:nvSpPr>
          <p:cNvPr id="17" name="TextBox 16"/>
          <p:cNvSpPr txBox="1"/>
          <p:nvPr/>
        </p:nvSpPr>
        <p:spPr>
          <a:xfrm>
            <a:off x="3760839" y="6120581"/>
            <a:ext cx="715837" cy="400110"/>
          </a:xfrm>
          <a:prstGeom prst="rect">
            <a:avLst/>
          </a:prstGeom>
          <a:noFill/>
        </p:spPr>
        <p:txBody>
          <a:bodyPr wrap="none" rtlCol="0">
            <a:spAutoFit/>
          </a:bodyPr>
          <a:lstStyle/>
          <a:p>
            <a:r>
              <a:rPr lang="en-GB" sz="2000" dirty="0" smtClean="0"/>
              <a:t>Time</a:t>
            </a:r>
            <a:endParaRPr lang="en-GB" dirty="0"/>
          </a:p>
        </p:txBody>
      </p:sp>
      <p:sp>
        <p:nvSpPr>
          <p:cNvPr id="18" name="TextBox 17"/>
          <p:cNvSpPr txBox="1"/>
          <p:nvPr/>
        </p:nvSpPr>
        <p:spPr>
          <a:xfrm>
            <a:off x="250723" y="1297858"/>
            <a:ext cx="492443" cy="3918701"/>
          </a:xfrm>
          <a:prstGeom prst="rect">
            <a:avLst/>
          </a:prstGeom>
          <a:noFill/>
        </p:spPr>
        <p:txBody>
          <a:bodyPr vert="vert270" wrap="none" rtlCol="0">
            <a:spAutoFit/>
          </a:bodyPr>
          <a:lstStyle/>
          <a:p>
            <a:r>
              <a:rPr lang="en-GB" sz="2000" dirty="0" smtClean="0"/>
              <a:t>Sense of well-being and performance</a:t>
            </a:r>
            <a:endParaRPr lang="en-GB" sz="2000" dirty="0"/>
          </a:p>
        </p:txBody>
      </p:sp>
      <p:sp>
        <p:nvSpPr>
          <p:cNvPr id="19" name="Slide Number Placeholder 27"/>
          <p:cNvSpPr>
            <a:spLocks noGrp="1"/>
          </p:cNvSpPr>
          <p:nvPr>
            <p:ph type="sldNum" sz="quarter" idx="12"/>
          </p:nvPr>
        </p:nvSpPr>
        <p:spPr>
          <a:xfrm>
            <a:off x="6553200" y="6248400"/>
            <a:ext cx="1905000" cy="457200"/>
          </a:xfrm>
        </p:spPr>
        <p:txBody>
          <a:bodyPr/>
          <a:lstStyle/>
          <a:p>
            <a:pPr>
              <a:defRPr/>
            </a:pPr>
            <a:fld id="{EFDB04CD-C51D-48B7-AA99-EA543F1EBA17}" type="slidenum">
              <a:rPr lang="en-GB" smtClean="0"/>
              <a:pPr>
                <a:defRPr/>
              </a:pPr>
              <a:t>13</a:t>
            </a:fld>
            <a:endParaRPr lang="en-GB"/>
          </a:p>
        </p:txBody>
      </p:sp>
      <p:pic>
        <p:nvPicPr>
          <p:cNvPr id="21" name="Picture 8"/>
          <p:cNvPicPr>
            <a:picLocks noChangeAspect="1" noChangeArrowheads="1"/>
          </p:cNvPicPr>
          <p:nvPr/>
        </p:nvPicPr>
        <p:blipFill>
          <a:blip r:embed="rId2" cstate="print"/>
          <a:srcRect l="61154" t="21829" r="8757" b="54868"/>
          <a:stretch>
            <a:fillRect/>
          </a:stretch>
        </p:blipFill>
        <p:spPr bwMode="auto">
          <a:xfrm>
            <a:off x="7380313" y="260648"/>
            <a:ext cx="1763688" cy="10795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143000"/>
          </a:xfrm>
          <a:solidFill>
            <a:schemeClr val="accent1">
              <a:lumMod val="20000"/>
              <a:lumOff val="80000"/>
            </a:schemeClr>
          </a:solidFill>
        </p:spPr>
        <p:txBody>
          <a:bodyPr/>
          <a:lstStyle/>
          <a:p>
            <a:r>
              <a:rPr lang="en-GB" b="1" dirty="0" smtClean="0">
                <a:solidFill>
                  <a:schemeClr val="tx2">
                    <a:lumMod val="75000"/>
                  </a:schemeClr>
                </a:solidFill>
              </a:rPr>
              <a:t>Global Knowledge Society</a:t>
            </a:r>
            <a:endParaRPr lang="en-GB" dirty="0">
              <a:solidFill>
                <a:schemeClr val="tx2">
                  <a:lumMod val="75000"/>
                </a:schemeClr>
              </a:solidFill>
            </a:endParaRPr>
          </a:p>
        </p:txBody>
      </p:sp>
      <p:sp>
        <p:nvSpPr>
          <p:cNvPr id="3" name="Content Placeholder 2"/>
          <p:cNvSpPr>
            <a:spLocks noGrp="1"/>
          </p:cNvSpPr>
          <p:nvPr>
            <p:ph idx="1"/>
          </p:nvPr>
        </p:nvSpPr>
        <p:spPr>
          <a:xfrm>
            <a:off x="611560" y="1628800"/>
            <a:ext cx="8229600" cy="4525963"/>
          </a:xfrm>
          <a:solidFill>
            <a:schemeClr val="accent1">
              <a:lumMod val="20000"/>
              <a:lumOff val="80000"/>
            </a:schemeClr>
          </a:solidFill>
        </p:spPr>
        <p:txBody>
          <a:bodyPr>
            <a:normAutofit fontScale="70000" lnSpcReduction="20000"/>
          </a:bodyPr>
          <a:lstStyle/>
          <a:p>
            <a:pPr>
              <a:buNone/>
            </a:pPr>
            <a:r>
              <a:rPr lang="en-GB" sz="4100" b="1" dirty="0" smtClean="0">
                <a:solidFill>
                  <a:srgbClr val="FF00FF"/>
                </a:solidFill>
              </a:rPr>
              <a:t> </a:t>
            </a:r>
            <a:r>
              <a:rPr lang="en-GB" sz="4100" b="1" dirty="0" smtClean="0">
                <a:solidFill>
                  <a:schemeClr val="tx2">
                    <a:lumMod val="75000"/>
                  </a:schemeClr>
                </a:solidFill>
              </a:rPr>
              <a:t>Building the Global Knowledge Society requires: </a:t>
            </a:r>
          </a:p>
          <a:p>
            <a:pPr>
              <a:buNone/>
            </a:pPr>
            <a:r>
              <a:rPr lang="en-GB" sz="4100" b="1" dirty="0" smtClean="0">
                <a:solidFill>
                  <a:schemeClr val="tx2">
                    <a:lumMod val="75000"/>
                  </a:schemeClr>
                </a:solidFill>
              </a:rPr>
              <a:t>		</a:t>
            </a:r>
          </a:p>
          <a:p>
            <a:pPr>
              <a:buNone/>
            </a:pPr>
            <a:r>
              <a:rPr lang="en-GB" sz="4100" b="1" dirty="0" smtClean="0">
                <a:solidFill>
                  <a:schemeClr val="tx2">
                    <a:lumMod val="75000"/>
                  </a:schemeClr>
                </a:solidFill>
              </a:rPr>
              <a:t>		Systemic and Institutional Change in HE</a:t>
            </a:r>
          </a:p>
          <a:p>
            <a:pPr>
              <a:buNone/>
            </a:pPr>
            <a:r>
              <a:rPr lang="en-GB" sz="4100" b="1" dirty="0" smtClean="0">
                <a:solidFill>
                  <a:schemeClr val="tx2">
                    <a:lumMod val="75000"/>
                  </a:schemeClr>
                </a:solidFill>
              </a:rPr>
              <a:t>	</a:t>
            </a:r>
          </a:p>
          <a:p>
            <a:pPr>
              <a:buNone/>
            </a:pPr>
            <a:r>
              <a:rPr lang="en-GB" sz="4100" b="1" dirty="0" smtClean="0">
                <a:solidFill>
                  <a:schemeClr val="tx2">
                    <a:lumMod val="75000"/>
                  </a:schemeClr>
                </a:solidFill>
              </a:rPr>
              <a:t>		Culture Change </a:t>
            </a:r>
            <a:r>
              <a:rPr lang="en-GB" b="1" dirty="0" smtClean="0">
                <a:solidFill>
                  <a:schemeClr val="tx2">
                    <a:lumMod val="75000"/>
                  </a:schemeClr>
                </a:solidFill>
              </a:rPr>
              <a:t>	- knowledge sharing</a:t>
            </a:r>
          </a:p>
          <a:p>
            <a:pPr>
              <a:buNone/>
            </a:pPr>
            <a:r>
              <a:rPr lang="en-GB" b="1" dirty="0" smtClean="0">
                <a:solidFill>
                  <a:schemeClr val="tx2">
                    <a:lumMod val="75000"/>
                  </a:schemeClr>
                </a:solidFill>
              </a:rPr>
              <a:t>					- comparability</a:t>
            </a:r>
          </a:p>
          <a:p>
            <a:pPr>
              <a:buNone/>
            </a:pPr>
            <a:r>
              <a:rPr lang="en-GB" b="1" dirty="0" smtClean="0">
                <a:solidFill>
                  <a:schemeClr val="tx2">
                    <a:lumMod val="75000"/>
                  </a:schemeClr>
                </a:solidFill>
              </a:rPr>
              <a:t>					- diversity</a:t>
            </a:r>
          </a:p>
          <a:p>
            <a:pPr>
              <a:buNone/>
            </a:pPr>
            <a:r>
              <a:rPr lang="en-GB" b="1" dirty="0" smtClean="0">
                <a:solidFill>
                  <a:schemeClr val="tx2">
                    <a:lumMod val="75000"/>
                  </a:schemeClr>
                </a:solidFill>
              </a:rPr>
              <a:t>					- autonomy</a:t>
            </a:r>
          </a:p>
          <a:p>
            <a:pPr>
              <a:buNone/>
            </a:pPr>
            <a:r>
              <a:rPr lang="en-GB" b="1" dirty="0" smtClean="0">
                <a:solidFill>
                  <a:schemeClr val="tx2">
                    <a:lumMod val="75000"/>
                  </a:schemeClr>
                </a:solidFill>
              </a:rPr>
              <a:t>					- transferability</a:t>
            </a:r>
          </a:p>
          <a:p>
            <a:pPr>
              <a:buNone/>
            </a:pPr>
            <a:endParaRPr lang="en-GB" b="1" dirty="0" smtClean="0">
              <a:solidFill>
                <a:srgbClr val="FF00FF"/>
              </a:solidFill>
            </a:endParaRPr>
          </a:p>
          <a:p>
            <a:pPr>
              <a:buNone/>
            </a:pPr>
            <a:r>
              <a:rPr lang="en-GB" b="1" dirty="0" smtClean="0">
                <a:solidFill>
                  <a:srgbClr val="FF00FF"/>
                </a:solidFill>
              </a:rPr>
              <a:t>						</a:t>
            </a:r>
            <a:endParaRPr lang="en-GB" dirty="0">
              <a:solidFill>
                <a:srgbClr val="FF00FF"/>
              </a:solidFill>
            </a:endParaRPr>
          </a:p>
        </p:txBody>
      </p:sp>
      <p:sp>
        <p:nvSpPr>
          <p:cNvPr id="1028" name="AutoShape 4" descr="data:image/jpg;base64,/9j/4AAQSkZJRgABAQAAAQABAAD/2wBDAAkGBwgHBgkIBwgKCgkLDRYPDQwMDRsUFRAWIB0iIiAdHx8kKDQsJCYxJx8fLT0tMTU3Ojo6Iys/RD84QzQ5Ojf/2wBDAQoKCg0MDRoPDxo3JR8lNzc3Nzc3Nzc3Nzc3Nzc3Nzc3Nzc3Nzc3Nzc3Nzc3Nzc3Nzc3Nzc3Nzc3Nzc3Nzc3Nzf/wAARCABGAJcDASIAAhEBAxEB/8QAHAABAAIDAQEBAAAAAAAAAAAAAAUHAwQGAQII/8QARBAAAQMDAgMEBAgLCQEAAAAAAQIDBAAFERIhBhMxB0FRYSIycYEUFRdydJGTsjVCUlRVgpKh0dLwFiQmNDZDYqKx8f/EABkBAQADAQEAAAAAAAAAAAAAAAABAgMEBf/EACsRAAIBAgUDAwMFAAAAAAAAAAABAgMRBBIhMUFRcYEUIvAzkdETMkJSof/aAAwDAQACEQMRAD8AvGlKUApXmRXuaAUpSgFKV8uOIbQpbi0pQkZKlHAAoD6rBNlx4MZyTLebZYbGVuLVgJFQNy4qbTlu0MGa6dg6Vctgfr49P2ICj7K5563SbpIEq+viWts6kNLbIjs+aWckqP8AycI9lc9XEwp6ckqEpftXng9uHEt0v0hpVmW7bbQlwESy2C9MIPqtIP4vmRj7p6yDemy2fjEtxnE41kr9BGTgAq6A+X/yuVcuLDSlmEl2a+RpUtpYV7lO+o2PIE+FRU9guhEi/wAhhDCDlqKHOVHR5lRwpw/NyfPurKk6znnqvLHpbV9lv50XfcrKUEslJZ5vnj5932LXBB6EV7VURuMp8RTTVmYVMZWsJDkhHJYwPxWRsT/WEmrOgvuyIbTz7CmHFpyptRzp/rzAPiB0rrg3KN2rG1SjOkln0b4vr5XBs0rgrn2q2S23GVBfiz1OxnVNLKEI0kpODjKum1a3yxcP/mdy+zb/AJ66VhqzV1E5nWprksalVz8sfD/5ncvs2/56fLFw/wDmdy+zb/np6Wt/VkfrU+pY1K5fhLje3cVyJLNvYlNqjoStRfSkAgkjbCj4UrKcZQdpKzNIyUldHTOawhXLAK8HSFHAJ865aTE44lKw3c7NBbztyoy3VD3qIB+oV1dKRllDVzg5vC3GjiNbPGyi6NwgxEtp/wCuf/DXM3HiLtD4QXrvLbM6IDjnloKQf1kaSk/OFXFXwttDiFIcSlSVAhSVDII8CK2jiLaSimu34M3S6No4HhrtVs90Whi5pNtkK2y4rU0T8/u94HtrrL3xDarJDEq5TWmm1DKBnKnPmgbn3VWXaP2biMhy7cOMHlD0n4aBnR4qQPDxT3d3gKqKicb5AGB7P4V1wwlGv7oOy6HPKvUp6SRaN+7YZjq1N2KC2w30D0n01nz0g4H1muPn8c8SziDIuzuAchKEIQB7MCt7gbgKbxXqlKeEW3oXoU8RlSz3hA9/U7e3pVxWPgTh2ypSY9ubeeH+/JHMXnx32HuAq9SeGw/tUbsiMa1XVuyKQh3ri+YrVCm3h8nqWS4vP1VLNNdo0gp/u12cx057AwP2xV+hISAAMAdwr3ArneMjfSmjX075kyl2bV2ny0hLgLae4umOkj6t6lLV2b3594PXq9tR8+sILSeYr9fSMfvq1aVjLEN7RS8GsYOOmZ/ch7Jw1bLKeZEjlUkjC5T6y48r2rVvjyGB5VL4wK9rw9DWDbbuy6SWx+YeMv8AV16+nvffNakNceI0mWrQ8+HCkRnmSptSCk+lnPUHurb4zH+Lr19Pe++awx0vXOExBZdkPSWnFcmNgctKCCpRBJ65HSvflpSjfbS/a3z8nlfzdjE1c3khhLzbMhthtbbbbrYIAVnJ2xk5OQT09m1YZrLLTwTGfU+2UJPMU2UZONxjyORnyr2Pb5claUsR3FlbanE7YCkpBJIJ64wayXOQl5bLTUp+RHYaShrnJAKB1IAGdsk4qY5VUSh5+d79L67kO+XUsTsH/Cl3+jt/eNKdg/4Uu/0dv7xpXlY767PRw300XPStO7y1QLVNmoQFqjx3HQknAUUpJx+6oJXE6mLOZDvLkSnEOrZREaWRhCQSVasHAJGT5jG9cqi3satpHU0qGh3+M6hlLupLy1ttKwn0QtTPN6+GnvrG7xRFatXxouLMEQ+klZbA1I06tYyehHTvPTGdqZJdBdE6a4Divsutt6kqmW974ukrVlzS3qbWe86cjB9h93fU+eIS7McYbZ5SW5zMbmOAqDoWgL9HHQ79+3TxwPpviy3rZU6ESdOGlNjknLyHF6ELQO8FXsPQ43FXpupTd4lZKE1aRv2K0x7JaY1uiA8qOgJBPVR6knzJyffW/Ua1eGXbUbi2y+UJKkqa0ALSpKihQIzgYUDk5xtnON60f7X20tx3EokqQ8gLKktZDaeZyyVHO2FbbZ8RkVTLKTuTdJWOgpUE1fxJvzMCM0osESAt5aCAVtFIISc74JIO3Ubd9fKL1IWZ85TbKLXBW8hwnUp1fKB1KA6AZBGO/Gc74pkZN0T9Kgpt/S3LYZjNqcxILT4Kd/8ALqeGnfrske80g8TRpEOO+8w8w46zGdLZGdPPWUI37/SB92D5UyS6DMidrw9K5+RxhbY7JedbkpRrdSCWwNQaOHFDJ3CTt4k9Aan21pcQlaSClQyCO8VDTW4TTKovnZLOud6nz0XaO2mVIW8EFlRKQpROM5860h2MXD9MxvsFfxq5qV0rG1krJmTw9Nu9inV9j91cbabcvzK0NAhtKmlkIBOSAM7b71i+Re4fpmN9gr+NXPSixtZbP/ER6em+DhezzgWTwlLmvyJzUkSG0oAbbKdOCT3nzpXdUrCpUlUlmluaxioqyME+K3OhSIj+rlPtKaXpODhQIOPrqIf4aaksoRIuU9biErbS8VthYbWkBSNkYwcA9M5GxqZkNqeZW2h1bKlDAcbxqT5jII+sGuJhzLw83aE/GFwkKmCSp3kiOlSQhSUjGpAGBkk9+TSCfDErck+nhmGmY3ID8nShSF8nUnQpSW+UCfRz6m2M478ZrA9wjCfhMRHZkxTTCFNNZWglDakaCgZT+SPW9bz3Nc9e+JbtGdvUeNIKVqcUYKi2k8tLKSp8dN/V7/y6kHrheXbxOMJ2SY8eRhQU23yEM/Bkr64169SttyN99q0y1FrcpePQnE8PxUvl3nSDl9p/SVJxzG0BAPTO4AyM422xvWGNwrAYQEh2StKAylkLWDykNOBxCE4HTIHXJIA3qKNyvUxhhq3PpVJeszMkAhI1OKUNRBIwCU5xn0c42xU5wzM+Fw3krXMLzD6mnkTEoDjagAdJKBpIwoEEZ61VqaW5ZWfB9P2GK9bFQNbyWzIMkKBBUFl0u94II1HoQRitZvhSA3H5PMkKHLLZUpYyRzeb4ddX7qnqVTNJclrIiIvD8aLc/hzb0gkKeUhlSgW0F0hThG2d1DO523xR3h+OtcsCRJRGmBfPioWkNrK06VK6agTnOxAzvjNS9KZmLIhI/DUZpxLq5Ut50Ph8uOKTlSg0WsHCQMaDjYDxrGnhWKkRUibN0x22G9OpADiWVlberCe4k9MZHXNT9KZ5dRlRCPcMwnGmEpcebWw48tDidKiOaoqWMKSRgkjuyMDeppKQkADoK9pUNt7hJIUpSoJFKUoBSlKAVHybJapTLTMi3xnGmtXLQpsEI1HJx4ZpSpTa2BkNqt6h6UKOdnBu2Oi/X/awM+NZmYzDGvksoRzCFL0jGogBOT7kgewClKXYsabVgtDLD7DVtioafxzUJaACsHIz7DuPDurbhQ40FgMQ2G2WgSdCE4GT1Pt86UpdsiyM9KUqCRSlKAUpSgFKUoBSlKAUpSgFKUoD/9k=">
            <a:hlinkClick r:id="rId2"/>
          </p:cNvPr>
          <p:cNvSpPr>
            <a:spLocks noChangeAspect="1" noChangeArrowheads="1"/>
          </p:cNvSpPr>
          <p:nvPr/>
        </p:nvSpPr>
        <p:spPr bwMode="auto">
          <a:xfrm>
            <a:off x="80963" y="-319088"/>
            <a:ext cx="1438275" cy="66675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0" name="AutoShape 6" descr="data:image/jpg;base64,/9j/4AAQSkZJRgABAQAAAQABAAD/2wBDAAkGBwgHBgkIBwgKCgkLDRYPDQwMDRsUFRAWIB0iIiAdHx8kKDQsJCYxJx8fLT0tMTU3Ojo6Iys/RD84QzQ5Ojf/2wBDAQoKCg0MDRoPDxo3JR8lNzc3Nzc3Nzc3Nzc3Nzc3Nzc3Nzc3Nzc3Nzc3Nzc3Nzc3Nzc3Nzc3Nzc3Nzc3Nzc3Nzf/wAARCABGAJcDASIAAhEBAxEB/8QAHAABAAIDAQEBAAAAAAAAAAAAAAUHAwQGAQII/8QARBAAAQMDAgMEBAgLCQEAAAAAAQIDBAAFERIhBhMxB0FRYSIycYEUFRdydJGTsjVCUlRVgpKh0dLwFiQmNDZDYqKx8f/EABkBAQADAQEAAAAAAAAAAAAAAAABAgMEBf/EACsRAAIBAgUDAwMFAAAAAAAAAAABAgMRBBIhMUFRcYEUIvAzkdETMkJSof/aAAwDAQACEQMRAD8AvGlKUApXmRXuaAUpSgFKV8uOIbQpbi0pQkZKlHAAoD6rBNlx4MZyTLebZYbGVuLVgJFQNy4qbTlu0MGa6dg6Vctgfr49P2ICj7K5563SbpIEq+viWts6kNLbIjs+aWckqP8AycI9lc9XEwp6ckqEpftXng9uHEt0v0hpVmW7bbQlwESy2C9MIPqtIP4vmRj7p6yDemy2fjEtxnE41kr9BGTgAq6A+X/yuVcuLDSlmEl2a+RpUtpYV7lO+o2PIE+FRU9guhEi/wAhhDCDlqKHOVHR5lRwpw/NyfPurKk6znnqvLHpbV9lv50XfcrKUEslJZ5vnj5932LXBB6EV7VURuMp8RTTVmYVMZWsJDkhHJYwPxWRsT/WEmrOgvuyIbTz7CmHFpyptRzp/rzAPiB0rrg3KN2rG1SjOkln0b4vr5XBs0rgrn2q2S23GVBfiz1OxnVNLKEI0kpODjKum1a3yxcP/mdy+zb/AJ66VhqzV1E5nWprksalVz8sfD/5ncvs2/56fLFw/wDmdy+zb/np6Wt/VkfrU+pY1K5fhLje3cVyJLNvYlNqjoStRfSkAgkjbCj4UrKcZQdpKzNIyUldHTOawhXLAK8HSFHAJ865aTE44lKw3c7NBbztyoy3VD3qIB+oV1dKRllDVzg5vC3GjiNbPGyi6NwgxEtp/wCuf/DXM3HiLtD4QXrvLbM6IDjnloKQf1kaSk/OFXFXwttDiFIcSlSVAhSVDII8CK2jiLaSimu34M3S6No4HhrtVs90Whi5pNtkK2y4rU0T8/u94HtrrL3xDarJDEq5TWmm1DKBnKnPmgbn3VWXaP2biMhy7cOMHlD0n4aBnR4qQPDxT3d3gKqKicb5AGB7P4V1wwlGv7oOy6HPKvUp6SRaN+7YZjq1N2KC2w30D0n01nz0g4H1muPn8c8SziDIuzuAchKEIQB7MCt7gbgKbxXqlKeEW3oXoU8RlSz3hA9/U7e3pVxWPgTh2ypSY9ubeeH+/JHMXnx32HuAq9SeGw/tUbsiMa1XVuyKQh3ri+YrVCm3h8nqWS4vP1VLNNdo0gp/u12cx057AwP2xV+hISAAMAdwr3ArneMjfSmjX075kyl2bV2ny0hLgLae4umOkj6t6lLV2b3594PXq9tR8+sILSeYr9fSMfvq1aVjLEN7RS8GsYOOmZ/ch7Jw1bLKeZEjlUkjC5T6y48r2rVvjyGB5VL4wK9rw9DWDbbuy6SWx+YeMv8AV16+nvffNakNceI0mWrQ8+HCkRnmSptSCk+lnPUHurb4zH+Lr19Pe++awx0vXOExBZdkPSWnFcmNgctKCCpRBJ65HSvflpSjfbS/a3z8nlfzdjE1c3khhLzbMhthtbbbbrYIAVnJ2xk5OQT09m1YZrLLTwTGfU+2UJPMU2UZONxjyORnyr2Pb5claUsR3FlbanE7YCkpBJIJ64wayXOQl5bLTUp+RHYaShrnJAKB1IAGdsk4qY5VUSh5+d79L67kO+XUsTsH/Cl3+jt/eNKdg/4Uu/0dv7xpXlY767PRw300XPStO7y1QLVNmoQFqjx3HQknAUUpJx+6oJXE6mLOZDvLkSnEOrZREaWRhCQSVasHAJGT5jG9cqi3satpHU0qGh3+M6hlLupLy1ttKwn0QtTPN6+GnvrG7xRFatXxouLMEQ+klZbA1I06tYyehHTvPTGdqZJdBdE6a4Divsutt6kqmW974ukrVlzS3qbWe86cjB9h93fU+eIS7McYbZ5SW5zMbmOAqDoWgL9HHQ79+3TxwPpviy3rZU6ESdOGlNjknLyHF6ELQO8FXsPQ43FXpupTd4lZKE1aRv2K0x7JaY1uiA8qOgJBPVR6knzJyffW/Ua1eGXbUbi2y+UJKkqa0ALSpKihQIzgYUDk5xtnON60f7X20tx3EokqQ8gLKktZDaeZyyVHO2FbbZ8RkVTLKTuTdJWOgpUE1fxJvzMCM0osESAt5aCAVtFIISc74JIO3Ubd9fKL1IWZ85TbKLXBW8hwnUp1fKB1KA6AZBGO/Gc74pkZN0T9Kgpt/S3LYZjNqcxILT4Kd/8ALqeGnfrske80g8TRpEOO+8w8w46zGdLZGdPPWUI37/SB92D5UyS6DMidrw9K5+RxhbY7JedbkpRrdSCWwNQaOHFDJ3CTt4k9Aan21pcQlaSClQyCO8VDTW4TTKovnZLOud6nz0XaO2mVIW8EFlRKQpROM5860h2MXD9MxvsFfxq5qV0rG1krJmTw9Nu9inV9j91cbabcvzK0NAhtKmlkIBOSAM7b71i+Re4fpmN9gr+NXPSixtZbP/ER6em+DhezzgWTwlLmvyJzUkSG0oAbbKdOCT3nzpXdUrCpUlUlmluaxioqyME+K3OhSIj+rlPtKaXpODhQIOPrqIf4aaksoRIuU9biErbS8VthYbWkBSNkYwcA9M5GxqZkNqeZW2h1bKlDAcbxqT5jII+sGuJhzLw83aE/GFwkKmCSp3kiOlSQhSUjGpAGBkk9+TSCfDErck+nhmGmY3ID8nShSF8nUnQpSW+UCfRz6m2M478ZrA9wjCfhMRHZkxTTCFNNZWglDakaCgZT+SPW9bz3Nc9e+JbtGdvUeNIKVqcUYKi2k8tLKSp8dN/V7/y6kHrheXbxOMJ2SY8eRhQU23yEM/Bkr64169SttyN99q0y1FrcpePQnE8PxUvl3nSDl9p/SVJxzG0BAPTO4AyM422xvWGNwrAYQEh2StKAylkLWDykNOBxCE4HTIHXJIA3qKNyvUxhhq3PpVJeszMkAhI1OKUNRBIwCU5xn0c42xU5wzM+Fw3krXMLzD6mnkTEoDjagAdJKBpIwoEEZ61VqaW5ZWfB9P2GK9bFQNbyWzIMkKBBUFl0u94II1HoQRitZvhSA3H5PMkKHLLZUpYyRzeb4ddX7qnqVTNJclrIiIvD8aLc/hzb0gkKeUhlSgW0F0hThG2d1DO523xR3h+OtcsCRJRGmBfPioWkNrK06VK6agTnOxAzvjNS9KZmLIhI/DUZpxLq5Ut50Ph8uOKTlSg0WsHCQMaDjYDxrGnhWKkRUibN0x22G9OpADiWVlberCe4k9MZHXNT9KZ5dRlRCPcMwnGmEpcebWw48tDidKiOaoqWMKSRgkjuyMDeppKQkADoK9pUNt7hJIUpSoJFKUoBSlKAVHybJapTLTMi3xnGmtXLQpsEI1HJx4ZpSpTa2BkNqt6h6UKOdnBu2Oi/X/awM+NZmYzDGvksoRzCFL0jGogBOT7kgewClKXYsabVgtDLD7DVtioafxzUJaACsHIz7DuPDurbhQ40FgMQ2G2WgSdCE4GT1Pt86UpdsiyM9KUqCRSlKAUpSgFKUoBSlKAUpSgFKUoD/9k=">
            <a:hlinkClick r:id="rId2"/>
          </p:cNvPr>
          <p:cNvSpPr>
            <a:spLocks noChangeAspect="1" noChangeArrowheads="1"/>
          </p:cNvSpPr>
          <p:nvPr/>
        </p:nvSpPr>
        <p:spPr bwMode="auto">
          <a:xfrm>
            <a:off x="80963" y="-319088"/>
            <a:ext cx="1438275" cy="66675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 name="Picture 8"/>
          <p:cNvPicPr>
            <a:picLocks noChangeAspect="1" noChangeArrowheads="1"/>
          </p:cNvPicPr>
          <p:nvPr/>
        </p:nvPicPr>
        <p:blipFill>
          <a:blip r:embed="rId3" cstate="print"/>
          <a:srcRect l="61154" t="21829" r="8757" b="54868"/>
          <a:stretch>
            <a:fillRect/>
          </a:stretch>
        </p:blipFill>
        <p:spPr bwMode="auto">
          <a:xfrm>
            <a:off x="7380313" y="260648"/>
            <a:ext cx="1763688"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143000"/>
          </a:xfrm>
        </p:spPr>
        <p:txBody>
          <a:bodyPr>
            <a:normAutofit/>
          </a:bodyPr>
          <a:lstStyle/>
          <a:p>
            <a:r>
              <a:rPr lang="en-US" sz="3600" dirty="0" err="1" smtClean="0"/>
              <a:t>Change:Evolution</a:t>
            </a:r>
            <a:r>
              <a:rPr lang="en-US" sz="3600" dirty="0" smtClean="0"/>
              <a:t> or Revolution?</a:t>
            </a:r>
            <a:endParaRPr lang="en-GB" sz="3600" dirty="0"/>
          </a:p>
        </p:txBody>
      </p:sp>
      <p:sp>
        <p:nvSpPr>
          <p:cNvPr id="3" name="Content Placeholder 2"/>
          <p:cNvSpPr>
            <a:spLocks noGrp="1"/>
          </p:cNvSpPr>
          <p:nvPr>
            <p:ph idx="1"/>
          </p:nvPr>
        </p:nvSpPr>
        <p:spPr/>
        <p:txBody>
          <a:bodyPr>
            <a:normAutofit fontScale="85000" lnSpcReduction="20000"/>
          </a:bodyPr>
          <a:lstStyle/>
          <a:p>
            <a:pPr>
              <a:lnSpc>
                <a:spcPct val="80000"/>
              </a:lnSpc>
              <a:buNone/>
            </a:pPr>
            <a:r>
              <a:rPr lang="en-GB" b="1" dirty="0" smtClean="0">
                <a:solidFill>
                  <a:schemeClr val="accent2"/>
                </a:solidFill>
              </a:rPr>
              <a:t>Change is </a:t>
            </a:r>
          </a:p>
          <a:p>
            <a:pPr>
              <a:lnSpc>
                <a:spcPct val="80000"/>
              </a:lnSpc>
            </a:pPr>
            <a:r>
              <a:rPr lang="en-GB" dirty="0" smtClean="0">
                <a:solidFill>
                  <a:schemeClr val="tx2">
                    <a:lumMod val="75000"/>
                  </a:schemeClr>
                </a:solidFill>
              </a:rPr>
              <a:t>Adjustment</a:t>
            </a:r>
          </a:p>
          <a:p>
            <a:pPr>
              <a:lnSpc>
                <a:spcPct val="80000"/>
              </a:lnSpc>
            </a:pPr>
            <a:r>
              <a:rPr lang="en-GB" dirty="0" smtClean="0">
                <a:solidFill>
                  <a:schemeClr val="tx2">
                    <a:lumMod val="75000"/>
                  </a:schemeClr>
                </a:solidFill>
              </a:rPr>
              <a:t>Alteration</a:t>
            </a:r>
          </a:p>
          <a:p>
            <a:pPr>
              <a:lnSpc>
                <a:spcPct val="80000"/>
              </a:lnSpc>
            </a:pPr>
            <a:r>
              <a:rPr lang="en-GB" dirty="0" smtClean="0">
                <a:solidFill>
                  <a:schemeClr val="tx2">
                    <a:lumMod val="75000"/>
                  </a:schemeClr>
                </a:solidFill>
              </a:rPr>
              <a:t>Amendment</a:t>
            </a:r>
          </a:p>
          <a:p>
            <a:pPr>
              <a:lnSpc>
                <a:spcPct val="80000"/>
              </a:lnSpc>
            </a:pPr>
            <a:r>
              <a:rPr lang="en-GB" dirty="0" smtClean="0">
                <a:solidFill>
                  <a:schemeClr val="tx2">
                    <a:lumMod val="75000"/>
                  </a:schemeClr>
                </a:solidFill>
              </a:rPr>
              <a:t>Conversion</a:t>
            </a:r>
          </a:p>
          <a:p>
            <a:pPr>
              <a:lnSpc>
                <a:spcPct val="80000"/>
              </a:lnSpc>
            </a:pPr>
            <a:r>
              <a:rPr lang="en-GB" dirty="0" smtClean="0">
                <a:solidFill>
                  <a:schemeClr val="tx2">
                    <a:lumMod val="75000"/>
                  </a:schemeClr>
                </a:solidFill>
              </a:rPr>
              <a:t>Modification</a:t>
            </a:r>
          </a:p>
          <a:p>
            <a:pPr>
              <a:lnSpc>
                <a:spcPct val="80000"/>
              </a:lnSpc>
            </a:pPr>
            <a:r>
              <a:rPr lang="en-US" dirty="0" smtClean="0">
                <a:solidFill>
                  <a:schemeClr val="tx2">
                    <a:lumMod val="75000"/>
                  </a:schemeClr>
                </a:solidFill>
              </a:rPr>
              <a:t>Transformation</a:t>
            </a:r>
            <a:endParaRPr lang="en-GB" dirty="0" smtClean="0">
              <a:solidFill>
                <a:schemeClr val="tx2">
                  <a:lumMod val="75000"/>
                </a:schemeClr>
              </a:solidFill>
            </a:endParaRPr>
          </a:p>
          <a:p>
            <a:pPr>
              <a:lnSpc>
                <a:spcPct val="80000"/>
              </a:lnSpc>
            </a:pPr>
            <a:r>
              <a:rPr lang="en-GB" dirty="0" smtClean="0">
                <a:solidFill>
                  <a:schemeClr val="tx2">
                    <a:lumMod val="75000"/>
                  </a:schemeClr>
                </a:solidFill>
              </a:rPr>
              <a:t>Metamorphosis</a:t>
            </a:r>
          </a:p>
          <a:p>
            <a:pPr>
              <a:lnSpc>
                <a:spcPct val="80000"/>
              </a:lnSpc>
            </a:pPr>
            <a:r>
              <a:rPr lang="en-GB" dirty="0" smtClean="0">
                <a:solidFill>
                  <a:schemeClr val="tx2">
                    <a:lumMod val="75000"/>
                  </a:schemeClr>
                </a:solidFill>
              </a:rPr>
              <a:t>Replacement</a:t>
            </a:r>
          </a:p>
          <a:p>
            <a:pPr>
              <a:lnSpc>
                <a:spcPct val="80000"/>
              </a:lnSpc>
            </a:pPr>
            <a:r>
              <a:rPr lang="en-GB" dirty="0" smtClean="0">
                <a:solidFill>
                  <a:schemeClr val="tx2">
                    <a:lumMod val="75000"/>
                  </a:schemeClr>
                </a:solidFill>
              </a:rPr>
              <a:t>Variation </a:t>
            </a:r>
          </a:p>
          <a:p>
            <a:pPr>
              <a:lnSpc>
                <a:spcPct val="80000"/>
              </a:lnSpc>
            </a:pPr>
            <a:endParaRPr lang="en-GB" b="1" dirty="0" smtClean="0">
              <a:solidFill>
                <a:schemeClr val="accent2"/>
              </a:solidFill>
            </a:endParaRPr>
          </a:p>
          <a:p>
            <a:pPr>
              <a:lnSpc>
                <a:spcPct val="80000"/>
              </a:lnSpc>
              <a:buNone/>
            </a:pPr>
            <a:r>
              <a:rPr lang="en-GB" b="1" dirty="0" smtClean="0">
                <a:solidFill>
                  <a:schemeClr val="accent2"/>
                </a:solidFill>
              </a:rPr>
              <a:t>Mild   change                         Drastic change</a:t>
            </a:r>
          </a:p>
          <a:p>
            <a:pPr>
              <a:lnSpc>
                <a:spcPct val="80000"/>
              </a:lnSpc>
              <a:buNone/>
            </a:pPr>
            <a:r>
              <a:rPr lang="en-GB" b="1" dirty="0" smtClean="0">
                <a:solidFill>
                  <a:schemeClr val="accent2"/>
                </a:solidFill>
              </a:rPr>
              <a:t>From Twigging………………to Replacement</a:t>
            </a:r>
            <a:r>
              <a:rPr lang="en-GB" dirty="0" smtClean="0"/>
              <a:t> </a:t>
            </a:r>
          </a:p>
        </p:txBody>
      </p:sp>
      <p:pic>
        <p:nvPicPr>
          <p:cNvPr id="4" name="Picture 8"/>
          <p:cNvPicPr>
            <a:picLocks noChangeAspect="1" noChangeArrowheads="1"/>
          </p:cNvPicPr>
          <p:nvPr/>
        </p:nvPicPr>
        <p:blipFill>
          <a:blip r:embed="rId2" cstate="print"/>
          <a:srcRect l="61154" t="21829" r="8757" b="54868"/>
          <a:stretch>
            <a:fillRect/>
          </a:stretch>
        </p:blipFill>
        <p:spPr bwMode="auto">
          <a:xfrm>
            <a:off x="7380313" y="260648"/>
            <a:ext cx="1763688" cy="10795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r>
              <a:rPr lang="en-US" dirty="0" smtClean="0">
                <a:solidFill>
                  <a:schemeClr val="tx2">
                    <a:lumMod val="75000"/>
                  </a:schemeClr>
                </a:solidFill>
              </a:rPr>
              <a:t>Change </a:t>
            </a:r>
            <a:endParaRPr lang="en-GB" dirty="0">
              <a:solidFill>
                <a:schemeClr val="tx2">
                  <a:lumMod val="75000"/>
                </a:schemeClr>
              </a:solidFill>
            </a:endParaRPr>
          </a:p>
        </p:txBody>
      </p:sp>
      <p:sp>
        <p:nvSpPr>
          <p:cNvPr id="3" name="Content Placeholder 2"/>
          <p:cNvSpPr>
            <a:spLocks noGrp="1"/>
          </p:cNvSpPr>
          <p:nvPr>
            <p:ph idx="1"/>
          </p:nvPr>
        </p:nvSpPr>
        <p:spPr/>
        <p:txBody>
          <a:bodyPr>
            <a:normAutofit fontScale="92500" lnSpcReduction="20000"/>
          </a:bodyPr>
          <a:lstStyle/>
          <a:p>
            <a:endParaRPr lang="en-US" dirty="0" smtClean="0"/>
          </a:p>
          <a:p>
            <a:pPr>
              <a:lnSpc>
                <a:spcPct val="90000"/>
              </a:lnSpc>
              <a:buNone/>
            </a:pPr>
            <a:r>
              <a:rPr lang="en-US" b="1" dirty="0" smtClean="0">
                <a:solidFill>
                  <a:schemeClr val="accent2"/>
                </a:solidFill>
              </a:rPr>
              <a:t>Reshape</a:t>
            </a:r>
          </a:p>
          <a:p>
            <a:pPr>
              <a:lnSpc>
                <a:spcPct val="90000"/>
              </a:lnSpc>
              <a:buNone/>
            </a:pPr>
            <a:r>
              <a:rPr lang="en-US" b="1" dirty="0" err="1" smtClean="0">
                <a:solidFill>
                  <a:schemeClr val="accent2"/>
                </a:solidFill>
              </a:rPr>
              <a:t>Reorganise</a:t>
            </a:r>
            <a:endParaRPr lang="en-US" b="1" dirty="0" smtClean="0">
              <a:solidFill>
                <a:schemeClr val="accent2"/>
              </a:solidFill>
            </a:endParaRPr>
          </a:p>
          <a:p>
            <a:pPr>
              <a:lnSpc>
                <a:spcPct val="90000"/>
              </a:lnSpc>
              <a:buNone/>
            </a:pPr>
            <a:r>
              <a:rPr lang="en-US" b="1" dirty="0" smtClean="0">
                <a:solidFill>
                  <a:schemeClr val="accent2"/>
                </a:solidFill>
              </a:rPr>
              <a:t>Restructure</a:t>
            </a:r>
          </a:p>
          <a:p>
            <a:pPr>
              <a:lnSpc>
                <a:spcPct val="90000"/>
              </a:lnSpc>
              <a:buNone/>
            </a:pPr>
            <a:r>
              <a:rPr lang="en-US" b="1" dirty="0" smtClean="0">
                <a:solidFill>
                  <a:schemeClr val="accent2"/>
                </a:solidFill>
              </a:rPr>
              <a:t>Re-engineer</a:t>
            </a:r>
          </a:p>
          <a:p>
            <a:pPr>
              <a:lnSpc>
                <a:spcPct val="90000"/>
              </a:lnSpc>
              <a:buNone/>
            </a:pPr>
            <a:endParaRPr lang="en-US" b="1" dirty="0" smtClean="0">
              <a:solidFill>
                <a:schemeClr val="accent2"/>
              </a:solidFill>
            </a:endParaRPr>
          </a:p>
          <a:p>
            <a:pPr>
              <a:lnSpc>
                <a:spcPct val="90000"/>
              </a:lnSpc>
              <a:buNone/>
            </a:pPr>
            <a:r>
              <a:rPr lang="en-US" b="1" dirty="0" smtClean="0">
                <a:solidFill>
                  <a:schemeClr val="accent2"/>
                </a:solidFill>
              </a:rPr>
              <a:t>	</a:t>
            </a:r>
            <a:r>
              <a:rPr lang="en-US" b="1" dirty="0" smtClean="0">
                <a:solidFill>
                  <a:schemeClr val="tx2">
                    <a:lumMod val="75000"/>
                  </a:schemeClr>
                </a:solidFill>
              </a:rPr>
              <a:t>All these processes aim to </a:t>
            </a:r>
            <a:r>
              <a:rPr lang="en-GB" b="1" dirty="0" smtClean="0">
                <a:solidFill>
                  <a:schemeClr val="tx2">
                    <a:lumMod val="75000"/>
                  </a:schemeClr>
                </a:solidFill>
              </a:rPr>
              <a:t>to address deficiencies and gain improvements</a:t>
            </a:r>
          </a:p>
          <a:p>
            <a:pPr>
              <a:lnSpc>
                <a:spcPct val="90000"/>
              </a:lnSpc>
              <a:buNone/>
            </a:pPr>
            <a:r>
              <a:rPr lang="en-GB" b="1" dirty="0" smtClean="0">
                <a:solidFill>
                  <a:schemeClr val="tx2">
                    <a:lumMod val="75000"/>
                  </a:schemeClr>
                </a:solidFill>
              </a:rPr>
              <a:t>	These improvements in turn aim towards gains in value and hence offer competitive advantage/value to organisations. </a:t>
            </a:r>
          </a:p>
          <a:p>
            <a:endParaRPr lang="en-GB" dirty="0"/>
          </a:p>
        </p:txBody>
      </p:sp>
      <p:pic>
        <p:nvPicPr>
          <p:cNvPr id="4" name="Picture 8"/>
          <p:cNvPicPr>
            <a:picLocks noChangeAspect="1" noChangeArrowheads="1"/>
          </p:cNvPicPr>
          <p:nvPr/>
        </p:nvPicPr>
        <p:blipFill>
          <a:blip r:embed="rId2" cstate="print"/>
          <a:srcRect l="61154" t="21829" r="8757" b="54868"/>
          <a:stretch>
            <a:fillRect/>
          </a:stretch>
        </p:blipFill>
        <p:spPr bwMode="auto">
          <a:xfrm>
            <a:off x="7380313" y="260648"/>
            <a:ext cx="1763688" cy="10795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79096" cy="1143000"/>
          </a:xfrm>
        </p:spPr>
        <p:txBody>
          <a:bodyPr>
            <a:normAutofit fontScale="90000"/>
          </a:bodyPr>
          <a:lstStyle/>
          <a:p>
            <a:r>
              <a:rPr lang="en-US" dirty="0" smtClean="0"/>
              <a:t>An example from Software Engineering</a:t>
            </a:r>
            <a:endParaRPr lang="en-GB" dirty="0"/>
          </a:p>
        </p:txBody>
      </p:sp>
      <p:sp>
        <p:nvSpPr>
          <p:cNvPr id="3" name="Content Placeholder 2"/>
          <p:cNvSpPr>
            <a:spLocks noGrp="1"/>
          </p:cNvSpPr>
          <p:nvPr>
            <p:ph idx="1"/>
          </p:nvPr>
        </p:nvSpPr>
        <p:spPr/>
        <p:txBody>
          <a:bodyPr>
            <a:normAutofit fontScale="62500" lnSpcReduction="20000"/>
          </a:bodyPr>
          <a:lstStyle/>
          <a:p>
            <a:pPr fontAlgn="ctr"/>
            <a:r>
              <a:rPr lang="en-GB" b="1" dirty="0" smtClean="0">
                <a:solidFill>
                  <a:srgbClr val="C00000"/>
                </a:solidFill>
              </a:rPr>
              <a:t>Process</a:t>
            </a:r>
            <a:r>
              <a:rPr lang="en-GB" b="1" dirty="0" smtClean="0"/>
              <a:t> : re-engineering</a:t>
            </a:r>
          </a:p>
          <a:p>
            <a:pPr fontAlgn="ctr"/>
            <a:endParaRPr lang="en-GB" dirty="0" smtClean="0">
              <a:solidFill>
                <a:srgbClr val="C00000"/>
              </a:solidFill>
            </a:endParaRPr>
          </a:p>
          <a:p>
            <a:pPr fontAlgn="base"/>
            <a:r>
              <a:rPr lang="en-GB" b="1" dirty="0" smtClean="0">
                <a:solidFill>
                  <a:srgbClr val="C00000"/>
                </a:solidFill>
              </a:rPr>
              <a:t>Quality Improvements</a:t>
            </a:r>
          </a:p>
          <a:p>
            <a:pPr fontAlgn="ctr"/>
            <a:r>
              <a:rPr lang="en-US" b="1" dirty="0" smtClean="0"/>
              <a:t>Simplicity, Reusability, Usability, Responsiveness, Understandability, Reliability, Maintainability, Adaptability, Efficiency </a:t>
            </a:r>
          </a:p>
          <a:p>
            <a:pPr fontAlgn="ctr"/>
            <a:endParaRPr lang="en-GB" dirty="0" smtClean="0">
              <a:solidFill>
                <a:srgbClr val="C00000"/>
              </a:solidFill>
            </a:endParaRPr>
          </a:p>
          <a:p>
            <a:pPr fontAlgn="base"/>
            <a:r>
              <a:rPr lang="en-GB" b="1" dirty="0" smtClean="0">
                <a:solidFill>
                  <a:srgbClr val="C00000"/>
                </a:solidFill>
              </a:rPr>
              <a:t>Quantifiable Benefits</a:t>
            </a:r>
          </a:p>
          <a:p>
            <a:pPr fontAlgn="ctr"/>
            <a:r>
              <a:rPr lang="en-US" b="1" dirty="0" smtClean="0"/>
              <a:t>Reuse, Productivity Cost (lower than developing from scratch)</a:t>
            </a:r>
          </a:p>
          <a:p>
            <a:pPr fontAlgn="base"/>
            <a:endParaRPr lang="en-GB" b="1" dirty="0" smtClean="0">
              <a:solidFill>
                <a:srgbClr val="C00000"/>
              </a:solidFill>
            </a:endParaRPr>
          </a:p>
          <a:p>
            <a:pPr fontAlgn="base"/>
            <a:r>
              <a:rPr lang="en-GB" b="1" dirty="0" smtClean="0">
                <a:solidFill>
                  <a:srgbClr val="C00000"/>
                </a:solidFill>
              </a:rPr>
              <a:t>Potential problems </a:t>
            </a:r>
          </a:p>
          <a:p>
            <a:pPr fontAlgn="ctr"/>
            <a:endParaRPr lang="en-GB" dirty="0" smtClean="0"/>
          </a:p>
          <a:p>
            <a:pPr fontAlgn="base"/>
            <a:r>
              <a:rPr lang="en-US" b="1" dirty="0" smtClean="0"/>
              <a:t>Out-of-date documentation</a:t>
            </a:r>
            <a:endParaRPr lang="en-GB" b="1" dirty="0" smtClean="0"/>
          </a:p>
          <a:p>
            <a:pPr eaLnBrk="0" fontAlgn="base" hangingPunct="0"/>
            <a:r>
              <a:rPr lang="en-US" b="1" dirty="0" smtClean="0"/>
              <a:t>Loss of functionality</a:t>
            </a:r>
            <a:endParaRPr lang="en-GB" b="1" dirty="0" smtClean="0"/>
          </a:p>
          <a:p>
            <a:pPr eaLnBrk="0" fontAlgn="ctr" hangingPunct="0"/>
            <a:r>
              <a:rPr lang="en-US" b="1" dirty="0" smtClean="0"/>
              <a:t>Loss of data, Need for experts and automated tools</a:t>
            </a:r>
            <a:endParaRPr lang="en-GB" dirty="0" smtClean="0"/>
          </a:p>
          <a:p>
            <a:endParaRPr lang="en-GB" dirty="0"/>
          </a:p>
        </p:txBody>
      </p:sp>
      <p:pic>
        <p:nvPicPr>
          <p:cNvPr id="4" name="Picture 8"/>
          <p:cNvPicPr>
            <a:picLocks noChangeAspect="1" noChangeArrowheads="1"/>
          </p:cNvPicPr>
          <p:nvPr/>
        </p:nvPicPr>
        <p:blipFill>
          <a:blip r:embed="rId2" cstate="print"/>
          <a:srcRect l="61154" t="21829" r="8757" b="54868"/>
          <a:stretch>
            <a:fillRect/>
          </a:stretch>
        </p:blipFill>
        <p:spPr bwMode="auto">
          <a:xfrm>
            <a:off x="7380313" y="260648"/>
            <a:ext cx="1763688" cy="10795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Re-structuring HE</a:t>
            </a:r>
            <a:endParaRPr lang="en-GB" dirty="0"/>
          </a:p>
        </p:txBody>
      </p:sp>
      <p:sp>
        <p:nvSpPr>
          <p:cNvPr id="3" name="Content Placeholder 2"/>
          <p:cNvSpPr>
            <a:spLocks noGrp="1"/>
          </p:cNvSpPr>
          <p:nvPr>
            <p:ph idx="1"/>
          </p:nvPr>
        </p:nvSpPr>
        <p:spPr/>
        <p:txBody>
          <a:bodyPr>
            <a:normAutofit fontScale="40000" lnSpcReduction="20000"/>
          </a:bodyPr>
          <a:lstStyle/>
          <a:p>
            <a:pPr fontAlgn="ctr">
              <a:buNone/>
            </a:pPr>
            <a:r>
              <a:rPr lang="en-GB" b="1" dirty="0" smtClean="0">
                <a:solidFill>
                  <a:srgbClr val="C00000"/>
                </a:solidFill>
              </a:rPr>
              <a:t>Process</a:t>
            </a:r>
            <a:r>
              <a:rPr lang="en-GB" b="1" dirty="0" smtClean="0"/>
              <a:t>:</a:t>
            </a:r>
            <a:r>
              <a:rPr lang="en-US" b="1" dirty="0" smtClean="0"/>
              <a:t>R</a:t>
            </a:r>
            <a:r>
              <a:rPr lang="en-GB" b="1" dirty="0" smtClean="0"/>
              <a:t>e-engineering</a:t>
            </a:r>
            <a:endParaRPr lang="en-GB" dirty="0" smtClean="0"/>
          </a:p>
          <a:p>
            <a:pPr fontAlgn="ctr"/>
            <a:endParaRPr lang="en-GB" dirty="0" smtClean="0"/>
          </a:p>
          <a:p>
            <a:pPr fontAlgn="base">
              <a:buNone/>
            </a:pPr>
            <a:r>
              <a:rPr lang="en-GB" b="1" dirty="0" smtClean="0">
                <a:solidFill>
                  <a:srgbClr val="C00000"/>
                </a:solidFill>
              </a:rPr>
              <a:t>Quality Improvements</a:t>
            </a:r>
          </a:p>
          <a:p>
            <a:pPr fontAlgn="ctr"/>
            <a:r>
              <a:rPr lang="en-US" b="1" dirty="0" smtClean="0"/>
              <a:t>Efficiency</a:t>
            </a:r>
            <a:endParaRPr lang="en-GB" dirty="0" smtClean="0"/>
          </a:p>
          <a:p>
            <a:pPr fontAlgn="ctr"/>
            <a:r>
              <a:rPr lang="en-US" b="1" dirty="0" smtClean="0"/>
              <a:t>Effectiveness Industrial Relevance</a:t>
            </a:r>
            <a:endParaRPr lang="en-GB" dirty="0" smtClean="0"/>
          </a:p>
          <a:p>
            <a:pPr fontAlgn="ctr"/>
            <a:r>
              <a:rPr lang="en-US" b="1" dirty="0" smtClean="0"/>
              <a:t>Compatibility with EU</a:t>
            </a:r>
            <a:endParaRPr lang="en-GB" dirty="0" smtClean="0"/>
          </a:p>
          <a:p>
            <a:pPr fontAlgn="base"/>
            <a:r>
              <a:rPr lang="en-US" b="1" dirty="0" err="1" smtClean="0"/>
              <a:t>Harmonisation</a:t>
            </a:r>
            <a:endParaRPr lang="en-US" b="1" dirty="0" smtClean="0"/>
          </a:p>
          <a:p>
            <a:pPr fontAlgn="ctr"/>
            <a:r>
              <a:rPr lang="en-US" b="1" dirty="0" smtClean="0"/>
              <a:t>Standards</a:t>
            </a:r>
          </a:p>
          <a:p>
            <a:pPr fontAlgn="ctr"/>
            <a:endParaRPr lang="en-US" b="1" dirty="0" smtClean="0"/>
          </a:p>
          <a:p>
            <a:pPr fontAlgn="ctr">
              <a:buNone/>
            </a:pPr>
            <a:r>
              <a:rPr lang="en-GB" b="1" dirty="0" smtClean="0">
                <a:solidFill>
                  <a:srgbClr val="C00000"/>
                </a:solidFill>
              </a:rPr>
              <a:t>Quantifiable Benefits</a:t>
            </a:r>
          </a:p>
          <a:p>
            <a:pPr fontAlgn="ctr"/>
            <a:r>
              <a:rPr lang="en-US" b="1" dirty="0" smtClean="0"/>
              <a:t>Productivity Cost savings</a:t>
            </a:r>
            <a:endParaRPr lang="en-GB" dirty="0" smtClean="0"/>
          </a:p>
          <a:p>
            <a:pPr fontAlgn="ctr"/>
            <a:r>
              <a:rPr lang="en-US" b="1" dirty="0" smtClean="0"/>
              <a:t>Enhanced mobility of experts and expertise</a:t>
            </a:r>
            <a:endParaRPr lang="en-GB" dirty="0" smtClean="0"/>
          </a:p>
          <a:p>
            <a:pPr fontAlgn="base"/>
            <a:endParaRPr lang="en-GB" b="1" dirty="0" smtClean="0"/>
          </a:p>
          <a:p>
            <a:pPr fontAlgn="base">
              <a:buNone/>
            </a:pPr>
            <a:r>
              <a:rPr lang="en-GB" b="1" dirty="0" smtClean="0">
                <a:solidFill>
                  <a:srgbClr val="C00000"/>
                </a:solidFill>
              </a:rPr>
              <a:t>Potential problems </a:t>
            </a:r>
          </a:p>
          <a:p>
            <a:pPr fontAlgn="base"/>
            <a:endParaRPr lang="en-US" b="1" dirty="0" smtClean="0"/>
          </a:p>
          <a:p>
            <a:pPr fontAlgn="ctr"/>
            <a:r>
              <a:rPr lang="en-US" b="1" dirty="0" smtClean="0"/>
              <a:t>Loss of autonomy</a:t>
            </a:r>
            <a:endParaRPr lang="en-GB" dirty="0" smtClean="0"/>
          </a:p>
          <a:p>
            <a:pPr fontAlgn="base"/>
            <a:r>
              <a:rPr lang="en-US" b="1" dirty="0" smtClean="0"/>
              <a:t>Inertia/Resistance to change</a:t>
            </a:r>
            <a:endParaRPr lang="en-GB" b="1" dirty="0" smtClean="0"/>
          </a:p>
          <a:p>
            <a:pPr eaLnBrk="0" fontAlgn="ctr" hangingPunct="0"/>
            <a:r>
              <a:rPr lang="en-US" b="1" dirty="0" smtClean="0"/>
              <a:t>Need for experts </a:t>
            </a:r>
            <a:endParaRPr lang="en-GB" dirty="0" smtClean="0"/>
          </a:p>
          <a:p>
            <a:pPr eaLnBrk="0" fontAlgn="ctr" hangingPunct="0"/>
            <a:r>
              <a:rPr lang="en-US" b="1" dirty="0" smtClean="0"/>
              <a:t>Capital expenditure</a:t>
            </a:r>
            <a:endParaRPr lang="en-GB" dirty="0" smtClean="0"/>
          </a:p>
          <a:p>
            <a:pPr eaLnBrk="0" fontAlgn="ctr" hangingPunct="0"/>
            <a:r>
              <a:rPr lang="en-US" b="1" dirty="0" smtClean="0"/>
              <a:t>Diverse expectations by different stakeholders</a:t>
            </a:r>
            <a:endParaRPr lang="en-GB" dirty="0" smtClean="0"/>
          </a:p>
          <a:p>
            <a:pPr eaLnBrk="0" fontAlgn="base" hangingPunct="0"/>
            <a:endParaRPr lang="en-US" b="1" dirty="0" smtClean="0"/>
          </a:p>
          <a:p>
            <a:endParaRPr lang="en-GB" dirty="0"/>
          </a:p>
        </p:txBody>
      </p:sp>
      <p:pic>
        <p:nvPicPr>
          <p:cNvPr id="4" name="Picture 8"/>
          <p:cNvPicPr>
            <a:picLocks noChangeAspect="1" noChangeArrowheads="1"/>
          </p:cNvPicPr>
          <p:nvPr/>
        </p:nvPicPr>
        <p:blipFill>
          <a:blip r:embed="rId2" cstate="print"/>
          <a:srcRect l="61154" t="21829" r="8757" b="54868"/>
          <a:stretch>
            <a:fillRect/>
          </a:stretch>
        </p:blipFill>
        <p:spPr bwMode="auto">
          <a:xfrm>
            <a:off x="7380313" y="260648"/>
            <a:ext cx="1763688" cy="10795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143000"/>
          </a:xfrm>
          <a:solidFill>
            <a:schemeClr val="accent1">
              <a:lumMod val="20000"/>
              <a:lumOff val="80000"/>
            </a:schemeClr>
          </a:solidFill>
        </p:spPr>
        <p:txBody>
          <a:bodyPr>
            <a:normAutofit fontScale="90000"/>
          </a:bodyPr>
          <a:lstStyle/>
          <a:p>
            <a:r>
              <a:rPr lang="en-GB" b="1" dirty="0" smtClean="0">
                <a:solidFill>
                  <a:schemeClr val="tx2">
                    <a:lumMod val="75000"/>
                  </a:schemeClr>
                </a:solidFill>
              </a:rPr>
              <a:t>Total Quality Management </a:t>
            </a:r>
            <a:br>
              <a:rPr lang="en-GB" b="1" dirty="0" smtClean="0">
                <a:solidFill>
                  <a:schemeClr val="tx2">
                    <a:lumMod val="75000"/>
                  </a:schemeClr>
                </a:solidFill>
              </a:rPr>
            </a:br>
            <a:r>
              <a:rPr lang="en-GB" b="1" dirty="0" smtClean="0">
                <a:solidFill>
                  <a:schemeClr val="tx2">
                    <a:lumMod val="75000"/>
                  </a:schemeClr>
                </a:solidFill>
              </a:rPr>
              <a:t> 						(how)</a:t>
            </a:r>
            <a:endParaRPr lang="en-GB" b="1"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noAutofit/>
          </a:bodyPr>
          <a:lstStyle/>
          <a:p>
            <a:r>
              <a:rPr lang="en-GB" dirty="0" smtClean="0">
                <a:solidFill>
                  <a:schemeClr val="tx2">
                    <a:lumMod val="75000"/>
                  </a:schemeClr>
                </a:solidFill>
              </a:rPr>
              <a:t>We assume that there is an acceptance at least at high level (eager or reluctant) to work towards European and (ultimately) global integration and harmonisation. </a:t>
            </a:r>
          </a:p>
          <a:p>
            <a:r>
              <a:rPr lang="en-GB" dirty="0" smtClean="0">
                <a:solidFill>
                  <a:schemeClr val="tx2">
                    <a:lumMod val="75000"/>
                  </a:schemeClr>
                </a:solidFill>
              </a:rPr>
              <a:t>Commitment to Quality from Senior Management is imperative if procedures, tools, and databases are to be developed, supported and financed</a:t>
            </a:r>
          </a:p>
          <a:p>
            <a:pPr algn="r">
              <a:buNone/>
            </a:pPr>
            <a:r>
              <a:rPr lang="en-GB" b="1" dirty="0" smtClean="0">
                <a:solidFill>
                  <a:schemeClr val="tx2">
                    <a:lumMod val="75000"/>
                  </a:schemeClr>
                </a:solidFill>
              </a:rPr>
              <a:t>(who)</a:t>
            </a:r>
            <a:endParaRPr lang="en-GB" b="1" dirty="0">
              <a:solidFill>
                <a:schemeClr val="tx2">
                  <a:lumMod val="75000"/>
                </a:schemeClr>
              </a:solidFill>
            </a:endParaRPr>
          </a:p>
        </p:txBody>
      </p:sp>
      <p:pic>
        <p:nvPicPr>
          <p:cNvPr id="4" name="Picture 8"/>
          <p:cNvPicPr>
            <a:picLocks noChangeAspect="1" noChangeArrowheads="1"/>
          </p:cNvPicPr>
          <p:nvPr/>
        </p:nvPicPr>
        <p:blipFill>
          <a:blip r:embed="rId2" cstate="print"/>
          <a:srcRect l="61154" t="21829" r="8757" b="54868"/>
          <a:stretch>
            <a:fillRect/>
          </a:stretch>
        </p:blipFill>
        <p:spPr bwMode="auto">
          <a:xfrm>
            <a:off x="7380313" y="260648"/>
            <a:ext cx="1763688"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79096" cy="1143000"/>
          </a:xfrm>
        </p:spPr>
        <p:txBody>
          <a:bodyPr/>
          <a:lstStyle/>
          <a:p>
            <a:r>
              <a:rPr lang="en-US" dirty="0" smtClean="0"/>
              <a:t>Outline</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solidFill>
                  <a:schemeClr val="tx2">
                    <a:lumMod val="75000"/>
                  </a:schemeClr>
                </a:solidFill>
              </a:rPr>
              <a:t>Change management</a:t>
            </a:r>
          </a:p>
          <a:p>
            <a:r>
              <a:rPr lang="en-GB" b="1" dirty="0" smtClean="0">
                <a:solidFill>
                  <a:schemeClr val="tx2">
                    <a:lumMod val="75000"/>
                  </a:schemeClr>
                </a:solidFill>
              </a:rPr>
              <a:t>Triggers and models of change</a:t>
            </a:r>
            <a:endParaRPr lang="en-GB" b="1" dirty="0" smtClean="0">
              <a:solidFill>
                <a:schemeClr val="tx2">
                  <a:lumMod val="75000"/>
                </a:schemeClr>
              </a:solidFill>
            </a:endParaRPr>
          </a:p>
          <a:p>
            <a:r>
              <a:rPr lang="en-GB" b="1" dirty="0" smtClean="0">
                <a:solidFill>
                  <a:schemeClr val="tx2">
                    <a:lumMod val="75000"/>
                  </a:schemeClr>
                </a:solidFill>
              </a:rPr>
              <a:t>Global Knowledge Society</a:t>
            </a:r>
          </a:p>
          <a:p>
            <a:r>
              <a:rPr lang="en-GB" b="1" dirty="0" smtClean="0">
                <a:solidFill>
                  <a:schemeClr val="tx2">
                    <a:lumMod val="75000"/>
                  </a:schemeClr>
                </a:solidFill>
              </a:rPr>
              <a:t>Total Quality Management</a:t>
            </a:r>
          </a:p>
          <a:p>
            <a:r>
              <a:rPr lang="en-GB" b="1" dirty="0" smtClean="0">
                <a:solidFill>
                  <a:schemeClr val="tx2">
                    <a:lumMod val="75000"/>
                  </a:schemeClr>
                </a:solidFill>
              </a:rPr>
              <a:t>The right team for successful implementation</a:t>
            </a:r>
          </a:p>
          <a:p>
            <a:r>
              <a:rPr lang="en-GB" b="1" dirty="0" smtClean="0">
                <a:solidFill>
                  <a:schemeClr val="tx2">
                    <a:lumMod val="75000"/>
                  </a:schemeClr>
                </a:solidFill>
              </a:rPr>
              <a:t>Roles and responsibilities</a:t>
            </a:r>
          </a:p>
          <a:p>
            <a:r>
              <a:rPr lang="en-GB" b="1" dirty="0" smtClean="0">
                <a:solidFill>
                  <a:schemeClr val="tx2">
                    <a:lumMod val="75000"/>
                  </a:schemeClr>
                </a:solidFill>
              </a:rPr>
              <a:t>Methods and Reasons (How/Why</a:t>
            </a:r>
            <a:r>
              <a:rPr lang="en-GB" b="1" dirty="0" smtClean="0">
                <a:solidFill>
                  <a:schemeClr val="tx2">
                    <a:lumMod val="75000"/>
                  </a:schemeClr>
                </a:solidFill>
              </a:rPr>
              <a:t>?)</a:t>
            </a:r>
            <a:endParaRPr lang="en-GB" b="1" dirty="0" smtClean="0">
              <a:solidFill>
                <a:schemeClr val="tx2">
                  <a:lumMod val="75000"/>
                </a:schemeClr>
              </a:solidFill>
            </a:endParaRPr>
          </a:p>
          <a:p>
            <a:r>
              <a:rPr lang="en-GB" b="1" dirty="0" smtClean="0">
                <a:solidFill>
                  <a:schemeClr val="tx2">
                    <a:lumMod val="75000"/>
                  </a:schemeClr>
                </a:solidFill>
              </a:rPr>
              <a:t>Culture change requires Knowledge Management (KM) and knowledge </a:t>
            </a:r>
            <a:r>
              <a:rPr lang="en-GB" b="1" dirty="0" smtClean="0">
                <a:solidFill>
                  <a:schemeClr val="tx2">
                    <a:lumMod val="75000"/>
                  </a:schemeClr>
                </a:solidFill>
              </a:rPr>
              <a:t>sharing</a:t>
            </a:r>
          </a:p>
          <a:p>
            <a:r>
              <a:rPr lang="en-US" b="1" dirty="0" smtClean="0">
                <a:solidFill>
                  <a:schemeClr val="tx2">
                    <a:lumMod val="75000"/>
                  </a:schemeClr>
                </a:solidFill>
              </a:rPr>
              <a:t>Quality </a:t>
            </a:r>
            <a:r>
              <a:rPr lang="en-US" b="1" dirty="0" err="1" smtClean="0">
                <a:solidFill>
                  <a:schemeClr val="tx2">
                    <a:lumMod val="75000"/>
                  </a:schemeClr>
                </a:solidFill>
              </a:rPr>
              <a:t>Improvents</a:t>
            </a:r>
            <a:endParaRPr lang="en-GB" b="1" dirty="0" smtClean="0">
              <a:solidFill>
                <a:schemeClr val="tx2">
                  <a:lumMod val="75000"/>
                </a:schemeClr>
              </a:solidFill>
            </a:endParaRPr>
          </a:p>
          <a:p>
            <a:endParaRPr lang="en-GB" dirty="0"/>
          </a:p>
        </p:txBody>
      </p:sp>
      <p:pic>
        <p:nvPicPr>
          <p:cNvPr id="4" name="Picture 8"/>
          <p:cNvPicPr>
            <a:picLocks noChangeAspect="1" noChangeArrowheads="1"/>
          </p:cNvPicPr>
          <p:nvPr/>
        </p:nvPicPr>
        <p:blipFill>
          <a:blip r:embed="rId2" cstate="print"/>
          <a:srcRect l="61154" t="21829" r="8757" b="54868"/>
          <a:stretch>
            <a:fillRect/>
          </a:stretch>
        </p:blipFill>
        <p:spPr bwMode="auto">
          <a:xfrm>
            <a:off x="7380312" y="476672"/>
            <a:ext cx="1763688" cy="10795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143000"/>
          </a:xfrm>
          <a:solidFill>
            <a:schemeClr val="accent1">
              <a:lumMod val="20000"/>
              <a:lumOff val="80000"/>
            </a:schemeClr>
          </a:solidFill>
        </p:spPr>
        <p:txBody>
          <a:bodyPr>
            <a:normAutofit fontScale="90000"/>
          </a:bodyPr>
          <a:lstStyle/>
          <a:p>
            <a:r>
              <a:rPr lang="en-GB" sz="3600" b="1" dirty="0" smtClean="0">
                <a:solidFill>
                  <a:schemeClr val="tx2">
                    <a:lumMod val="75000"/>
                  </a:schemeClr>
                </a:solidFill>
              </a:rPr>
              <a:t>The right team for successful implementation</a:t>
            </a:r>
            <a:r>
              <a:rPr lang="en-GB" sz="3200" b="1" dirty="0" smtClean="0">
                <a:solidFill>
                  <a:srgbClr val="FF00FF"/>
                </a:solidFill>
              </a:rPr>
              <a:t/>
            </a:r>
            <a:br>
              <a:rPr lang="en-GB" sz="3200" b="1" dirty="0" smtClean="0">
                <a:solidFill>
                  <a:srgbClr val="FF00FF"/>
                </a:solidFill>
              </a:rPr>
            </a:br>
            <a:endParaRPr lang="en-GB" sz="3200" b="1" dirty="0">
              <a:solidFill>
                <a:srgbClr val="FF00FF"/>
              </a:solidFill>
            </a:endParaRPr>
          </a:p>
        </p:txBody>
      </p:sp>
      <p:sp>
        <p:nvSpPr>
          <p:cNvPr id="3" name="Content Placeholder 2"/>
          <p:cNvSpPr>
            <a:spLocks noGrp="1"/>
          </p:cNvSpPr>
          <p:nvPr>
            <p:ph idx="1"/>
          </p:nvPr>
        </p:nvSpPr>
        <p:spPr>
          <a:xfrm>
            <a:off x="457200" y="1484784"/>
            <a:ext cx="8229600" cy="4824536"/>
          </a:xfrm>
          <a:solidFill>
            <a:schemeClr val="accent1">
              <a:lumMod val="20000"/>
              <a:lumOff val="80000"/>
            </a:schemeClr>
          </a:solidFill>
        </p:spPr>
        <p:txBody>
          <a:bodyPr>
            <a:normAutofit fontScale="25000" lnSpcReduction="20000"/>
          </a:bodyPr>
          <a:lstStyle/>
          <a:p>
            <a:r>
              <a:rPr lang="en-GB" sz="12000" dirty="0" smtClean="0">
                <a:solidFill>
                  <a:schemeClr val="tx2">
                    <a:lumMod val="75000"/>
                  </a:schemeClr>
                </a:solidFill>
              </a:rPr>
              <a:t> For successful implementation, the right team, work-group and task force must be appointed and supported. </a:t>
            </a:r>
            <a:r>
              <a:rPr lang="en-GB" sz="12000" b="1" dirty="0" smtClean="0">
                <a:solidFill>
                  <a:schemeClr val="tx2">
                    <a:lumMod val="75000"/>
                  </a:schemeClr>
                </a:solidFill>
              </a:rPr>
              <a:t>(who)</a:t>
            </a:r>
          </a:p>
          <a:p>
            <a:endParaRPr lang="en-GB" sz="12000" dirty="0" smtClean="0">
              <a:solidFill>
                <a:schemeClr val="tx2">
                  <a:lumMod val="75000"/>
                </a:schemeClr>
              </a:solidFill>
            </a:endParaRPr>
          </a:p>
          <a:p>
            <a:r>
              <a:rPr lang="en-GB" sz="12000" dirty="0" smtClean="0">
                <a:solidFill>
                  <a:schemeClr val="tx2">
                    <a:lumMod val="75000"/>
                  </a:schemeClr>
                </a:solidFill>
              </a:rPr>
              <a:t>People in the Quality groups (process improvement team, process review team, knowledge improvement team, knowledge transfer team, quality assurance team (also undertaking audits)) are required to be highly mature and capable in terms of understanding Quality so that they can champion quality, plan and execute the plan successfully </a:t>
            </a:r>
            <a:r>
              <a:rPr lang="en-GB" sz="12000" b="1" dirty="0" smtClean="0">
                <a:solidFill>
                  <a:schemeClr val="tx2">
                    <a:lumMod val="75000"/>
                  </a:schemeClr>
                </a:solidFill>
              </a:rPr>
              <a:t>(how)</a:t>
            </a:r>
          </a:p>
          <a:p>
            <a:endParaRPr lang="en-GB" dirty="0"/>
          </a:p>
        </p:txBody>
      </p:sp>
      <p:pic>
        <p:nvPicPr>
          <p:cNvPr id="4" name="Picture 8"/>
          <p:cNvPicPr>
            <a:picLocks noChangeAspect="1" noChangeArrowheads="1"/>
          </p:cNvPicPr>
          <p:nvPr/>
        </p:nvPicPr>
        <p:blipFill>
          <a:blip r:embed="rId2" cstate="print"/>
          <a:srcRect l="61154" t="21829" r="8757" b="54868"/>
          <a:stretch>
            <a:fillRect/>
          </a:stretch>
        </p:blipFill>
        <p:spPr bwMode="auto">
          <a:xfrm>
            <a:off x="7380313" y="333375"/>
            <a:ext cx="1763688"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GB" b="1" dirty="0" smtClean="0">
                <a:solidFill>
                  <a:schemeClr val="tx2">
                    <a:lumMod val="75000"/>
                  </a:schemeClr>
                </a:solidFill>
              </a:rPr>
              <a:t>Roles and responsibilities </a:t>
            </a:r>
            <a:br>
              <a:rPr lang="en-GB" b="1" dirty="0" smtClean="0">
                <a:solidFill>
                  <a:schemeClr val="tx2">
                    <a:lumMod val="75000"/>
                  </a:schemeClr>
                </a:solidFill>
              </a:rPr>
            </a:br>
            <a:r>
              <a:rPr lang="en-GB" b="1" dirty="0" smtClean="0">
                <a:solidFill>
                  <a:schemeClr val="tx2">
                    <a:lumMod val="75000"/>
                  </a:schemeClr>
                </a:solidFill>
              </a:rPr>
              <a:t>                  (who, what)</a:t>
            </a:r>
            <a:endParaRPr lang="en-GB" b="1"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20000"/>
          </a:bodyPr>
          <a:lstStyle/>
          <a:p>
            <a:pPr>
              <a:buNone/>
            </a:pPr>
            <a:r>
              <a:rPr lang="en-GB" dirty="0" smtClean="0"/>
              <a:t>	</a:t>
            </a:r>
            <a:r>
              <a:rPr lang="en-GB" b="1" dirty="0" smtClean="0">
                <a:solidFill>
                  <a:schemeClr val="tx2">
                    <a:lumMod val="75000"/>
                  </a:schemeClr>
                </a:solidFill>
              </a:rPr>
              <a:t>The roles and responsibilities of each team and of the individuals in each team must be unambiguous. </a:t>
            </a:r>
          </a:p>
          <a:p>
            <a:pPr>
              <a:buNone/>
            </a:pPr>
            <a:endParaRPr lang="en-GB" b="1" dirty="0" smtClean="0">
              <a:solidFill>
                <a:schemeClr val="tx2">
                  <a:lumMod val="75000"/>
                </a:schemeClr>
              </a:solidFill>
            </a:endParaRPr>
          </a:p>
          <a:p>
            <a:pPr>
              <a:buNone/>
            </a:pPr>
            <a:r>
              <a:rPr lang="en-GB" b="1" dirty="0" smtClean="0">
                <a:solidFill>
                  <a:schemeClr val="tx2">
                    <a:lumMod val="75000"/>
                  </a:schemeClr>
                </a:solidFill>
              </a:rPr>
              <a:t>	It is these teams that will raise the motivation, basic knowledge, understanding, and maturity for each and every member of the organisation. </a:t>
            </a:r>
          </a:p>
          <a:p>
            <a:pPr>
              <a:buNone/>
            </a:pPr>
            <a:endParaRPr lang="en-GB" b="1" dirty="0" smtClean="0">
              <a:solidFill>
                <a:schemeClr val="tx2">
                  <a:lumMod val="75000"/>
                </a:schemeClr>
              </a:solidFill>
            </a:endParaRPr>
          </a:p>
          <a:p>
            <a:pPr>
              <a:buNone/>
            </a:pPr>
            <a:r>
              <a:rPr lang="en-GB" b="1" dirty="0" smtClean="0">
                <a:solidFill>
                  <a:schemeClr val="tx2">
                    <a:lumMod val="75000"/>
                  </a:schemeClr>
                </a:solidFill>
              </a:rPr>
              <a:t>	For this purpose, organisation-wide training should be arranged. </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GB" b="1" dirty="0" smtClean="0">
                <a:solidFill>
                  <a:schemeClr val="tx2">
                    <a:lumMod val="75000"/>
                  </a:schemeClr>
                </a:solidFill>
              </a:rPr>
              <a:t>Methods and Reasons (How/Why?)</a:t>
            </a:r>
            <a:endParaRPr lang="en-GB" b="1" dirty="0">
              <a:solidFill>
                <a:schemeClr val="tx2">
                  <a:lumMod val="75000"/>
                </a:schemeClr>
              </a:solidFill>
            </a:endParaRPr>
          </a:p>
        </p:txBody>
      </p:sp>
      <p:sp>
        <p:nvSpPr>
          <p:cNvPr id="3" name="Content Placeholder 2"/>
          <p:cNvSpPr>
            <a:spLocks noGrp="1"/>
          </p:cNvSpPr>
          <p:nvPr>
            <p:ph idx="1"/>
          </p:nvPr>
        </p:nvSpPr>
        <p:spPr>
          <a:xfrm>
            <a:off x="457200" y="1628800"/>
            <a:ext cx="8229600" cy="4497363"/>
          </a:xfrm>
        </p:spPr>
        <p:txBody>
          <a:bodyPr>
            <a:normAutofit fontScale="55000" lnSpcReduction="20000"/>
          </a:bodyPr>
          <a:lstStyle/>
          <a:p>
            <a:pPr>
              <a:buNone/>
            </a:pPr>
            <a:r>
              <a:rPr lang="en-GB" b="1" dirty="0" smtClean="0">
                <a:solidFill>
                  <a:schemeClr val="tx2">
                    <a:lumMod val="75000"/>
                  </a:schemeClr>
                </a:solidFill>
              </a:rPr>
              <a:t>	</a:t>
            </a:r>
            <a:r>
              <a:rPr lang="en-GB" sz="4500" b="1" dirty="0" smtClean="0">
                <a:solidFill>
                  <a:schemeClr val="tx2">
                    <a:lumMod val="75000"/>
                  </a:schemeClr>
                </a:solidFill>
              </a:rPr>
              <a:t>The experienced trainer should impart training in order to minimise resistance and to motivate staff  to embrace quality initiatives. </a:t>
            </a:r>
          </a:p>
          <a:p>
            <a:pPr>
              <a:buNone/>
            </a:pPr>
            <a:endParaRPr lang="en-GB" sz="4500" b="1" dirty="0" smtClean="0">
              <a:solidFill>
                <a:schemeClr val="tx2">
                  <a:lumMod val="75000"/>
                </a:schemeClr>
              </a:solidFill>
            </a:endParaRPr>
          </a:p>
          <a:p>
            <a:pPr>
              <a:buNone/>
            </a:pPr>
            <a:r>
              <a:rPr lang="en-GB" sz="4500" b="1" dirty="0" smtClean="0">
                <a:solidFill>
                  <a:schemeClr val="tx2">
                    <a:lumMod val="75000"/>
                  </a:schemeClr>
                </a:solidFill>
              </a:rPr>
              <a:t>	This will ensure that, people in the organisation are on the same wavelength when they are dealing with Quality.</a:t>
            </a:r>
          </a:p>
          <a:p>
            <a:pPr>
              <a:buNone/>
            </a:pPr>
            <a:endParaRPr lang="en-GB" sz="4500" b="1" dirty="0" smtClean="0">
              <a:solidFill>
                <a:schemeClr val="tx2">
                  <a:lumMod val="75000"/>
                </a:schemeClr>
              </a:solidFill>
            </a:endParaRPr>
          </a:p>
          <a:p>
            <a:pPr>
              <a:buNone/>
            </a:pPr>
            <a:r>
              <a:rPr lang="en-GB" sz="4500" b="1" dirty="0" smtClean="0">
                <a:solidFill>
                  <a:schemeClr val="tx2">
                    <a:lumMod val="75000"/>
                  </a:schemeClr>
                </a:solidFill>
              </a:rPr>
              <a:t>	 Training, group discussions, sharing of knowledge are essential to bring the change. Also motivation, exchange of ideas, and quality awareness are the cornerstones of a quality culture and critical to ’institutionalise</a:t>
            </a:r>
            <a:r>
              <a:rPr lang="en-GB" sz="4000" b="1" dirty="0" smtClean="0">
                <a:solidFill>
                  <a:schemeClr val="tx2">
                    <a:lumMod val="75000"/>
                  </a:schemeClr>
                </a:solidFill>
              </a:rPr>
              <a:t>’ the change.   </a:t>
            </a:r>
            <a:endParaRPr lang="en-GB" sz="40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Autofit/>
          </a:bodyPr>
          <a:lstStyle/>
          <a:p>
            <a:r>
              <a:rPr lang="en-GB" sz="3200" b="1" dirty="0" smtClean="0">
                <a:solidFill>
                  <a:schemeClr val="tx2">
                    <a:lumMod val="75000"/>
                  </a:schemeClr>
                </a:solidFill>
              </a:rPr>
              <a:t>Culture change requires Knowledge Management (KM) and knowledge sharing</a:t>
            </a:r>
            <a:endParaRPr lang="en-GB" sz="3200" b="1"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fontScale="77500" lnSpcReduction="20000"/>
          </a:bodyPr>
          <a:lstStyle/>
          <a:p>
            <a:r>
              <a:rPr lang="en-GB" dirty="0" smtClean="0">
                <a:solidFill>
                  <a:schemeClr val="tx2">
                    <a:lumMod val="75000"/>
                  </a:schemeClr>
                </a:solidFill>
              </a:rPr>
              <a:t>The development and adoption of a new QA system will inevitably bring changes to the organisational structure and changes to the processes. Knowledge Management has its origin in a number of related business improvement areas, such as Total Quality Management (TQM) and Human Resource Management (HRM) (</a:t>
            </a:r>
            <a:r>
              <a:rPr lang="en-GB" dirty="0" err="1" smtClean="0">
                <a:solidFill>
                  <a:schemeClr val="tx2">
                    <a:lumMod val="75000"/>
                  </a:schemeClr>
                </a:solidFill>
              </a:rPr>
              <a:t>Metaxiotis</a:t>
            </a:r>
            <a:r>
              <a:rPr lang="en-GB" dirty="0" smtClean="0">
                <a:solidFill>
                  <a:schemeClr val="tx2">
                    <a:lumMod val="75000"/>
                  </a:schemeClr>
                </a:solidFill>
              </a:rPr>
              <a:t> et al., 2005). </a:t>
            </a:r>
          </a:p>
          <a:p>
            <a:endParaRPr lang="en-GB" dirty="0" smtClean="0">
              <a:solidFill>
                <a:schemeClr val="tx2">
                  <a:lumMod val="75000"/>
                </a:schemeClr>
              </a:solidFill>
            </a:endParaRPr>
          </a:p>
          <a:p>
            <a:r>
              <a:rPr lang="en-GB" dirty="0" smtClean="0">
                <a:solidFill>
                  <a:schemeClr val="tx2">
                    <a:lumMod val="75000"/>
                  </a:schemeClr>
                </a:solidFill>
              </a:rPr>
              <a:t>TQM is a management philosophy and a methodology that enables an organisation to focus on employee participation through empowerment, teamwork, leadership and recognition of each employee’s contribution for achieving the goal of the organisation and maximising customer satisfaction (Deming, 1986). </a:t>
            </a:r>
          </a:p>
          <a:p>
            <a:endParaRPr lang="en-GB" dirty="0" smtClean="0"/>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GB" b="1" dirty="0" smtClean="0">
                <a:solidFill>
                  <a:schemeClr val="tx2">
                    <a:lumMod val="75000"/>
                  </a:schemeClr>
                </a:solidFill>
              </a:rPr>
              <a:t>Knowledge-based global economy</a:t>
            </a:r>
            <a:br>
              <a:rPr lang="en-GB" b="1" dirty="0" smtClean="0">
                <a:solidFill>
                  <a:schemeClr val="tx2">
                    <a:lumMod val="75000"/>
                  </a:schemeClr>
                </a:solidFill>
              </a:rPr>
            </a:br>
            <a:r>
              <a:rPr lang="en-GB" b="1" dirty="0" smtClean="0">
                <a:solidFill>
                  <a:schemeClr val="tx2">
                    <a:lumMod val="75000"/>
                  </a:schemeClr>
                </a:solidFill>
              </a:rPr>
              <a:t>(why)</a:t>
            </a:r>
            <a:endParaRPr lang="en-GB" b="1"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fontScale="77500" lnSpcReduction="20000"/>
          </a:bodyPr>
          <a:lstStyle/>
          <a:p>
            <a:pPr>
              <a:buNone/>
            </a:pPr>
            <a:r>
              <a:rPr lang="en-GB" dirty="0" smtClean="0"/>
              <a:t>	</a:t>
            </a:r>
            <a:r>
              <a:rPr lang="en-GB" sz="4000" dirty="0" smtClean="0">
                <a:solidFill>
                  <a:schemeClr val="tx2">
                    <a:lumMod val="75000"/>
                  </a:schemeClr>
                </a:solidFill>
              </a:rPr>
              <a:t>The new knowledge-based global economy places great importance on creation, use and distribution of information and knowledge. </a:t>
            </a:r>
          </a:p>
          <a:p>
            <a:pPr>
              <a:buNone/>
            </a:pPr>
            <a:endParaRPr lang="en-GB" sz="4000" dirty="0" smtClean="0">
              <a:solidFill>
                <a:schemeClr val="tx2">
                  <a:lumMod val="75000"/>
                </a:schemeClr>
              </a:solidFill>
            </a:endParaRPr>
          </a:p>
          <a:p>
            <a:pPr>
              <a:buNone/>
            </a:pPr>
            <a:r>
              <a:rPr lang="en-GB" sz="4000" dirty="0" smtClean="0">
                <a:solidFill>
                  <a:schemeClr val="tx2">
                    <a:lumMod val="75000"/>
                  </a:schemeClr>
                </a:solidFill>
              </a:rPr>
              <a:t>	Organisations (and that includes HE institutions) are focusing on maintaining and enhancing their knowledge capital in order to be innovative and competitive. </a:t>
            </a:r>
          </a:p>
          <a:p>
            <a:pPr>
              <a:buNone/>
            </a:pPr>
            <a:endParaRPr lang="en-GB" sz="4000" dirty="0" smtClean="0">
              <a:solidFill>
                <a:srgbClr val="FF00FF"/>
              </a:solidFill>
            </a:endParaRPr>
          </a:p>
          <a:p>
            <a:pPr>
              <a:buNone/>
            </a:pPr>
            <a:r>
              <a:rPr lang="en-GB" sz="4000" dirty="0" smtClean="0">
                <a:solidFill>
                  <a:srgbClr val="FF00FF"/>
                </a:solidFill>
              </a:rPr>
              <a:t>	</a:t>
            </a:r>
          </a:p>
          <a:p>
            <a:endParaRPr lang="en-GB" sz="4000" dirty="0">
              <a:solidFill>
                <a:srgbClr val="FF00F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GB" b="1" dirty="0" smtClean="0">
                <a:solidFill>
                  <a:schemeClr val="tx2">
                    <a:lumMod val="75000"/>
                  </a:schemeClr>
                </a:solidFill>
              </a:rPr>
              <a:t>Learn, Adapt and Change</a:t>
            </a:r>
            <a:endParaRPr lang="en-GB" b="1"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endParaRPr lang="en-GB" dirty="0" smtClean="0"/>
          </a:p>
          <a:p>
            <a:pPr>
              <a:buNone/>
            </a:pPr>
            <a:r>
              <a:rPr lang="en-GB" dirty="0" smtClean="0">
                <a:solidFill>
                  <a:srgbClr val="FF00FF"/>
                </a:solidFill>
              </a:rPr>
              <a:t>	</a:t>
            </a:r>
            <a:r>
              <a:rPr lang="en-GB" dirty="0" smtClean="0">
                <a:solidFill>
                  <a:schemeClr val="tx2">
                    <a:lumMod val="75000"/>
                  </a:schemeClr>
                </a:solidFill>
              </a:rPr>
              <a:t>The ability of organisations to learn, adapt and change becomes a core competency for their survival and successful organisations are those that create new knowledge, disseminate it throughout the organisation and swiftly embody it into new products and services.</a:t>
            </a:r>
            <a:endParaRPr lang="en-GB" dirty="0">
              <a:solidFill>
                <a:schemeClr val="tx2">
                  <a:lumMod val="7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GB" b="1" dirty="0" smtClean="0">
                <a:solidFill>
                  <a:schemeClr val="tx2">
                    <a:lumMod val="75000"/>
                  </a:schemeClr>
                </a:solidFill>
              </a:rPr>
              <a:t>Harnessing and sharing knowledge</a:t>
            </a:r>
            <a:endParaRPr lang="en-GB" b="1" dirty="0">
              <a:solidFill>
                <a:schemeClr val="tx2">
                  <a:lumMod val="75000"/>
                </a:schemeClr>
              </a:solidFill>
            </a:endParaRPr>
          </a:p>
        </p:txBody>
      </p:sp>
      <p:sp>
        <p:nvSpPr>
          <p:cNvPr id="3" name="Content Placeholder 2"/>
          <p:cNvSpPr>
            <a:spLocks noGrp="1"/>
          </p:cNvSpPr>
          <p:nvPr>
            <p:ph idx="1"/>
          </p:nvPr>
        </p:nvSpPr>
        <p:spPr>
          <a:solidFill>
            <a:schemeClr val="tx2">
              <a:lumMod val="20000"/>
              <a:lumOff val="80000"/>
            </a:schemeClr>
          </a:solidFill>
        </p:spPr>
        <p:txBody>
          <a:bodyPr/>
          <a:lstStyle/>
          <a:p>
            <a:pPr>
              <a:buNone/>
            </a:pPr>
            <a:r>
              <a:rPr lang="en-GB" dirty="0" smtClean="0"/>
              <a:t>	</a:t>
            </a:r>
            <a:r>
              <a:rPr lang="en-GB" dirty="0" smtClean="0">
                <a:solidFill>
                  <a:schemeClr val="tx2">
                    <a:lumMod val="75000"/>
                  </a:schemeClr>
                </a:solidFill>
              </a:rPr>
              <a:t>The European Higher Education mission embodied by initiatives such as that of Bologna translates into the primary objectives of KM  through </a:t>
            </a:r>
          </a:p>
          <a:p>
            <a:pPr lvl="1"/>
            <a:r>
              <a:rPr lang="en-GB" dirty="0" smtClean="0">
                <a:solidFill>
                  <a:schemeClr val="tx2">
                    <a:lumMod val="75000"/>
                  </a:schemeClr>
                </a:solidFill>
              </a:rPr>
              <a:t>the  identification  and leveraging of the </a:t>
            </a:r>
            <a:r>
              <a:rPr lang="en-GB" b="1" dirty="0" smtClean="0">
                <a:solidFill>
                  <a:schemeClr val="tx2">
                    <a:lumMod val="75000"/>
                  </a:schemeClr>
                </a:solidFill>
              </a:rPr>
              <a:t>collective knowledge not only in individual HE institutions but also throughout the European Union and further afield.</a:t>
            </a:r>
            <a:endParaRPr lang="en-GB"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accent1">
              <a:lumMod val="20000"/>
              <a:lumOff val="80000"/>
            </a:schemeClr>
          </a:solidFill>
        </p:spPr>
        <p:txBody>
          <a:bodyPr>
            <a:normAutofit/>
          </a:bodyPr>
          <a:lstStyle/>
          <a:p>
            <a:r>
              <a:rPr lang="en-GB" sz="3600" b="1" dirty="0" smtClean="0">
                <a:solidFill>
                  <a:schemeClr val="tx2">
                    <a:lumMod val="75000"/>
                  </a:schemeClr>
                </a:solidFill>
              </a:rPr>
              <a:t>Continuous Improvement through  TQM</a:t>
            </a:r>
            <a:endParaRPr lang="en-GB" sz="3600" b="1" dirty="0">
              <a:solidFill>
                <a:schemeClr val="tx2">
                  <a:lumMod val="75000"/>
                </a:schemeClr>
              </a:solidFill>
            </a:endParaRPr>
          </a:p>
        </p:txBody>
      </p:sp>
      <p:pic>
        <p:nvPicPr>
          <p:cNvPr id="6" name="Content Placeholder 5"/>
          <p:cNvPicPr>
            <a:picLocks noGrp="1"/>
          </p:cNvPicPr>
          <p:nvPr>
            <p:ph idx="1"/>
          </p:nvPr>
        </p:nvPicPr>
        <p:blipFill>
          <a:blip r:embed="rId3" cstate="print"/>
          <a:srcRect/>
          <a:stretch>
            <a:fillRect/>
          </a:stretch>
        </p:blipFill>
        <p:spPr bwMode="auto">
          <a:xfrm>
            <a:off x="827584" y="1196752"/>
            <a:ext cx="7920880" cy="5328592"/>
          </a:xfrm>
          <a:prstGeom prst="rect">
            <a:avLst/>
          </a:prstGeom>
          <a:solidFill>
            <a:schemeClr val="accent1">
              <a:lumMod val="20000"/>
              <a:lumOff val="80000"/>
            </a:schemeClr>
          </a:solid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en-GB" b="1" dirty="0" smtClean="0">
                <a:solidFill>
                  <a:srgbClr val="FF00FF"/>
                </a:solidFill>
              </a:rPr>
              <a:t>Tuning Methodology</a:t>
            </a:r>
            <a:br>
              <a:rPr lang="en-GB" b="1" dirty="0" smtClean="0">
                <a:solidFill>
                  <a:srgbClr val="FF00FF"/>
                </a:solidFill>
              </a:rPr>
            </a:br>
            <a:endParaRPr lang="en-GB" dirty="0"/>
          </a:p>
        </p:txBody>
      </p:sp>
      <p:sp>
        <p:nvSpPr>
          <p:cNvPr id="3" name="Content Placeholder 2"/>
          <p:cNvSpPr>
            <a:spLocks noGrp="1"/>
          </p:cNvSpPr>
          <p:nvPr>
            <p:ph idx="1"/>
          </p:nvPr>
        </p:nvSpPr>
        <p:spPr>
          <a:xfrm>
            <a:off x="457200" y="1556792"/>
            <a:ext cx="8229600" cy="4569371"/>
          </a:xfrm>
        </p:spPr>
        <p:txBody>
          <a:bodyPr>
            <a:normAutofit fontScale="77500" lnSpcReduction="20000"/>
          </a:bodyPr>
          <a:lstStyle/>
          <a:p>
            <a:r>
              <a:rPr lang="en-GB" b="1" dirty="0" smtClean="0">
                <a:solidFill>
                  <a:schemeClr val="tx2">
                    <a:lumMod val="75000"/>
                  </a:schemeClr>
                </a:solidFill>
              </a:rPr>
              <a:t>Achievement of learning outcomes and competences</a:t>
            </a:r>
          </a:p>
          <a:p>
            <a:r>
              <a:rPr lang="en-GB" b="1" dirty="0" smtClean="0">
                <a:solidFill>
                  <a:schemeClr val="tx2">
                    <a:lumMod val="75000"/>
                  </a:schemeClr>
                </a:solidFill>
              </a:rPr>
              <a:t>General tendencies in higher education:</a:t>
            </a:r>
          </a:p>
          <a:p>
            <a:pPr>
              <a:buNone/>
            </a:pPr>
            <a:r>
              <a:rPr lang="en-GB" b="1" dirty="0" smtClean="0">
                <a:solidFill>
                  <a:schemeClr val="tx2">
                    <a:lumMod val="75000"/>
                  </a:schemeClr>
                </a:solidFill>
              </a:rPr>
              <a:t> 		- Shift of paradigm: moving from a staff    </a:t>
            </a:r>
          </a:p>
          <a:p>
            <a:pPr>
              <a:buNone/>
            </a:pPr>
            <a:r>
              <a:rPr lang="en-GB" b="1" dirty="0" smtClean="0">
                <a:solidFill>
                  <a:schemeClr val="tx2">
                    <a:lumMod val="75000"/>
                  </a:schemeClr>
                </a:solidFill>
              </a:rPr>
              <a:t>             oriented approach to a student centred </a:t>
            </a:r>
          </a:p>
          <a:p>
            <a:pPr>
              <a:buNone/>
            </a:pPr>
            <a:r>
              <a:rPr lang="en-GB" b="1" dirty="0" smtClean="0">
                <a:solidFill>
                  <a:schemeClr val="tx2">
                    <a:lumMod val="75000"/>
                  </a:schemeClr>
                </a:solidFill>
              </a:rPr>
              <a:t>            	 approach</a:t>
            </a:r>
          </a:p>
          <a:p>
            <a:pPr>
              <a:buNone/>
            </a:pPr>
            <a:r>
              <a:rPr lang="en-GB" b="1" dirty="0" smtClean="0">
                <a:solidFill>
                  <a:schemeClr val="tx2">
                    <a:lumMod val="75000"/>
                  </a:schemeClr>
                </a:solidFill>
              </a:rPr>
              <a:t> 		- Less specialised academic education in the </a:t>
            </a:r>
          </a:p>
          <a:p>
            <a:pPr>
              <a:buNone/>
            </a:pPr>
            <a:r>
              <a:rPr lang="en-GB" b="1" dirty="0" smtClean="0">
                <a:solidFill>
                  <a:schemeClr val="tx2">
                    <a:lumMod val="75000"/>
                  </a:schemeClr>
                </a:solidFill>
              </a:rPr>
              <a:t>			first cycle</a:t>
            </a:r>
          </a:p>
          <a:p>
            <a:pPr>
              <a:buNone/>
            </a:pPr>
            <a:r>
              <a:rPr lang="en-GB" b="1" dirty="0" smtClean="0">
                <a:solidFill>
                  <a:schemeClr val="tx2">
                    <a:lumMod val="75000"/>
                  </a:schemeClr>
                </a:solidFill>
              </a:rPr>
              <a:t>            - More flexibility in first and second cycle  </a:t>
            </a:r>
          </a:p>
          <a:p>
            <a:pPr>
              <a:buNone/>
            </a:pPr>
            <a:r>
              <a:rPr lang="en-GB" b="1" dirty="0" smtClean="0">
                <a:solidFill>
                  <a:schemeClr val="tx2">
                    <a:lumMod val="75000"/>
                  </a:schemeClr>
                </a:solidFill>
              </a:rPr>
              <a:t>			programmes</a:t>
            </a:r>
          </a:p>
          <a:p>
            <a:pPr>
              <a:buNone/>
            </a:pPr>
            <a:r>
              <a:rPr lang="en-GB" b="1" dirty="0" smtClean="0">
                <a:solidFill>
                  <a:schemeClr val="tx2">
                    <a:lumMod val="75000"/>
                  </a:schemeClr>
                </a:solidFill>
              </a:rPr>
              <a:t>		</a:t>
            </a:r>
          </a:p>
          <a:p>
            <a:pPr>
              <a:buNone/>
            </a:pPr>
            <a:r>
              <a:rPr lang="en-GB" b="1" dirty="0" smtClean="0">
                <a:solidFill>
                  <a:schemeClr val="tx2">
                    <a:lumMod val="75000"/>
                  </a:schemeClr>
                </a:solidFill>
              </a:rPr>
              <a:t>	What should a student know, understand and be able to do in order to  be employable?</a:t>
            </a:r>
          </a:p>
          <a:p>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GB" b="1" dirty="0" smtClean="0">
                <a:solidFill>
                  <a:schemeClr val="tx2">
                    <a:lumMod val="75000"/>
                  </a:schemeClr>
                </a:solidFill>
              </a:rPr>
              <a:t>Conclusion</a:t>
            </a:r>
            <a:endParaRPr lang="en-GB" b="1"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10000"/>
          </a:bodyPr>
          <a:lstStyle/>
          <a:p>
            <a:r>
              <a:rPr lang="en-GB" b="1" dirty="0" smtClean="0">
                <a:solidFill>
                  <a:schemeClr val="tx2">
                    <a:lumMod val="75000"/>
                  </a:schemeClr>
                </a:solidFill>
              </a:rPr>
              <a:t>Integrating Change Management theories,  </a:t>
            </a:r>
            <a:r>
              <a:rPr lang="en-GB" b="1" dirty="0" smtClean="0">
                <a:solidFill>
                  <a:schemeClr val="tx2">
                    <a:lumMod val="75000"/>
                  </a:schemeClr>
                </a:solidFill>
              </a:rPr>
              <a:t>TQM principles and the Tuning Methodology will result in</a:t>
            </a:r>
          </a:p>
          <a:p>
            <a:pPr lvl="1"/>
            <a:r>
              <a:rPr lang="en-GB" b="1" dirty="0" smtClean="0">
                <a:solidFill>
                  <a:schemeClr val="tx2">
                    <a:lumMod val="75000"/>
                  </a:schemeClr>
                </a:solidFill>
              </a:rPr>
              <a:t>Continuous improvement</a:t>
            </a:r>
          </a:p>
          <a:p>
            <a:pPr lvl="1"/>
            <a:r>
              <a:rPr lang="en-GB" b="1" dirty="0" smtClean="0">
                <a:solidFill>
                  <a:schemeClr val="tx2">
                    <a:lumMod val="75000"/>
                  </a:schemeClr>
                </a:solidFill>
              </a:rPr>
              <a:t>Harmonisation</a:t>
            </a:r>
          </a:p>
          <a:p>
            <a:pPr lvl="1"/>
            <a:r>
              <a:rPr lang="en-GB" b="1" dirty="0" smtClean="0">
                <a:solidFill>
                  <a:schemeClr val="tx2">
                    <a:lumMod val="75000"/>
                  </a:schemeClr>
                </a:solidFill>
              </a:rPr>
              <a:t>Knowledge sharing</a:t>
            </a:r>
          </a:p>
          <a:p>
            <a:pPr lvl="1"/>
            <a:r>
              <a:rPr lang="en-GB" b="1" dirty="0" smtClean="0">
                <a:solidFill>
                  <a:schemeClr val="tx2">
                    <a:lumMod val="75000"/>
                  </a:schemeClr>
                </a:solidFill>
              </a:rPr>
              <a:t>Culture change</a:t>
            </a:r>
          </a:p>
          <a:p>
            <a:pPr lvl="1"/>
            <a:r>
              <a:rPr lang="en-GB" b="1" dirty="0" smtClean="0">
                <a:solidFill>
                  <a:schemeClr val="tx2">
                    <a:lumMod val="75000"/>
                  </a:schemeClr>
                </a:solidFill>
              </a:rPr>
              <a:t>EHEA integration</a:t>
            </a:r>
          </a:p>
          <a:p>
            <a:pPr lvl="1"/>
            <a:r>
              <a:rPr lang="en-GB" b="1" dirty="0" smtClean="0">
                <a:solidFill>
                  <a:schemeClr val="tx2">
                    <a:lumMod val="75000"/>
                  </a:schemeClr>
                </a:solidFill>
              </a:rPr>
              <a:t>Competitiveness</a:t>
            </a:r>
          </a:p>
          <a:p>
            <a:pPr lvl="1"/>
            <a:r>
              <a:rPr lang="en-GB" b="1" dirty="0" smtClean="0">
                <a:solidFill>
                  <a:schemeClr val="tx2">
                    <a:lumMod val="75000"/>
                  </a:schemeClr>
                </a:solidFill>
              </a:rPr>
              <a:t>Mobility, employability</a:t>
            </a:r>
          </a:p>
          <a:p>
            <a:pPr lvl="1"/>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1729" y="584791"/>
            <a:ext cx="8775290" cy="6986528"/>
          </a:xfrm>
          <a:prstGeom prst="rect">
            <a:avLst/>
          </a:prstGeom>
          <a:noFill/>
        </p:spPr>
        <p:txBody>
          <a:bodyPr wrap="square" rtlCol="0">
            <a:spAutoFit/>
          </a:bodyPr>
          <a:lstStyle/>
          <a:p>
            <a:r>
              <a:rPr lang="en-GB" sz="2800" b="1" dirty="0" smtClean="0">
                <a:latin typeface="Arial" pitchFamily="34" charset="0"/>
                <a:cs typeface="Arial" pitchFamily="34" charset="0"/>
              </a:rPr>
              <a:t>What is Change Management?</a:t>
            </a:r>
          </a:p>
          <a:p>
            <a:endParaRPr lang="en-GB" sz="2800" dirty="0" smtClean="0">
              <a:latin typeface="Arial" pitchFamily="34" charset="0"/>
              <a:cs typeface="Arial" pitchFamily="34" charset="0"/>
            </a:endParaRPr>
          </a:p>
          <a:p>
            <a:r>
              <a:rPr lang="en-GB" sz="2800" dirty="0" smtClean="0">
                <a:latin typeface="Arial" pitchFamily="34" charset="0"/>
                <a:cs typeface="Arial" pitchFamily="34" charset="0"/>
              </a:rPr>
              <a:t>‘</a:t>
            </a:r>
            <a:endParaRPr lang="en-GB" sz="2800" dirty="0" smtClean="0">
              <a:solidFill>
                <a:schemeClr val="tx2">
                  <a:lumMod val="75000"/>
                </a:schemeClr>
              </a:solidFill>
              <a:latin typeface="Arial" pitchFamily="34" charset="0"/>
              <a:cs typeface="Arial" pitchFamily="34" charset="0"/>
            </a:endParaRPr>
          </a:p>
          <a:p>
            <a:r>
              <a:rPr lang="en-GB" sz="2800" dirty="0" smtClean="0">
                <a:solidFill>
                  <a:schemeClr val="tx2">
                    <a:lumMod val="75000"/>
                  </a:schemeClr>
                </a:solidFill>
                <a:latin typeface="Arial" pitchFamily="34" charset="0"/>
                <a:cs typeface="Arial" pitchFamily="34" charset="0"/>
              </a:rPr>
              <a:t>Approaches to managing changes to organizational processes and structures and their impact on organizational staff and culture are known as change management’ - (Chaffey &amp; Wood, 2005)</a:t>
            </a:r>
          </a:p>
          <a:p>
            <a:endParaRPr lang="en-GB" sz="2800" dirty="0" smtClean="0">
              <a:latin typeface="Arial" pitchFamily="34" charset="0"/>
              <a:cs typeface="Arial" pitchFamily="34" charset="0"/>
            </a:endParaRPr>
          </a:p>
          <a:p>
            <a:r>
              <a:rPr lang="en-GB" sz="2800" dirty="0" smtClean="0">
                <a:latin typeface="Arial" pitchFamily="34" charset="0"/>
                <a:cs typeface="Arial" pitchFamily="34" charset="0"/>
              </a:rPr>
              <a:t>Thus change management </a:t>
            </a:r>
            <a:r>
              <a:rPr lang="en-GB" sz="2800" dirty="0" smtClean="0">
                <a:latin typeface="Arial" pitchFamily="34" charset="0"/>
                <a:cs typeface="Arial" pitchFamily="34" charset="0"/>
              </a:rPr>
              <a:t>involves</a:t>
            </a:r>
            <a:r>
              <a:rPr lang="en-GB" sz="2800" dirty="0" smtClean="0">
                <a:latin typeface="Arial" pitchFamily="34" charset="0"/>
                <a:cs typeface="Arial" pitchFamily="34" charset="0"/>
              </a:rPr>
              <a:t>: </a:t>
            </a:r>
          </a:p>
          <a:p>
            <a:endParaRPr lang="en-GB" sz="2800" dirty="0" smtClean="0">
              <a:latin typeface="Arial" pitchFamily="34" charset="0"/>
              <a:cs typeface="Arial" pitchFamily="34" charset="0"/>
            </a:endParaRPr>
          </a:p>
          <a:p>
            <a:r>
              <a:rPr lang="en-GB" sz="2800" dirty="0" smtClean="0">
                <a:latin typeface="Arial" pitchFamily="34" charset="0"/>
                <a:cs typeface="Arial" pitchFamily="34" charset="0"/>
              </a:rPr>
              <a:t>‘managing </a:t>
            </a:r>
            <a:r>
              <a:rPr lang="en-GB" sz="2800" dirty="0" smtClean="0">
                <a:solidFill>
                  <a:srgbClr val="00B0F0"/>
                </a:solidFill>
                <a:latin typeface="Arial" pitchFamily="34" charset="0"/>
                <a:cs typeface="Arial" pitchFamily="34" charset="0"/>
              </a:rPr>
              <a:t>process</a:t>
            </a:r>
            <a:r>
              <a:rPr lang="en-GB" sz="2800" dirty="0" smtClean="0">
                <a:latin typeface="Arial" pitchFamily="34" charset="0"/>
                <a:cs typeface="Arial" pitchFamily="34" charset="0"/>
              </a:rPr>
              <a:t>, structural, technical, </a:t>
            </a:r>
            <a:r>
              <a:rPr lang="en-GB" sz="2800" dirty="0" smtClean="0">
                <a:solidFill>
                  <a:srgbClr val="00B0F0"/>
                </a:solidFill>
                <a:latin typeface="Arial" pitchFamily="34" charset="0"/>
                <a:cs typeface="Arial" pitchFamily="34" charset="0"/>
              </a:rPr>
              <a:t>staff</a:t>
            </a:r>
            <a:r>
              <a:rPr lang="en-GB" sz="2800" dirty="0" smtClean="0">
                <a:latin typeface="Arial" pitchFamily="34" charset="0"/>
                <a:cs typeface="Arial" pitchFamily="34" charset="0"/>
              </a:rPr>
              <a:t> and </a:t>
            </a:r>
            <a:r>
              <a:rPr lang="en-GB" sz="2800" dirty="0" smtClean="0">
                <a:solidFill>
                  <a:srgbClr val="00B0F0"/>
                </a:solidFill>
                <a:latin typeface="Arial" pitchFamily="34" charset="0"/>
                <a:cs typeface="Arial" pitchFamily="34" charset="0"/>
              </a:rPr>
              <a:t>culture</a:t>
            </a:r>
            <a:r>
              <a:rPr lang="en-GB" sz="2800" dirty="0" smtClean="0">
                <a:latin typeface="Arial" pitchFamily="34" charset="0"/>
                <a:cs typeface="Arial" pitchFamily="34" charset="0"/>
              </a:rPr>
              <a:t> within an </a:t>
            </a:r>
            <a:r>
              <a:rPr lang="en-GB" sz="2800" dirty="0" err="1" smtClean="0">
                <a:latin typeface="Arial" pitchFamily="34" charset="0"/>
                <a:cs typeface="Arial" pitchFamily="34" charset="0"/>
              </a:rPr>
              <a:t>organsation</a:t>
            </a:r>
            <a:r>
              <a:rPr lang="en-GB" sz="2800" dirty="0" smtClean="0">
                <a:latin typeface="Arial" pitchFamily="34" charset="0"/>
                <a:cs typeface="Arial" pitchFamily="34" charset="0"/>
              </a:rPr>
              <a:t>’ – (Chaffey &amp; Wood, 2005)</a:t>
            </a:r>
          </a:p>
          <a:p>
            <a:endParaRPr lang="en-GB" sz="2800" dirty="0" smtClean="0">
              <a:latin typeface="Arial" pitchFamily="34" charset="0"/>
              <a:cs typeface="Arial" pitchFamily="34" charset="0"/>
            </a:endParaRPr>
          </a:p>
          <a:p>
            <a:endParaRPr lang="en-GB" sz="2800" dirty="0" smtClean="0">
              <a:latin typeface="Arial" pitchFamily="34" charset="0"/>
              <a:cs typeface="Arial" pitchFamily="34" charset="0"/>
            </a:endParaRPr>
          </a:p>
          <a:p>
            <a:endParaRPr lang="en-GB" sz="2800" dirty="0" smtClean="0">
              <a:latin typeface="Arial" pitchFamily="34" charset="0"/>
              <a:cs typeface="Arial" pitchFamily="34" charset="0"/>
            </a:endParaRPr>
          </a:p>
        </p:txBody>
      </p:sp>
      <p:sp>
        <p:nvSpPr>
          <p:cNvPr id="10" name="Slide Number Placeholder 4"/>
          <p:cNvSpPr>
            <a:spLocks noGrp="1"/>
          </p:cNvSpPr>
          <p:nvPr>
            <p:ph type="sldNum" sz="quarter" idx="12"/>
          </p:nvPr>
        </p:nvSpPr>
        <p:spPr>
          <a:xfrm>
            <a:off x="6553200" y="6248400"/>
            <a:ext cx="1905000" cy="457200"/>
          </a:xfrm>
        </p:spPr>
        <p:txBody>
          <a:bodyPr/>
          <a:lstStyle/>
          <a:p>
            <a:pPr>
              <a:defRPr/>
            </a:pPr>
            <a:fld id="{EFDB04CD-C51D-48B7-AA99-EA543F1EBA17}" type="slidenum">
              <a:rPr lang="en-GB" smtClean="0"/>
              <a:pPr>
                <a:defRPr/>
              </a:pPr>
              <a:t>3</a:t>
            </a:fld>
            <a:endParaRPr lang="en-GB"/>
          </a:p>
        </p:txBody>
      </p:sp>
      <p:pic>
        <p:nvPicPr>
          <p:cNvPr id="12" name="Picture 8"/>
          <p:cNvPicPr>
            <a:picLocks noChangeAspect="1" noChangeArrowheads="1"/>
          </p:cNvPicPr>
          <p:nvPr/>
        </p:nvPicPr>
        <p:blipFill>
          <a:blip r:embed="rId2" cstate="print"/>
          <a:srcRect l="61154" t="21829" r="8757" b="54868"/>
          <a:stretch>
            <a:fillRect/>
          </a:stretch>
        </p:blipFill>
        <p:spPr bwMode="auto">
          <a:xfrm>
            <a:off x="7380312" y="476672"/>
            <a:ext cx="1763688" cy="107950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Rudyard Kipling</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b="1" dirty="0" smtClean="0"/>
              <a:t>"I Keep Six Honest  Serving Men ..." </a:t>
            </a:r>
            <a:r>
              <a:rPr lang="en-GB" dirty="0" smtClean="0"/>
              <a:t/>
            </a:r>
            <a:br>
              <a:rPr lang="en-GB" dirty="0" smtClean="0"/>
            </a:br>
            <a:r>
              <a:rPr lang="en-GB" dirty="0" smtClean="0"/>
              <a:t/>
            </a:r>
            <a:br>
              <a:rPr lang="en-GB" dirty="0" smtClean="0"/>
            </a:br>
            <a:r>
              <a:rPr lang="en-GB" dirty="0" smtClean="0"/>
              <a:t/>
            </a:r>
            <a:br>
              <a:rPr lang="en-GB" dirty="0" smtClean="0"/>
            </a:br>
            <a:r>
              <a:rPr lang="en-GB" sz="3300" b="1" dirty="0" smtClean="0"/>
              <a:t>I KEEP six honest serving-men</a:t>
            </a:r>
            <a:br>
              <a:rPr lang="en-GB" sz="3300" b="1" dirty="0" smtClean="0"/>
            </a:br>
            <a:r>
              <a:rPr lang="en-GB" sz="3300" b="1" dirty="0" smtClean="0"/>
              <a:t>(They taught me all I knew);</a:t>
            </a:r>
            <a:br>
              <a:rPr lang="en-GB" sz="3300" b="1" dirty="0" smtClean="0"/>
            </a:br>
            <a:r>
              <a:rPr lang="en-GB" sz="3300" b="1" dirty="0" smtClean="0"/>
              <a:t>Their names are </a:t>
            </a:r>
            <a:r>
              <a:rPr lang="en-GB" sz="3300" b="1" dirty="0" smtClean="0">
                <a:solidFill>
                  <a:srgbClr val="FF0000"/>
                </a:solidFill>
              </a:rPr>
              <a:t>What</a:t>
            </a:r>
            <a:r>
              <a:rPr lang="en-GB" sz="3300" b="1" dirty="0" smtClean="0"/>
              <a:t> and </a:t>
            </a:r>
            <a:r>
              <a:rPr lang="en-GB" sz="3300" b="1" dirty="0" smtClean="0">
                <a:solidFill>
                  <a:srgbClr val="FF0000"/>
                </a:solidFill>
              </a:rPr>
              <a:t>Why </a:t>
            </a:r>
            <a:r>
              <a:rPr lang="en-GB" sz="3300" b="1" dirty="0" smtClean="0"/>
              <a:t>and </a:t>
            </a:r>
            <a:r>
              <a:rPr lang="en-GB" sz="3300" b="1" dirty="0" smtClean="0">
                <a:solidFill>
                  <a:srgbClr val="FF0000"/>
                </a:solidFill>
              </a:rPr>
              <a:t>When </a:t>
            </a:r>
            <a:r>
              <a:rPr lang="en-GB" sz="3300" b="1" dirty="0" smtClean="0"/>
              <a:t/>
            </a:r>
            <a:br>
              <a:rPr lang="en-GB" sz="3300" b="1" dirty="0" smtClean="0"/>
            </a:br>
            <a:r>
              <a:rPr lang="en-GB" sz="3300" b="1" dirty="0" smtClean="0"/>
              <a:t>And </a:t>
            </a:r>
            <a:r>
              <a:rPr lang="en-GB" sz="3300" b="1" dirty="0" smtClean="0">
                <a:solidFill>
                  <a:srgbClr val="FF0000"/>
                </a:solidFill>
              </a:rPr>
              <a:t>How</a:t>
            </a:r>
            <a:r>
              <a:rPr lang="en-GB" sz="3300" b="1" dirty="0" smtClean="0"/>
              <a:t> and </a:t>
            </a:r>
            <a:r>
              <a:rPr lang="en-GB" sz="3300" b="1" dirty="0" smtClean="0">
                <a:solidFill>
                  <a:srgbClr val="FF0000"/>
                </a:solidFill>
              </a:rPr>
              <a:t>Where</a:t>
            </a:r>
            <a:r>
              <a:rPr lang="en-GB" sz="3300" b="1" dirty="0" smtClean="0"/>
              <a:t> and </a:t>
            </a:r>
            <a:r>
              <a:rPr lang="en-GB" sz="3300" b="1" dirty="0" smtClean="0">
                <a:solidFill>
                  <a:srgbClr val="FF0000"/>
                </a:solidFill>
              </a:rPr>
              <a:t>Who.</a:t>
            </a:r>
            <a:r>
              <a:rPr lang="en-GB" sz="3300" b="1" dirty="0" smtClean="0"/>
              <a:t/>
            </a:r>
            <a:br>
              <a:rPr lang="en-GB" sz="3300" b="1" dirty="0" smtClean="0"/>
            </a:br>
            <a:r>
              <a:rPr lang="en-GB" sz="3300" b="1" dirty="0" smtClean="0"/>
              <a:t>I send them over land and sea,</a:t>
            </a:r>
            <a:br>
              <a:rPr lang="en-GB" sz="3300" b="1" dirty="0" smtClean="0"/>
            </a:br>
            <a:r>
              <a:rPr lang="en-GB" sz="3300" b="1" dirty="0" smtClean="0"/>
              <a:t>I send them east and west;</a:t>
            </a:r>
            <a:br>
              <a:rPr lang="en-GB" sz="3300" b="1" dirty="0" smtClean="0"/>
            </a:br>
            <a:r>
              <a:rPr lang="en-GB" sz="3300" b="1" dirty="0" smtClean="0"/>
              <a:t>But after they have worked for me,</a:t>
            </a:r>
            <a:br>
              <a:rPr lang="en-GB" sz="3300" b="1" dirty="0" smtClean="0"/>
            </a:br>
            <a:r>
              <a:rPr lang="en-GB" sz="3300" b="1" i="1" dirty="0" smtClean="0"/>
              <a:t>I</a:t>
            </a:r>
            <a:r>
              <a:rPr lang="en-GB" sz="3300" b="1" dirty="0" smtClean="0"/>
              <a:t> give them all a rest.</a:t>
            </a:r>
            <a:br>
              <a:rPr lang="en-GB" sz="3300" b="1" dirty="0" smtClean="0"/>
            </a:br>
            <a:endParaRPr lang="en-GB" sz="33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fontScale="90000"/>
          </a:bodyPr>
          <a:lstStyle/>
          <a:p>
            <a:r>
              <a:rPr lang="en-GB" b="1" dirty="0" smtClean="0">
                <a:solidFill>
                  <a:srgbClr val="FF00FF"/>
                </a:solidFill>
              </a:rPr>
              <a:t/>
            </a:r>
            <a:br>
              <a:rPr lang="en-GB" b="1" dirty="0" smtClean="0">
                <a:solidFill>
                  <a:srgbClr val="FF00FF"/>
                </a:solidFill>
              </a:rPr>
            </a:br>
            <a:r>
              <a:rPr lang="en-GB" b="1" dirty="0" smtClean="0">
                <a:solidFill>
                  <a:srgbClr val="FF00FF"/>
                </a:solidFill>
              </a:rPr>
              <a:t/>
            </a:r>
            <a:br>
              <a:rPr lang="en-GB" b="1" dirty="0" smtClean="0">
                <a:solidFill>
                  <a:srgbClr val="FF00FF"/>
                </a:solidFill>
              </a:rPr>
            </a:br>
            <a:r>
              <a:rPr lang="en-GB" b="1" dirty="0" smtClean="0">
                <a:solidFill>
                  <a:srgbClr val="FF00FF"/>
                </a:solidFill>
              </a:rPr>
              <a:t/>
            </a:r>
            <a:br>
              <a:rPr lang="en-GB" b="1" dirty="0" smtClean="0">
                <a:solidFill>
                  <a:srgbClr val="FF00FF"/>
                </a:solidFill>
              </a:rPr>
            </a:br>
            <a:r>
              <a:rPr lang="en-GB" b="1" dirty="0" smtClean="0">
                <a:solidFill>
                  <a:srgbClr val="FF00FF"/>
                </a:solidFill>
              </a:rPr>
              <a:t/>
            </a:r>
            <a:br>
              <a:rPr lang="en-GB" b="1" dirty="0" smtClean="0">
                <a:solidFill>
                  <a:srgbClr val="FF00FF"/>
                </a:solidFill>
              </a:rPr>
            </a:br>
            <a:r>
              <a:rPr lang="en-GB" b="1" dirty="0" smtClean="0">
                <a:solidFill>
                  <a:srgbClr val="FF00FF"/>
                </a:solidFill>
              </a:rPr>
              <a:t/>
            </a:r>
            <a:br>
              <a:rPr lang="en-GB" b="1" dirty="0" smtClean="0">
                <a:solidFill>
                  <a:srgbClr val="FF00FF"/>
                </a:solidFill>
              </a:rPr>
            </a:br>
            <a:r>
              <a:rPr lang="en-GB" b="1" dirty="0" smtClean="0">
                <a:solidFill>
                  <a:srgbClr val="FF00FF"/>
                </a:solidFill>
              </a:rPr>
              <a:t/>
            </a:r>
            <a:br>
              <a:rPr lang="en-GB" b="1" dirty="0" smtClean="0">
                <a:solidFill>
                  <a:srgbClr val="FF00FF"/>
                </a:solidFill>
              </a:rPr>
            </a:br>
            <a:r>
              <a:rPr lang="en-GB" b="1" dirty="0" smtClean="0">
                <a:solidFill>
                  <a:schemeClr val="tx2">
                    <a:lumMod val="75000"/>
                  </a:schemeClr>
                </a:solidFill>
              </a:rPr>
              <a:t>Advantage through Knowledge Sharing and Collaboration </a:t>
            </a:r>
            <a:br>
              <a:rPr lang="en-GB" b="1" dirty="0" smtClean="0">
                <a:solidFill>
                  <a:schemeClr val="tx2">
                    <a:lumMod val="75000"/>
                  </a:schemeClr>
                </a:solidFill>
              </a:rPr>
            </a:br>
            <a:r>
              <a:rPr lang="en-GB" b="1" dirty="0" smtClean="0">
                <a:solidFill>
                  <a:schemeClr val="tx2">
                    <a:lumMod val="75000"/>
                  </a:schemeClr>
                </a:solidFill>
              </a:rPr>
              <a:t/>
            </a:r>
            <a:br>
              <a:rPr lang="en-GB" b="1" dirty="0" smtClean="0">
                <a:solidFill>
                  <a:schemeClr val="tx2">
                    <a:lumMod val="75000"/>
                  </a:schemeClr>
                </a:solidFill>
              </a:rPr>
            </a:br>
            <a:r>
              <a:rPr lang="en-GB" sz="3600" b="1" dirty="0" smtClean="0">
                <a:solidFill>
                  <a:schemeClr val="tx2">
                    <a:lumMod val="75000"/>
                  </a:schemeClr>
                </a:solidFill>
              </a:rPr>
              <a:t>Elli Georgiadou</a:t>
            </a:r>
            <a:r>
              <a:rPr lang="en-GB" b="1" dirty="0" smtClean="0">
                <a:solidFill>
                  <a:schemeClr val="tx2">
                    <a:lumMod val="75000"/>
                  </a:schemeClr>
                </a:solidFill>
              </a:rPr>
              <a:t/>
            </a:r>
            <a:br>
              <a:rPr lang="en-GB" b="1" dirty="0" smtClean="0">
                <a:solidFill>
                  <a:schemeClr val="tx2">
                    <a:lumMod val="75000"/>
                  </a:schemeClr>
                </a:solidFill>
              </a:rPr>
            </a:br>
            <a:r>
              <a:rPr lang="en-GB" sz="2200" b="1" dirty="0" smtClean="0">
                <a:solidFill>
                  <a:schemeClr val="tx2">
                    <a:lumMod val="75000"/>
                  </a:schemeClr>
                </a:solidFill>
              </a:rPr>
              <a:t>e.georgiadou@mdx.ac.uk</a:t>
            </a:r>
            <a:r>
              <a:rPr lang="en-GB" b="1" dirty="0" smtClean="0">
                <a:solidFill>
                  <a:schemeClr val="tx2">
                    <a:lumMod val="75000"/>
                  </a:schemeClr>
                </a:solidFill>
              </a:rPr>
              <a:t/>
            </a:r>
            <a:br>
              <a:rPr lang="en-GB" b="1" dirty="0" smtClean="0">
                <a:solidFill>
                  <a:schemeClr val="tx2">
                    <a:lumMod val="75000"/>
                  </a:schemeClr>
                </a:solidFill>
              </a:rPr>
            </a:br>
            <a:r>
              <a:rPr lang="en-GB" b="1" dirty="0" smtClean="0">
                <a:solidFill>
                  <a:srgbClr val="FF00FF"/>
                </a:solidFill>
              </a:rPr>
              <a:t/>
            </a:r>
            <a:br>
              <a:rPr lang="en-GB" b="1" dirty="0" smtClean="0">
                <a:solidFill>
                  <a:srgbClr val="FF00FF"/>
                </a:solidFill>
              </a:rPr>
            </a:br>
            <a:endParaRPr lang="en-GB" dirty="0"/>
          </a:p>
        </p:txBody>
      </p:sp>
      <p:pic>
        <p:nvPicPr>
          <p:cNvPr id="4" name="Content Placeholder 3" descr="collaboration.jpg"/>
          <p:cNvPicPr>
            <a:picLocks noGrp="1" noChangeAspect="1"/>
          </p:cNvPicPr>
          <p:nvPr>
            <p:ph idx="1"/>
          </p:nvPr>
        </p:nvPicPr>
        <p:blipFill>
          <a:blip r:embed="rId2" cstate="print"/>
          <a:stretch>
            <a:fillRect/>
          </a:stretch>
        </p:blipFill>
        <p:spPr>
          <a:xfrm>
            <a:off x="3203849" y="418944"/>
            <a:ext cx="2304256" cy="224805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075" y="574368"/>
            <a:ext cx="5618846" cy="523220"/>
          </a:xfrm>
          <a:prstGeom prst="rect">
            <a:avLst/>
          </a:prstGeom>
          <a:noFill/>
        </p:spPr>
        <p:txBody>
          <a:bodyPr wrap="none" rtlCol="0">
            <a:spAutoFit/>
          </a:bodyPr>
          <a:lstStyle/>
          <a:p>
            <a:r>
              <a:rPr lang="en-GB" sz="2800" b="1" dirty="0" smtClean="0">
                <a:latin typeface="Arial" pitchFamily="34" charset="0"/>
                <a:cs typeface="Arial" pitchFamily="34" charset="0"/>
              </a:rPr>
              <a:t>Scope of organisational change</a:t>
            </a:r>
          </a:p>
        </p:txBody>
      </p:sp>
      <p:sp>
        <p:nvSpPr>
          <p:cNvPr id="5" name="Oval 4"/>
          <p:cNvSpPr/>
          <p:nvPr/>
        </p:nvSpPr>
        <p:spPr bwMode="auto">
          <a:xfrm>
            <a:off x="3746090" y="1504335"/>
            <a:ext cx="3170903" cy="2875935"/>
          </a:xfrm>
          <a:prstGeom prst="ellipse">
            <a:avLst/>
          </a:prstGeom>
          <a:solidFill>
            <a:schemeClr val="bg1">
              <a:lumMod val="85000"/>
              <a:alpha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1258529" y="1494504"/>
            <a:ext cx="3170903" cy="2875935"/>
          </a:xfrm>
          <a:prstGeom prst="ellipse">
            <a:avLst/>
          </a:prstGeom>
          <a:solidFill>
            <a:schemeClr val="accent1">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7" name="Oval 6"/>
          <p:cNvSpPr/>
          <p:nvPr/>
        </p:nvSpPr>
        <p:spPr bwMode="auto">
          <a:xfrm>
            <a:off x="2797278" y="3121743"/>
            <a:ext cx="3170903" cy="2875935"/>
          </a:xfrm>
          <a:prstGeom prst="ellipse">
            <a:avLst/>
          </a:prstGeom>
          <a:solidFill>
            <a:srgbClr val="99CCFF">
              <a:alpha val="73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1814052" y="2507226"/>
            <a:ext cx="1106393" cy="461665"/>
          </a:xfrm>
          <a:prstGeom prst="rect">
            <a:avLst/>
          </a:prstGeom>
          <a:noFill/>
        </p:spPr>
        <p:txBody>
          <a:bodyPr wrap="none" rtlCol="0">
            <a:spAutoFit/>
          </a:bodyPr>
          <a:lstStyle/>
          <a:p>
            <a:r>
              <a:rPr lang="en-GB" dirty="0" smtClean="0"/>
              <a:t>Culture</a:t>
            </a:r>
            <a:endParaRPr lang="en-GB" dirty="0"/>
          </a:p>
        </p:txBody>
      </p:sp>
      <p:sp>
        <p:nvSpPr>
          <p:cNvPr id="9" name="TextBox 8"/>
          <p:cNvSpPr txBox="1"/>
          <p:nvPr/>
        </p:nvSpPr>
        <p:spPr>
          <a:xfrm>
            <a:off x="3406877" y="4881716"/>
            <a:ext cx="1021433" cy="461665"/>
          </a:xfrm>
          <a:prstGeom prst="rect">
            <a:avLst/>
          </a:prstGeom>
          <a:noFill/>
        </p:spPr>
        <p:txBody>
          <a:bodyPr wrap="none" rtlCol="0">
            <a:spAutoFit/>
          </a:bodyPr>
          <a:lstStyle/>
          <a:p>
            <a:r>
              <a:rPr lang="en-GB" dirty="0" smtClean="0"/>
              <a:t>People</a:t>
            </a:r>
            <a:endParaRPr lang="en-GB" dirty="0"/>
          </a:p>
        </p:txBody>
      </p:sp>
      <p:sp>
        <p:nvSpPr>
          <p:cNvPr id="10" name="TextBox 9"/>
          <p:cNvSpPr txBox="1"/>
          <p:nvPr/>
        </p:nvSpPr>
        <p:spPr>
          <a:xfrm>
            <a:off x="4822723" y="2698955"/>
            <a:ext cx="1382110" cy="461665"/>
          </a:xfrm>
          <a:prstGeom prst="rect">
            <a:avLst/>
          </a:prstGeom>
          <a:noFill/>
        </p:spPr>
        <p:txBody>
          <a:bodyPr wrap="none" rtlCol="0">
            <a:spAutoFit/>
          </a:bodyPr>
          <a:lstStyle/>
          <a:p>
            <a:r>
              <a:rPr lang="en-GB" dirty="0" smtClean="0"/>
              <a:t>Processes</a:t>
            </a:r>
            <a:endParaRPr lang="en-GB" dirty="0"/>
          </a:p>
        </p:txBody>
      </p:sp>
      <p:sp>
        <p:nvSpPr>
          <p:cNvPr id="11" name="Slide Number Placeholder 11"/>
          <p:cNvSpPr>
            <a:spLocks noGrp="1"/>
          </p:cNvSpPr>
          <p:nvPr>
            <p:ph type="sldNum" sz="quarter" idx="12"/>
          </p:nvPr>
        </p:nvSpPr>
        <p:spPr>
          <a:xfrm>
            <a:off x="6553200" y="6248400"/>
            <a:ext cx="1905000" cy="457200"/>
          </a:xfrm>
        </p:spPr>
        <p:txBody>
          <a:bodyPr/>
          <a:lstStyle/>
          <a:p>
            <a:pPr>
              <a:defRPr/>
            </a:pPr>
            <a:fld id="{EFDB04CD-C51D-48B7-AA99-EA543F1EBA17}" type="slidenum">
              <a:rPr lang="en-GB" smtClean="0"/>
              <a:pPr>
                <a:defRPr/>
              </a:pPr>
              <a:t>4</a:t>
            </a:fld>
            <a:endParaRPr lang="en-GB"/>
          </a:p>
        </p:txBody>
      </p:sp>
      <p:pic>
        <p:nvPicPr>
          <p:cNvPr id="13" name="Picture 8"/>
          <p:cNvPicPr>
            <a:picLocks noChangeAspect="1" noChangeArrowheads="1"/>
          </p:cNvPicPr>
          <p:nvPr/>
        </p:nvPicPr>
        <p:blipFill>
          <a:blip r:embed="rId2" cstate="print"/>
          <a:srcRect l="61154" t="21829" r="8757" b="54868"/>
          <a:stretch>
            <a:fillRect/>
          </a:stretch>
        </p:blipFill>
        <p:spPr bwMode="auto">
          <a:xfrm>
            <a:off x="7380312" y="476672"/>
            <a:ext cx="1763688" cy="10795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Title 1"/>
          <p:cNvSpPr txBox="1">
            <a:spLocks/>
          </p:cNvSpPr>
          <p:nvPr/>
        </p:nvSpPr>
        <p:spPr>
          <a:xfrm>
            <a:off x="671052" y="181897"/>
            <a:ext cx="7772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2">
                    <a:lumMod val="50000"/>
                  </a:schemeClr>
                </a:solidFill>
                <a:effectLst/>
                <a:uLnTx/>
                <a:uFillTx/>
                <a:latin typeface="+mj-lt"/>
                <a:ea typeface="+mj-ea"/>
                <a:cs typeface="+mj-cs"/>
              </a:rPr>
              <a:t>Models of change</a:t>
            </a:r>
            <a:endParaRPr kumimoji="0" lang="en-GB" sz="4400" b="0" i="0" u="none" strike="noStrike" kern="1200" cap="none" spc="0" normalizeH="0" baseline="0" noProof="0" dirty="0">
              <a:ln>
                <a:noFill/>
              </a:ln>
              <a:solidFill>
                <a:schemeClr val="tx2">
                  <a:lumMod val="50000"/>
                </a:schemeClr>
              </a:solidFill>
              <a:effectLst/>
              <a:uLnTx/>
              <a:uFillTx/>
              <a:latin typeface="+mj-lt"/>
              <a:ea typeface="+mj-ea"/>
              <a:cs typeface="+mj-cs"/>
            </a:endParaRPr>
          </a:p>
        </p:txBody>
      </p:sp>
      <p:sp>
        <p:nvSpPr>
          <p:cNvPr id="5" name="Content Placeholder 2"/>
          <p:cNvSpPr txBox="1">
            <a:spLocks/>
          </p:cNvSpPr>
          <p:nvPr/>
        </p:nvSpPr>
        <p:spPr>
          <a:xfrm>
            <a:off x="685800" y="1273278"/>
            <a:ext cx="7772400" cy="41148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rgbClr val="FF0000"/>
                </a:solidFill>
                <a:effectLst/>
                <a:uLnTx/>
                <a:uFillTx/>
                <a:latin typeface="+mn-lt"/>
                <a:ea typeface="+mn-ea"/>
                <a:cs typeface="+mn-cs"/>
              </a:rPr>
              <a:t>Shaw’s Model </a:t>
            </a:r>
            <a:r>
              <a:rPr kumimoji="0" lang="en-GB" sz="3200" b="0" i="0" u="none" strike="noStrike" kern="1200" cap="none" spc="0" normalizeH="0" baseline="0" noProof="0" dirty="0" smtClean="0">
                <a:ln>
                  <a:noFill/>
                </a:ln>
                <a:solidFill>
                  <a:schemeClr val="tx2">
                    <a:lumMod val="50000"/>
                  </a:schemeClr>
                </a:solidFill>
                <a:effectLst/>
                <a:uLnTx/>
                <a:uFillTx/>
                <a:latin typeface="+mn-lt"/>
                <a:ea typeface="+mn-ea"/>
                <a:cs typeface="+mn-cs"/>
              </a:rPr>
              <a:t>(organisation)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chemeClr val="tx2">
                    <a:lumMod val="50000"/>
                  </a:schemeClr>
                </a:solidFill>
                <a:effectLst/>
                <a:uLnTx/>
                <a:uFillTx/>
                <a:latin typeface="+mn-lt"/>
                <a:ea typeface="+mn-ea"/>
                <a:cs typeface="+mn-cs"/>
              </a:rPr>
              <a:t>Change is complex and evolutionary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chemeClr val="tx2">
                    <a:lumMod val="50000"/>
                  </a:schemeClr>
                </a:solidFill>
                <a:effectLst/>
                <a:uLnTx/>
                <a:uFillTx/>
                <a:latin typeface="+mn-lt"/>
                <a:ea typeface="+mn-ea"/>
                <a:cs typeface="+mn-cs"/>
              </a:rPr>
              <a:t>Environment is never in equilibrium</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rgbClr val="00B0F0"/>
                </a:solidFill>
                <a:effectLst/>
                <a:uLnTx/>
                <a:uFillTx/>
                <a:latin typeface="+mn-lt"/>
                <a:ea typeface="+mn-ea"/>
                <a:cs typeface="+mn-cs"/>
              </a:rPr>
              <a:t>Organisations are not static entities hence status quo is not an appropriate starting point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chemeClr val="tx2">
                    <a:lumMod val="50000"/>
                  </a:schemeClr>
                </a:solidFill>
                <a:effectLst/>
                <a:uLnTx/>
                <a:uFillTx/>
                <a:latin typeface="+mn-lt"/>
                <a:ea typeface="+mn-ea"/>
                <a:cs typeface="+mn-cs"/>
              </a:rPr>
              <a:t>Change mechanisms within organisations tend to be messy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rgbClr val="00B0F0"/>
                </a:solidFill>
                <a:effectLst/>
                <a:uLnTx/>
                <a:uFillTx/>
                <a:latin typeface="+mn-lt"/>
                <a:ea typeface="+mn-ea"/>
                <a:cs typeface="+mn-cs"/>
              </a:rPr>
              <a:t>Forces of change are already inherent and they emerge as orgs adapt to their environment</a:t>
            </a:r>
            <a:endParaRPr kumimoji="0" lang="en-GB" sz="2800" b="0" i="0" u="none" strike="noStrike" kern="1200" cap="none" spc="0" normalizeH="0" baseline="0" noProof="0" dirty="0">
              <a:ln>
                <a:noFill/>
              </a:ln>
              <a:solidFill>
                <a:srgbClr val="00B0F0"/>
              </a:solidFill>
              <a:effectLst/>
              <a:uLnTx/>
              <a:uFillTx/>
              <a:latin typeface="+mn-lt"/>
              <a:ea typeface="+mn-ea"/>
              <a:cs typeface="+mn-cs"/>
            </a:endParaRPr>
          </a:p>
        </p:txBody>
      </p:sp>
      <p:sp>
        <p:nvSpPr>
          <p:cNvPr id="6" name="Slide Number Placeholder 5"/>
          <p:cNvSpPr>
            <a:spLocks noGrp="1"/>
          </p:cNvSpPr>
          <p:nvPr>
            <p:ph type="sldNum" sz="quarter" idx="12"/>
          </p:nvPr>
        </p:nvSpPr>
        <p:spPr>
          <a:xfrm>
            <a:off x="6553200" y="6248400"/>
            <a:ext cx="1905000" cy="457200"/>
          </a:xfrm>
        </p:spPr>
        <p:txBody>
          <a:bodyPr/>
          <a:lstStyle/>
          <a:p>
            <a:pPr>
              <a:defRPr/>
            </a:pPr>
            <a:fld id="{3C867FE4-CAC9-472F-8A00-5836DC547548}" type="slidenum">
              <a:rPr lang="en-GB" smtClean="0"/>
              <a:pPr>
                <a:defRPr/>
              </a:pPr>
              <a:t>5</a:t>
            </a:fld>
            <a:endParaRPr lang="en-GB"/>
          </a:p>
        </p:txBody>
      </p:sp>
      <p:pic>
        <p:nvPicPr>
          <p:cNvPr id="8" name="Picture 8"/>
          <p:cNvPicPr>
            <a:picLocks noChangeAspect="1" noChangeArrowheads="1"/>
          </p:cNvPicPr>
          <p:nvPr/>
        </p:nvPicPr>
        <p:blipFill>
          <a:blip r:embed="rId2" cstate="print"/>
          <a:srcRect l="61154" t="21829" r="8757" b="54868"/>
          <a:stretch>
            <a:fillRect/>
          </a:stretch>
        </p:blipFill>
        <p:spPr bwMode="auto">
          <a:xfrm>
            <a:off x="7380312" y="476672"/>
            <a:ext cx="1763688" cy="10795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sp>
        <p:nvSpPr>
          <p:cNvPr id="5" name="Content Placeholder 2"/>
          <p:cNvSpPr txBox="1">
            <a:spLocks/>
          </p:cNvSpPr>
          <p:nvPr/>
        </p:nvSpPr>
        <p:spPr>
          <a:xfrm>
            <a:off x="611560" y="1556792"/>
            <a:ext cx="7772400" cy="4463845"/>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2">
                    <a:lumMod val="50000"/>
                  </a:schemeClr>
                </a:solidFill>
                <a:effectLst/>
                <a:uLnTx/>
                <a:uFillTx/>
                <a:latin typeface="+mn-lt"/>
                <a:ea typeface="+mn-ea"/>
                <a:cs typeface="+mn-cs"/>
              </a:rPr>
              <a:t>Incremental or evolutionary change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chemeClr val="tx2">
                    <a:lumMod val="50000"/>
                  </a:schemeClr>
                </a:solidFill>
                <a:effectLst/>
                <a:uLnTx/>
                <a:uFillTx/>
                <a:latin typeface="+mn-lt"/>
                <a:ea typeface="+mn-ea"/>
                <a:cs typeface="+mn-cs"/>
              </a:rPr>
              <a:t>On-going process of </a:t>
            </a:r>
            <a:r>
              <a:rPr kumimoji="0" lang="en-GB" sz="2800" b="0" i="0" u="none" strike="noStrike" kern="1200" cap="none" spc="0" normalizeH="0" baseline="0" noProof="0" dirty="0" smtClean="0">
                <a:ln>
                  <a:noFill/>
                </a:ln>
                <a:solidFill>
                  <a:srgbClr val="00B0F0"/>
                </a:solidFill>
                <a:effectLst/>
                <a:uLnTx/>
                <a:uFillTx/>
                <a:latin typeface="+mn-lt"/>
                <a:ea typeface="+mn-ea"/>
                <a:cs typeface="+mn-cs"/>
              </a:rPr>
              <a:t>moderate but linked changes intended </a:t>
            </a:r>
            <a:r>
              <a:rPr kumimoji="0" lang="en-GB" sz="2800" b="0" i="0" u="none" strike="noStrike" kern="1200" cap="none" spc="0" normalizeH="0" baseline="0" noProof="0" dirty="0" smtClean="0">
                <a:ln>
                  <a:noFill/>
                </a:ln>
                <a:solidFill>
                  <a:schemeClr val="tx2">
                    <a:lumMod val="50000"/>
                  </a:schemeClr>
                </a:solidFill>
                <a:effectLst/>
                <a:uLnTx/>
                <a:uFillTx/>
                <a:latin typeface="+mn-lt"/>
                <a:ea typeface="+mn-ea"/>
                <a:cs typeface="+mn-cs"/>
              </a:rPr>
              <a:t>to enable the organisation to remain effective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2">
                    <a:lumMod val="50000"/>
                  </a:schemeClr>
                </a:solidFill>
                <a:effectLst/>
                <a:uLnTx/>
                <a:uFillTx/>
                <a:latin typeface="+mn-lt"/>
                <a:ea typeface="+mn-ea"/>
                <a:cs typeface="+mn-cs"/>
              </a:rPr>
              <a:t>Transformational or radical change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chemeClr val="tx2">
                    <a:lumMod val="50000"/>
                  </a:schemeClr>
                </a:solidFill>
                <a:effectLst/>
                <a:uLnTx/>
                <a:uFillTx/>
                <a:latin typeface="+mn-lt"/>
                <a:ea typeface="+mn-ea"/>
                <a:cs typeface="+mn-cs"/>
              </a:rPr>
              <a:t>Challenging all the assumptions underlying existing organisation structure and processes resulting in </a:t>
            </a:r>
            <a:r>
              <a:rPr kumimoji="0" lang="en-GB" sz="2800" b="0" i="0" u="none" strike="noStrike" kern="1200" cap="none" spc="0" normalizeH="0" baseline="0" noProof="0" dirty="0" smtClean="0">
                <a:ln>
                  <a:noFill/>
                </a:ln>
                <a:solidFill>
                  <a:srgbClr val="00B0F0"/>
                </a:solidFill>
                <a:effectLst/>
                <a:uLnTx/>
                <a:uFillTx/>
                <a:latin typeface="+mn-lt"/>
                <a:ea typeface="+mn-ea"/>
                <a:cs typeface="+mn-cs"/>
              </a:rPr>
              <a:t>profound changes </a:t>
            </a:r>
            <a:r>
              <a:rPr kumimoji="0" lang="en-GB" sz="2800" b="0" i="0" u="none" strike="noStrike" kern="1200" cap="none" spc="0" normalizeH="0" baseline="0" noProof="0" dirty="0" smtClean="0">
                <a:ln>
                  <a:noFill/>
                </a:ln>
                <a:solidFill>
                  <a:schemeClr val="tx2">
                    <a:lumMod val="50000"/>
                  </a:schemeClr>
                </a:solidFill>
                <a:effectLst/>
                <a:uLnTx/>
                <a:uFillTx/>
                <a:latin typeface="+mn-lt"/>
                <a:ea typeface="+mn-ea"/>
                <a:cs typeface="+mn-cs"/>
              </a:rPr>
              <a:t>to the organisation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2">
                    <a:lumMod val="50000"/>
                  </a:schemeClr>
                </a:solidFill>
                <a:effectLst/>
                <a:uLnTx/>
                <a:uFillTx/>
                <a:latin typeface="+mn-lt"/>
                <a:ea typeface="+mn-ea"/>
                <a:cs typeface="+mn-cs"/>
              </a:rPr>
              <a:t>Magnitude of change versus timescale</a:t>
            </a:r>
            <a:endParaRPr kumimoji="0" lang="en-GB" sz="3200" b="0" i="0" u="none" strike="noStrike" kern="1200" cap="none" spc="0" normalizeH="0" baseline="0" noProof="0" dirty="0">
              <a:ln>
                <a:noFill/>
              </a:ln>
              <a:solidFill>
                <a:schemeClr val="tx2">
                  <a:lumMod val="50000"/>
                </a:schemeClr>
              </a:solidFill>
              <a:effectLst/>
              <a:uLnTx/>
              <a:uFillTx/>
              <a:latin typeface="+mn-lt"/>
              <a:ea typeface="+mn-ea"/>
              <a:cs typeface="+mn-cs"/>
            </a:endParaRPr>
          </a:p>
        </p:txBody>
      </p:sp>
      <p:sp>
        <p:nvSpPr>
          <p:cNvPr id="6" name="Slide Number Placeholder 5"/>
          <p:cNvSpPr>
            <a:spLocks noGrp="1"/>
          </p:cNvSpPr>
          <p:nvPr>
            <p:ph type="sldNum" sz="quarter" idx="12"/>
          </p:nvPr>
        </p:nvSpPr>
        <p:spPr>
          <a:xfrm>
            <a:off x="6553200" y="6248400"/>
            <a:ext cx="1905000" cy="457200"/>
          </a:xfrm>
        </p:spPr>
        <p:txBody>
          <a:bodyPr/>
          <a:lstStyle/>
          <a:p>
            <a:pPr>
              <a:defRPr/>
            </a:pPr>
            <a:fld id="{3C867FE4-CAC9-472F-8A00-5836DC547548}" type="slidenum">
              <a:rPr lang="en-GB" smtClean="0"/>
              <a:pPr>
                <a:defRPr/>
              </a:pPr>
              <a:t>6</a:t>
            </a:fld>
            <a:endParaRPr lang="en-GB"/>
          </a:p>
        </p:txBody>
      </p:sp>
      <p:pic>
        <p:nvPicPr>
          <p:cNvPr id="8" name="Picture 8"/>
          <p:cNvPicPr>
            <a:picLocks noChangeAspect="1" noChangeArrowheads="1"/>
          </p:cNvPicPr>
          <p:nvPr/>
        </p:nvPicPr>
        <p:blipFill>
          <a:blip r:embed="rId2" cstate="print"/>
          <a:srcRect l="61154" t="21829" r="8757" b="54868"/>
          <a:stretch>
            <a:fillRect/>
          </a:stretch>
        </p:blipFill>
        <p:spPr bwMode="auto">
          <a:xfrm>
            <a:off x="7380312" y="476672"/>
            <a:ext cx="1763688" cy="1079500"/>
          </a:xfrm>
          <a:prstGeom prst="rect">
            <a:avLst/>
          </a:prstGeom>
          <a:noFill/>
          <a:ln w="9525">
            <a:noFill/>
            <a:miter lim="800000"/>
            <a:headEnd/>
            <a:tailEnd/>
          </a:ln>
        </p:spPr>
      </p:pic>
      <p:sp>
        <p:nvSpPr>
          <p:cNvPr id="9" name="Rectangle 8"/>
          <p:cNvSpPr/>
          <p:nvPr/>
        </p:nvSpPr>
        <p:spPr>
          <a:xfrm>
            <a:off x="539552" y="0"/>
            <a:ext cx="6480720" cy="1723549"/>
          </a:xfrm>
          <a:prstGeom prst="rect">
            <a:avLst/>
          </a:prstGeom>
        </p:spPr>
        <p:txBody>
          <a:bodyPr wrap="square">
            <a:spAutoFit/>
          </a:bodyPr>
          <a:lstStyle/>
          <a:p>
            <a:r>
              <a:rPr lang="en-GB" sz="4400" dirty="0" smtClean="0">
                <a:solidFill>
                  <a:srgbClr val="1F497D">
                    <a:lumMod val="50000"/>
                  </a:srgbClr>
                </a:solidFill>
              </a:rPr>
              <a:t>Types of organisational change</a:t>
            </a:r>
            <a:br>
              <a:rPr lang="en-GB" sz="4400" dirty="0" smtClean="0">
                <a:solidFill>
                  <a:srgbClr val="1F497D">
                    <a:lumMod val="50000"/>
                  </a:srgbClr>
                </a:solidFill>
              </a:rPr>
            </a:b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255639"/>
            <a:ext cx="6622504" cy="1143000"/>
          </a:xfrm>
        </p:spPr>
        <p:txBody>
          <a:bodyPr>
            <a:normAutofit fontScale="90000"/>
          </a:bodyPr>
          <a:lstStyle/>
          <a:p>
            <a:r>
              <a:rPr lang="en-GB" dirty="0" smtClean="0"/>
              <a:t>Types of organisational change</a:t>
            </a:r>
            <a:br>
              <a:rPr lang="en-GB" dirty="0" smtClean="0"/>
            </a:br>
            <a:r>
              <a:rPr lang="en-GB" sz="3200" dirty="0" smtClean="0"/>
              <a:t>Pace and magnitude</a:t>
            </a:r>
            <a:endParaRPr lang="en-GB" dirty="0"/>
          </a:p>
        </p:txBody>
      </p:sp>
      <p:sp>
        <p:nvSpPr>
          <p:cNvPr id="5" name="Content Placeholder 2"/>
          <p:cNvSpPr>
            <a:spLocks noGrp="1"/>
          </p:cNvSpPr>
          <p:nvPr>
            <p:ph idx="1"/>
          </p:nvPr>
        </p:nvSpPr>
        <p:spPr>
          <a:xfrm>
            <a:off x="730045" y="1553495"/>
            <a:ext cx="7772400" cy="4463845"/>
          </a:xfrm>
        </p:spPr>
        <p:txBody>
          <a:bodyPr>
            <a:normAutofit lnSpcReduction="10000"/>
          </a:bodyPr>
          <a:lstStyle/>
          <a:p>
            <a:r>
              <a:rPr lang="en-GB" dirty="0" smtClean="0"/>
              <a:t>Incremental or evolutionary change</a:t>
            </a:r>
          </a:p>
          <a:p>
            <a:pPr lvl="1"/>
            <a:r>
              <a:rPr lang="en-GB" dirty="0" smtClean="0"/>
              <a:t>On-going process of </a:t>
            </a:r>
            <a:r>
              <a:rPr lang="en-GB" dirty="0" smtClean="0">
                <a:solidFill>
                  <a:srgbClr val="00B0F0"/>
                </a:solidFill>
              </a:rPr>
              <a:t>moderate but linked changes intended </a:t>
            </a:r>
            <a:r>
              <a:rPr lang="en-GB" dirty="0" smtClean="0"/>
              <a:t>to enable the organisation to remain effective</a:t>
            </a:r>
          </a:p>
          <a:p>
            <a:r>
              <a:rPr lang="en-GB" dirty="0" smtClean="0"/>
              <a:t>Transformational or radical change</a:t>
            </a:r>
          </a:p>
          <a:p>
            <a:pPr lvl="1"/>
            <a:r>
              <a:rPr lang="en-GB" dirty="0" smtClean="0"/>
              <a:t>Challenging all the assumptions underlying existing organisation structure and processes resulting in </a:t>
            </a:r>
            <a:r>
              <a:rPr lang="en-GB" dirty="0" smtClean="0">
                <a:solidFill>
                  <a:srgbClr val="00B0F0"/>
                </a:solidFill>
              </a:rPr>
              <a:t>profound changes </a:t>
            </a:r>
            <a:r>
              <a:rPr lang="en-GB" dirty="0" smtClean="0"/>
              <a:t>to the organisation</a:t>
            </a:r>
          </a:p>
          <a:p>
            <a:pPr>
              <a:buFont typeface="Arial" pitchFamily="34" charset="0"/>
              <a:buChar char="•"/>
            </a:pPr>
            <a:r>
              <a:rPr lang="en-GB" dirty="0" smtClean="0"/>
              <a:t>Magnitude of change versus timescale</a:t>
            </a:r>
            <a:endParaRPr lang="en-GB" dirty="0"/>
          </a:p>
        </p:txBody>
      </p:sp>
      <p:sp>
        <p:nvSpPr>
          <p:cNvPr id="6" name="Slide Number Placeholder 5"/>
          <p:cNvSpPr>
            <a:spLocks noGrp="1"/>
          </p:cNvSpPr>
          <p:nvPr>
            <p:ph type="sldNum" sz="quarter" idx="12"/>
          </p:nvPr>
        </p:nvSpPr>
        <p:spPr>
          <a:xfrm>
            <a:off x="6553200" y="6248400"/>
            <a:ext cx="1905000" cy="457200"/>
          </a:xfrm>
        </p:spPr>
        <p:txBody>
          <a:bodyPr/>
          <a:lstStyle/>
          <a:p>
            <a:pPr>
              <a:defRPr/>
            </a:pPr>
            <a:fld id="{3C867FE4-CAC9-472F-8A00-5836DC547548}" type="slidenum">
              <a:rPr lang="en-GB" smtClean="0"/>
              <a:pPr>
                <a:defRPr/>
              </a:pPr>
              <a:t>7</a:t>
            </a:fld>
            <a:endParaRPr lang="en-GB"/>
          </a:p>
        </p:txBody>
      </p:sp>
      <p:pic>
        <p:nvPicPr>
          <p:cNvPr id="10" name="Picture 8"/>
          <p:cNvPicPr>
            <a:picLocks noChangeAspect="1" noChangeArrowheads="1"/>
          </p:cNvPicPr>
          <p:nvPr/>
        </p:nvPicPr>
        <p:blipFill>
          <a:blip r:embed="rId2" cstate="print"/>
          <a:srcRect l="61154" t="21829" r="8757" b="54868"/>
          <a:stretch>
            <a:fillRect/>
          </a:stretch>
        </p:blipFill>
        <p:spPr bwMode="auto">
          <a:xfrm>
            <a:off x="7380312" y="476672"/>
            <a:ext cx="1763688" cy="10795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9935" y="221226"/>
            <a:ext cx="8258415" cy="769441"/>
          </a:xfrm>
          <a:prstGeom prst="rect">
            <a:avLst/>
          </a:prstGeom>
          <a:noFill/>
        </p:spPr>
        <p:txBody>
          <a:bodyPr wrap="none" rtlCol="0">
            <a:spAutoFit/>
          </a:bodyPr>
          <a:lstStyle/>
          <a:p>
            <a:r>
              <a:rPr lang="en-GB" sz="4400" dirty="0" smtClean="0">
                <a:solidFill>
                  <a:schemeClr val="tx2"/>
                </a:solidFill>
                <a:latin typeface="+mj-lt"/>
                <a:ea typeface="+mj-ea"/>
                <a:cs typeface="+mj-cs"/>
              </a:rPr>
              <a:t>Four types of organisational change</a:t>
            </a:r>
          </a:p>
        </p:txBody>
      </p:sp>
      <p:graphicFrame>
        <p:nvGraphicFramePr>
          <p:cNvPr id="5" name="Table 4"/>
          <p:cNvGraphicFramePr>
            <a:graphicFrameLocks noGrp="1"/>
          </p:cNvGraphicFramePr>
          <p:nvPr/>
        </p:nvGraphicFramePr>
        <p:xfrm>
          <a:off x="1538748" y="1116781"/>
          <a:ext cx="6096000" cy="4754880"/>
        </p:xfrm>
        <a:graphic>
          <a:graphicData uri="http://schemas.openxmlformats.org/drawingml/2006/table">
            <a:tbl>
              <a:tblPr firstRow="1" bandRow="1">
                <a:tableStyleId>{5C22544A-7EE6-4342-B048-85BDC9FD1C3A}</a:tableStyleId>
              </a:tblPr>
              <a:tblGrid>
                <a:gridCol w="3048000"/>
                <a:gridCol w="3048000"/>
              </a:tblGrid>
              <a:tr h="2162687">
                <a:tc>
                  <a:txBody>
                    <a:bodyPr/>
                    <a:lstStyle/>
                    <a:p>
                      <a:endParaRPr lang="en-GB" sz="2000" dirty="0" smtClean="0"/>
                    </a:p>
                    <a:p>
                      <a:endParaRPr lang="en-GB" sz="2000" dirty="0" smtClean="0"/>
                    </a:p>
                    <a:p>
                      <a:endParaRPr lang="en-GB" sz="2000" dirty="0" smtClean="0"/>
                    </a:p>
                    <a:p>
                      <a:r>
                        <a:rPr lang="en-GB" sz="2000" dirty="0" smtClean="0"/>
                        <a:t>                Quick Fix</a:t>
                      </a:r>
                    </a:p>
                    <a:p>
                      <a:endParaRPr lang="en-GB" sz="2000" dirty="0"/>
                    </a:p>
                  </a:txBody>
                  <a:tcPr/>
                </a:tc>
                <a:tc>
                  <a:txBody>
                    <a:bodyPr/>
                    <a:lstStyle/>
                    <a:p>
                      <a:endParaRPr lang="en-GB" sz="2000" dirty="0" smtClean="0"/>
                    </a:p>
                    <a:p>
                      <a:endParaRPr lang="en-GB" sz="2000" dirty="0" smtClean="0"/>
                    </a:p>
                    <a:p>
                      <a:r>
                        <a:rPr lang="en-GB" sz="2000" dirty="0" smtClean="0"/>
                        <a:t>        Transformation</a:t>
                      </a:r>
                    </a:p>
                    <a:p>
                      <a:endParaRPr lang="en-GB" sz="2000" dirty="0" smtClean="0"/>
                    </a:p>
                    <a:p>
                      <a:r>
                        <a:rPr lang="en-GB" sz="2000" dirty="0" smtClean="0"/>
                        <a:t>                   or</a:t>
                      </a:r>
                    </a:p>
                    <a:p>
                      <a:endParaRPr lang="en-GB" sz="2000" dirty="0" smtClean="0"/>
                    </a:p>
                    <a:p>
                      <a:r>
                        <a:rPr lang="en-GB" sz="2000" dirty="0" smtClean="0"/>
                        <a:t>         Radical Change</a:t>
                      </a:r>
                    </a:p>
                    <a:p>
                      <a:endParaRPr lang="en-GB" sz="2000" dirty="0"/>
                    </a:p>
                  </a:txBody>
                  <a:tcPr/>
                </a:tc>
              </a:tr>
              <a:tr h="2162687">
                <a:tc>
                  <a:txBody>
                    <a:bodyPr/>
                    <a:lstStyle/>
                    <a:p>
                      <a:endParaRPr lang="en-GB" sz="2000" dirty="0" smtClean="0"/>
                    </a:p>
                    <a:p>
                      <a:endParaRPr lang="en-GB" sz="2000" dirty="0" smtClean="0"/>
                    </a:p>
                    <a:p>
                      <a:endParaRPr lang="en-GB" sz="2000" dirty="0" smtClean="0"/>
                    </a:p>
                    <a:p>
                      <a:r>
                        <a:rPr lang="en-GB" sz="2000" dirty="0" smtClean="0"/>
                        <a:t>               Tinkering</a:t>
                      </a:r>
                    </a:p>
                    <a:p>
                      <a:endParaRPr lang="en-GB" sz="2000" dirty="0"/>
                    </a:p>
                  </a:txBody>
                  <a:tcPr/>
                </a:tc>
                <a:tc>
                  <a:txBody>
                    <a:bodyPr/>
                    <a:lstStyle/>
                    <a:p>
                      <a:endParaRPr lang="en-GB" sz="2000" dirty="0" smtClean="0"/>
                    </a:p>
                    <a:p>
                      <a:endParaRPr lang="en-GB" sz="2000" dirty="0" smtClean="0"/>
                    </a:p>
                    <a:p>
                      <a:r>
                        <a:rPr lang="en-GB" sz="2000" dirty="0" smtClean="0"/>
                        <a:t>        Incremental</a:t>
                      </a:r>
                    </a:p>
                    <a:p>
                      <a:endParaRPr lang="en-GB" sz="2000" dirty="0" smtClean="0"/>
                    </a:p>
                    <a:p>
                      <a:r>
                        <a:rPr lang="en-GB" sz="2000" dirty="0" smtClean="0"/>
                        <a:t>                or</a:t>
                      </a:r>
                    </a:p>
                    <a:p>
                      <a:endParaRPr lang="en-GB" sz="2000" dirty="0" smtClean="0"/>
                    </a:p>
                    <a:p>
                      <a:r>
                        <a:rPr lang="en-GB" sz="2000" dirty="0" smtClean="0"/>
                        <a:t>        Evolutionary Change</a:t>
                      </a:r>
                      <a:endParaRPr lang="en-GB" sz="2000" dirty="0"/>
                    </a:p>
                  </a:txBody>
                  <a:tcPr/>
                </a:tc>
              </a:tr>
            </a:tbl>
          </a:graphicData>
        </a:graphic>
      </p:graphicFrame>
      <p:sp>
        <p:nvSpPr>
          <p:cNvPr id="6" name="TextBox 5"/>
          <p:cNvSpPr txBox="1"/>
          <p:nvPr/>
        </p:nvSpPr>
        <p:spPr>
          <a:xfrm>
            <a:off x="0" y="2713703"/>
            <a:ext cx="1516762" cy="1200329"/>
          </a:xfrm>
          <a:prstGeom prst="rect">
            <a:avLst/>
          </a:prstGeom>
          <a:noFill/>
        </p:spPr>
        <p:txBody>
          <a:bodyPr wrap="none" rtlCol="0">
            <a:spAutoFit/>
          </a:bodyPr>
          <a:lstStyle/>
          <a:p>
            <a:r>
              <a:rPr lang="en-GB" dirty="0" smtClean="0"/>
              <a:t>Magnitude</a:t>
            </a:r>
          </a:p>
          <a:p>
            <a:r>
              <a:rPr lang="en-GB" dirty="0" smtClean="0"/>
              <a:t>of the</a:t>
            </a:r>
          </a:p>
          <a:p>
            <a:r>
              <a:rPr lang="en-GB" dirty="0" smtClean="0"/>
              <a:t>Change</a:t>
            </a:r>
            <a:endParaRPr lang="en-GB" dirty="0"/>
          </a:p>
        </p:txBody>
      </p:sp>
      <p:sp>
        <p:nvSpPr>
          <p:cNvPr id="7" name="TextBox 6"/>
          <p:cNvSpPr txBox="1"/>
          <p:nvPr/>
        </p:nvSpPr>
        <p:spPr>
          <a:xfrm>
            <a:off x="2816942" y="6071870"/>
            <a:ext cx="2504083" cy="461665"/>
          </a:xfrm>
          <a:prstGeom prst="rect">
            <a:avLst/>
          </a:prstGeom>
          <a:noFill/>
        </p:spPr>
        <p:txBody>
          <a:bodyPr wrap="none" rtlCol="0">
            <a:spAutoFit/>
          </a:bodyPr>
          <a:lstStyle/>
          <a:p>
            <a:r>
              <a:rPr lang="en-GB" dirty="0" smtClean="0"/>
              <a:t>Timescale in Years</a:t>
            </a:r>
            <a:endParaRPr lang="en-GB" dirty="0"/>
          </a:p>
        </p:txBody>
      </p:sp>
      <p:cxnSp>
        <p:nvCxnSpPr>
          <p:cNvPr id="8" name="Straight Arrow Connector 7"/>
          <p:cNvCxnSpPr>
            <a:stCxn id="6" idx="0"/>
          </p:cNvCxnSpPr>
          <p:nvPr/>
        </p:nvCxnSpPr>
        <p:spPr bwMode="auto">
          <a:xfrm rot="5400000" flipH="1" flipV="1">
            <a:off x="69475" y="1986765"/>
            <a:ext cx="1415845" cy="38032"/>
          </a:xfrm>
          <a:prstGeom prst="straightConnector1">
            <a:avLst/>
          </a:prstGeom>
          <a:solidFill>
            <a:schemeClr val="accent1"/>
          </a:solidFill>
          <a:ln w="22225"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rot="16200000" flipV="1">
            <a:off x="-184354" y="4918587"/>
            <a:ext cx="1946787" cy="44245"/>
          </a:xfrm>
          <a:prstGeom prst="straightConnector1">
            <a:avLst/>
          </a:prstGeom>
          <a:solidFill>
            <a:schemeClr val="accent1"/>
          </a:solidFill>
          <a:ln w="22225" cap="flat" cmpd="sng" algn="ctr">
            <a:solidFill>
              <a:schemeClr val="tx1"/>
            </a:solidFill>
            <a:prstDash val="solid"/>
            <a:round/>
            <a:headEnd type="none" w="med" len="med"/>
            <a:tailEnd type="arrow"/>
          </a:ln>
          <a:effectLst/>
        </p:spPr>
      </p:cxnSp>
      <p:cxnSp>
        <p:nvCxnSpPr>
          <p:cNvPr id="10" name="Straight Arrow Connector 9"/>
          <p:cNvCxnSpPr>
            <a:endCxn id="7" idx="1"/>
          </p:cNvCxnSpPr>
          <p:nvPr/>
        </p:nvCxnSpPr>
        <p:spPr bwMode="auto">
          <a:xfrm flipV="1">
            <a:off x="1578077" y="6302703"/>
            <a:ext cx="1238865" cy="24355"/>
          </a:xfrm>
          <a:prstGeom prst="straightConnector1">
            <a:avLst/>
          </a:prstGeom>
          <a:solidFill>
            <a:schemeClr val="accent1"/>
          </a:solidFill>
          <a:ln w="22225" cap="flat" cmpd="sng" algn="ctr">
            <a:solidFill>
              <a:schemeClr val="tx1"/>
            </a:solidFill>
            <a:prstDash val="solid"/>
            <a:round/>
            <a:headEnd type="none" w="med" len="med"/>
            <a:tailEnd type="arrow"/>
          </a:ln>
          <a:effectLst/>
        </p:spPr>
      </p:cxnSp>
      <p:cxnSp>
        <p:nvCxnSpPr>
          <p:cNvPr id="11" name="Straight Arrow Connector 10"/>
          <p:cNvCxnSpPr>
            <a:stCxn id="7" idx="3"/>
          </p:cNvCxnSpPr>
          <p:nvPr/>
        </p:nvCxnSpPr>
        <p:spPr bwMode="auto">
          <a:xfrm flipV="1">
            <a:off x="5321025" y="6268064"/>
            <a:ext cx="2156407" cy="34639"/>
          </a:xfrm>
          <a:prstGeom prst="straightConnector1">
            <a:avLst/>
          </a:prstGeom>
          <a:solidFill>
            <a:schemeClr val="accent1"/>
          </a:solidFill>
          <a:ln w="22225" cap="flat" cmpd="sng" algn="ctr">
            <a:solidFill>
              <a:schemeClr val="tx1"/>
            </a:solidFill>
            <a:prstDash val="solid"/>
            <a:round/>
            <a:headEnd type="none" w="med" len="med"/>
            <a:tailEnd type="arrow"/>
          </a:ln>
          <a:effectLst/>
        </p:spPr>
      </p:cxnSp>
      <p:sp>
        <p:nvSpPr>
          <p:cNvPr id="12" name="TextBox 11"/>
          <p:cNvSpPr txBox="1"/>
          <p:nvPr/>
        </p:nvSpPr>
        <p:spPr>
          <a:xfrm>
            <a:off x="2241755" y="6488668"/>
            <a:ext cx="4913909" cy="369332"/>
          </a:xfrm>
          <a:prstGeom prst="rect">
            <a:avLst/>
          </a:prstGeom>
          <a:noFill/>
        </p:spPr>
        <p:txBody>
          <a:bodyPr wrap="none" rtlCol="0">
            <a:spAutoFit/>
          </a:bodyPr>
          <a:lstStyle/>
          <a:p>
            <a:r>
              <a:rPr lang="en-GB" sz="1800" dirty="0" smtClean="0"/>
              <a:t>(Source: Managing Change by Philip Sadler, 1996)</a:t>
            </a:r>
            <a:endParaRPr lang="en-GB" sz="1800" dirty="0"/>
          </a:p>
        </p:txBody>
      </p:sp>
      <p:sp>
        <p:nvSpPr>
          <p:cNvPr id="13" name="Slide Number Placeholder 12"/>
          <p:cNvSpPr>
            <a:spLocks noGrp="1"/>
          </p:cNvSpPr>
          <p:nvPr>
            <p:ph type="sldNum" sz="quarter" idx="12"/>
          </p:nvPr>
        </p:nvSpPr>
        <p:spPr>
          <a:xfrm>
            <a:off x="6553200" y="6248400"/>
            <a:ext cx="1905000" cy="457200"/>
          </a:xfrm>
        </p:spPr>
        <p:txBody>
          <a:bodyPr/>
          <a:lstStyle/>
          <a:p>
            <a:pPr>
              <a:defRPr/>
            </a:pPr>
            <a:fld id="{EFDB04CD-C51D-48B7-AA99-EA543F1EBA17}" type="slidenum">
              <a:rPr lang="en-GB" smtClean="0"/>
              <a:pPr>
                <a:defRPr/>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7200800" cy="1143000"/>
          </a:xfrm>
          <a:solidFill>
            <a:schemeClr val="accent1">
              <a:lumMod val="20000"/>
              <a:lumOff val="80000"/>
            </a:schemeClr>
          </a:solidFill>
        </p:spPr>
        <p:txBody>
          <a:bodyPr/>
          <a:lstStyle/>
          <a:p>
            <a:r>
              <a:rPr lang="en-GB" b="1" dirty="0" smtClean="0">
                <a:solidFill>
                  <a:schemeClr val="tx2">
                    <a:lumMod val="75000"/>
                  </a:schemeClr>
                </a:solidFill>
              </a:rPr>
              <a:t>Bologna aspirations</a:t>
            </a:r>
            <a:endParaRPr lang="en-GB" b="1" dirty="0">
              <a:solidFill>
                <a:schemeClr val="tx2">
                  <a:lumMod val="75000"/>
                </a:schemeClr>
              </a:solidFill>
            </a:endParaRPr>
          </a:p>
        </p:txBody>
      </p:sp>
      <p:sp>
        <p:nvSpPr>
          <p:cNvPr id="3" name="Content Placeholder 2"/>
          <p:cNvSpPr>
            <a:spLocks noGrp="1"/>
          </p:cNvSpPr>
          <p:nvPr>
            <p:ph idx="1"/>
          </p:nvPr>
        </p:nvSpPr>
        <p:spPr>
          <a:xfrm>
            <a:off x="457200" y="1412776"/>
            <a:ext cx="8229600" cy="4713387"/>
          </a:xfrm>
          <a:solidFill>
            <a:schemeClr val="accent1">
              <a:lumMod val="20000"/>
              <a:lumOff val="80000"/>
            </a:schemeClr>
          </a:solidFill>
        </p:spPr>
        <p:txBody>
          <a:bodyPr>
            <a:normAutofit fontScale="62500" lnSpcReduction="20000"/>
          </a:bodyPr>
          <a:lstStyle/>
          <a:p>
            <a:pPr>
              <a:buNone/>
            </a:pPr>
            <a:r>
              <a:rPr lang="en-GB" sz="4100" dirty="0" smtClean="0"/>
              <a:t>	</a:t>
            </a:r>
            <a:r>
              <a:rPr lang="en-GB" sz="4800" dirty="0" smtClean="0">
                <a:solidFill>
                  <a:schemeClr val="tx2">
                    <a:lumMod val="75000"/>
                  </a:schemeClr>
                </a:solidFill>
              </a:rPr>
              <a:t>"In the decade up to 2020 European higher education has a vital contribution to make  in realising a </a:t>
            </a:r>
            <a:r>
              <a:rPr lang="en-GB" sz="4800" b="1" dirty="0" smtClean="0">
                <a:solidFill>
                  <a:schemeClr val="tx2">
                    <a:lumMod val="75000"/>
                  </a:schemeClr>
                </a:solidFill>
              </a:rPr>
              <a:t>Europe of knowledge </a:t>
            </a:r>
            <a:r>
              <a:rPr lang="en-GB" sz="4800" dirty="0" smtClean="0">
                <a:solidFill>
                  <a:schemeClr val="tx2">
                    <a:lumMod val="75000"/>
                  </a:schemeClr>
                </a:solidFill>
              </a:rPr>
              <a:t>that is highly </a:t>
            </a:r>
            <a:r>
              <a:rPr lang="en-GB" sz="4800" b="1" dirty="0" smtClean="0">
                <a:solidFill>
                  <a:schemeClr val="tx2">
                    <a:lumMod val="75000"/>
                  </a:schemeClr>
                </a:solidFill>
              </a:rPr>
              <a:t>creative and innovative</a:t>
            </a:r>
            <a:r>
              <a:rPr lang="en-GB" sz="4800" dirty="0" smtClean="0">
                <a:solidFill>
                  <a:schemeClr val="tx2">
                    <a:lumMod val="75000"/>
                  </a:schemeClr>
                </a:solidFill>
              </a:rPr>
              <a:t>... Europe can only succeed in this endeavour if it </a:t>
            </a:r>
            <a:r>
              <a:rPr lang="en-GB" sz="4800" b="1" dirty="0" smtClean="0">
                <a:solidFill>
                  <a:schemeClr val="tx2">
                    <a:lumMod val="75000"/>
                  </a:schemeClr>
                </a:solidFill>
              </a:rPr>
              <a:t>maximises the talents and capacities </a:t>
            </a:r>
            <a:r>
              <a:rPr lang="en-GB" sz="4800" dirty="0" smtClean="0">
                <a:solidFill>
                  <a:schemeClr val="tx2">
                    <a:lumMod val="75000"/>
                  </a:schemeClr>
                </a:solidFill>
              </a:rPr>
              <a:t>of all its citizens and fully engages  in </a:t>
            </a:r>
            <a:r>
              <a:rPr lang="en-GB" sz="4800" b="1" dirty="0" smtClean="0">
                <a:solidFill>
                  <a:schemeClr val="tx2">
                    <a:lumMod val="75000"/>
                  </a:schemeClr>
                </a:solidFill>
              </a:rPr>
              <a:t>lifelong learning </a:t>
            </a:r>
            <a:r>
              <a:rPr lang="en-GB" sz="4800" dirty="0" smtClean="0">
                <a:solidFill>
                  <a:schemeClr val="tx2">
                    <a:lumMod val="75000"/>
                  </a:schemeClr>
                </a:solidFill>
              </a:rPr>
              <a:t>as well as in widening participation in higher education." </a:t>
            </a:r>
          </a:p>
          <a:p>
            <a:endParaRPr lang="en-GB" dirty="0" smtClean="0">
              <a:solidFill>
                <a:schemeClr val="tx2">
                  <a:lumMod val="75000"/>
                </a:schemeClr>
              </a:solidFill>
            </a:endParaRPr>
          </a:p>
          <a:p>
            <a:pPr algn="r">
              <a:buNone/>
            </a:pPr>
            <a:r>
              <a:rPr lang="en-GB" i="1" dirty="0" smtClean="0">
                <a:solidFill>
                  <a:schemeClr val="tx2">
                    <a:lumMod val="75000"/>
                  </a:schemeClr>
                </a:solidFill>
              </a:rPr>
              <a:t>	Ministers responsible for Higher Education in the countries participating in the Bologna Process,   Leuven/Louvain-la-</a:t>
            </a:r>
            <a:r>
              <a:rPr lang="en-GB" i="1" dirty="0" err="1" smtClean="0">
                <a:solidFill>
                  <a:schemeClr val="tx2">
                    <a:lumMod val="75000"/>
                  </a:schemeClr>
                </a:solidFill>
              </a:rPr>
              <a:t>Neuve</a:t>
            </a:r>
            <a:r>
              <a:rPr lang="en-GB" i="1" dirty="0" smtClean="0">
                <a:solidFill>
                  <a:schemeClr val="tx2">
                    <a:lumMod val="75000"/>
                  </a:schemeClr>
                </a:solidFill>
              </a:rPr>
              <a:t> Communiqué, April 2009</a:t>
            </a:r>
          </a:p>
          <a:p>
            <a:endParaRPr lang="en-GB" dirty="0">
              <a:solidFill>
                <a:schemeClr val="tx2">
                  <a:lumMod val="75000"/>
                </a:schemeClr>
              </a:solidFill>
            </a:endParaRPr>
          </a:p>
          <a:p>
            <a:pPr algn="r">
              <a:buNone/>
            </a:pPr>
            <a:r>
              <a:rPr lang="en-GB" sz="2600" dirty="0" smtClean="0">
                <a:solidFill>
                  <a:schemeClr val="tx2">
                    <a:lumMod val="75000"/>
                  </a:schemeClr>
                </a:solidFill>
              </a:rPr>
              <a:t>{http://www.ond.vlaanderen.be/hogeronderwijs/bologna/}</a:t>
            </a:r>
          </a:p>
          <a:p>
            <a:endParaRPr lang="en-GB" dirty="0">
              <a:solidFill>
                <a:srgbClr val="FF00FF"/>
              </a:solidFill>
            </a:endParaRPr>
          </a:p>
        </p:txBody>
      </p:sp>
      <p:pic>
        <p:nvPicPr>
          <p:cNvPr id="4" name="Picture 8"/>
          <p:cNvPicPr>
            <a:picLocks noChangeAspect="1" noChangeArrowheads="1"/>
          </p:cNvPicPr>
          <p:nvPr/>
        </p:nvPicPr>
        <p:blipFill>
          <a:blip r:embed="rId2" cstate="print"/>
          <a:srcRect l="61154" t="21829" r="8757" b="54868"/>
          <a:stretch>
            <a:fillRect/>
          </a:stretch>
        </p:blipFill>
        <p:spPr bwMode="auto">
          <a:xfrm>
            <a:off x="7380313" y="333375"/>
            <a:ext cx="1763688"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3384</TotalTime>
  <Words>991</Words>
  <Application>Microsoft Office PowerPoint</Application>
  <PresentationFormat>On-screen Show (4:3)</PresentationFormat>
  <Paragraphs>266</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Managing Change in Quality Processes and Practices</vt:lpstr>
      <vt:lpstr>Outline</vt:lpstr>
      <vt:lpstr>Slide 3</vt:lpstr>
      <vt:lpstr>Slide 4</vt:lpstr>
      <vt:lpstr>Slide 5</vt:lpstr>
      <vt:lpstr>Slide 6</vt:lpstr>
      <vt:lpstr>Types of organisational change Pace and magnitude</vt:lpstr>
      <vt:lpstr>Slide 8</vt:lpstr>
      <vt:lpstr>Bologna aspirations</vt:lpstr>
      <vt:lpstr>Slide 10</vt:lpstr>
      <vt:lpstr>Slide 11</vt:lpstr>
      <vt:lpstr>Slide 12</vt:lpstr>
      <vt:lpstr>Slide 13</vt:lpstr>
      <vt:lpstr>Global Knowledge Society</vt:lpstr>
      <vt:lpstr>Change:Evolution or Revolution?</vt:lpstr>
      <vt:lpstr>Change </vt:lpstr>
      <vt:lpstr>An example from Software Engineering</vt:lpstr>
      <vt:lpstr>Re-structuring HE</vt:lpstr>
      <vt:lpstr>Total Quality Management         (how)</vt:lpstr>
      <vt:lpstr>The right team for successful implementation </vt:lpstr>
      <vt:lpstr>Roles and responsibilities                    (who, what)</vt:lpstr>
      <vt:lpstr>Methods and Reasons (How/Why?)</vt:lpstr>
      <vt:lpstr>Culture change requires Knowledge Management (KM) and knowledge sharing</vt:lpstr>
      <vt:lpstr>Knowledge-based global economy (why)</vt:lpstr>
      <vt:lpstr>Learn, Adapt and Change</vt:lpstr>
      <vt:lpstr>Harnessing and sharing knowledge</vt:lpstr>
      <vt:lpstr>Continuous Improvement through  TQM</vt:lpstr>
      <vt:lpstr>Tuning Methodology </vt:lpstr>
      <vt:lpstr>Conclusion</vt:lpstr>
      <vt:lpstr>Rudyard Kipling</vt:lpstr>
      <vt:lpstr>      Advantage through Knowledge Sharing and Collaboration   Elli Georgiadou e.georgiadou@mdx.ac.uk  </vt:lpstr>
    </vt:vector>
  </TitlesOfParts>
  <Company>Middlesex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Elli Georgiadou</dc:creator>
  <cp:lastModifiedBy>Lynn Vos</cp:lastModifiedBy>
  <cp:revision>23</cp:revision>
  <dcterms:created xsi:type="dcterms:W3CDTF">2011-04-23T09:26:44Z</dcterms:created>
  <dcterms:modified xsi:type="dcterms:W3CDTF">2012-10-11T02:11:08Z</dcterms:modified>
</cp:coreProperties>
</file>