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94" r:id="rId3"/>
    <p:sldId id="296" r:id="rId4"/>
    <p:sldId id="276" r:id="rId5"/>
    <p:sldId id="278" r:id="rId6"/>
    <p:sldId id="275" r:id="rId7"/>
    <p:sldId id="270" r:id="rId8"/>
    <p:sldId id="272" r:id="rId9"/>
    <p:sldId id="271" r:id="rId10"/>
    <p:sldId id="265" r:id="rId11"/>
    <p:sldId id="266" r:id="rId12"/>
    <p:sldId id="267" r:id="rId13"/>
    <p:sldId id="279" r:id="rId14"/>
    <p:sldId id="280" r:id="rId15"/>
    <p:sldId id="286" r:id="rId16"/>
    <p:sldId id="287" r:id="rId17"/>
    <p:sldId id="288" r:id="rId18"/>
    <p:sldId id="291" r:id="rId19"/>
    <p:sldId id="290" r:id="rId20"/>
    <p:sldId id="285" r:id="rId21"/>
    <p:sldId id="297" r:id="rId22"/>
    <p:sldId id="298" r:id="rId23"/>
    <p:sldId id="293" r:id="rId24"/>
    <p:sldId id="295" r:id="rId25"/>
    <p:sldId id="299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15" autoAdjust="0"/>
  </p:normalViewPr>
  <p:slideViewPr>
    <p:cSldViewPr>
      <p:cViewPr>
        <p:scale>
          <a:sx n="77" d="100"/>
          <a:sy n="77" d="100"/>
        </p:scale>
        <p:origin x="-15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8" d="100"/>
          <a:sy n="38" d="100"/>
        </p:scale>
        <p:origin x="-2262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F6F3A0-011B-4E2F-9109-6964C6BEC3D9}" type="datetimeFigureOut">
              <a:rPr lang="en-GB" smtClean="0"/>
              <a:pPr/>
              <a:t>11/10/2012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82341A-52CA-4388-8F8C-09874BFE57E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96FE0-FCFC-4AB7-84CC-176C6B23E642}" type="datetimeFigureOut">
              <a:rPr lang="en-GB" smtClean="0"/>
              <a:pPr/>
              <a:t>11/10/2012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162F5-C1AB-47DA-B1BF-251D556EF311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404664"/>
            <a:ext cx="568642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96FE0-FCFC-4AB7-84CC-176C6B23E642}" type="datetimeFigureOut">
              <a:rPr lang="en-GB" smtClean="0"/>
              <a:pPr/>
              <a:t>11/10/2012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162F5-C1AB-47DA-B1BF-251D556EF31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96FE0-FCFC-4AB7-84CC-176C6B23E642}" type="datetimeFigureOut">
              <a:rPr lang="en-GB" smtClean="0"/>
              <a:pPr/>
              <a:t>11/10/2012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162F5-C1AB-47DA-B1BF-251D556EF31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96FE0-FCFC-4AB7-84CC-176C6B23E642}" type="datetimeFigureOut">
              <a:rPr lang="en-GB" smtClean="0"/>
              <a:pPr/>
              <a:t>11/10/2012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162F5-C1AB-47DA-B1BF-251D556EF31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8F096FE0-FCFC-4AB7-84CC-176C6B23E642}" type="datetimeFigureOut">
              <a:rPr lang="en-GB" smtClean="0"/>
              <a:pPr/>
              <a:t>11/10/2012</a:t>
            </a:fld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172162F5-C1AB-47DA-B1BF-251D556EF31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z="1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 smtClean="0"/>
              <a:t>Elli Georgiadou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96FE0-FCFC-4AB7-84CC-176C6B23E642}" type="datetimeFigureOut">
              <a:rPr lang="en-GB" smtClean="0"/>
              <a:pPr/>
              <a:t>11/10/2012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Elli Georgiadou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162F5-C1AB-47DA-B1BF-251D556EF31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96FE0-FCFC-4AB7-84CC-176C6B23E642}" type="datetimeFigureOut">
              <a:rPr lang="en-GB" smtClean="0"/>
              <a:pPr/>
              <a:t>11/10/2012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162F5-C1AB-47DA-B1BF-251D556EF31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96FE0-FCFC-4AB7-84CC-176C6B23E642}" type="datetimeFigureOut">
              <a:rPr lang="en-GB" smtClean="0"/>
              <a:pPr/>
              <a:t>11/10/2012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162F5-C1AB-47DA-B1BF-251D556EF31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96FE0-FCFC-4AB7-84CC-176C6B23E642}" type="datetimeFigureOut">
              <a:rPr lang="en-GB" smtClean="0"/>
              <a:pPr/>
              <a:t>11/10/2012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162F5-C1AB-47DA-B1BF-251D556EF31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96FE0-FCFC-4AB7-84CC-176C6B23E642}" type="datetimeFigureOut">
              <a:rPr lang="en-GB" smtClean="0"/>
              <a:pPr/>
              <a:t>11/10/2012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162F5-C1AB-47DA-B1BF-251D556EF31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96FE0-FCFC-4AB7-84CC-176C6B23E642}" type="datetimeFigureOut">
              <a:rPr lang="en-GB" smtClean="0"/>
              <a:pPr/>
              <a:t>11/10/2012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162F5-C1AB-47DA-B1BF-251D556EF31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96FE0-FCFC-4AB7-84CC-176C6B23E642}" type="datetimeFigureOut">
              <a:rPr lang="en-GB" smtClean="0"/>
              <a:pPr/>
              <a:t>11/10/2012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162F5-C1AB-47DA-B1BF-251D556EF31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8F096FE0-FCFC-4AB7-84CC-176C6B23E642}" type="datetimeFigureOut">
              <a:rPr lang="en-GB" smtClean="0"/>
              <a:pPr/>
              <a:t>11/10/2012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Elli Georgiadou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162F5-C1AB-47DA-B1BF-251D556EF31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Valorisation</a:t>
            </a:r>
            <a:r>
              <a:rPr lang="en-US" smtClean="0"/>
              <a:t>: getting </a:t>
            </a:r>
            <a:r>
              <a:rPr lang="en-US" dirty="0" smtClean="0"/>
              <a:t>added value from projects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</a:rPr>
              <a:t>Elli Georgiadou</a:t>
            </a:r>
          </a:p>
          <a:p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Middlesex University</a:t>
            </a:r>
          </a:p>
          <a:p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School of Science and Technology</a:t>
            </a:r>
            <a:endParaRPr lang="en-GB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28788" y="0"/>
            <a:ext cx="568642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 l="61154" t="21829" r="8757" b="54868"/>
          <a:stretch>
            <a:fillRect/>
          </a:stretch>
        </p:blipFill>
        <p:spPr bwMode="auto">
          <a:xfrm>
            <a:off x="7199313" y="357188"/>
            <a:ext cx="1944687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67128" cy="1143000"/>
          </a:xfrm>
        </p:spPr>
        <p:txBody>
          <a:bodyPr/>
          <a:lstStyle/>
          <a:p>
            <a:r>
              <a:rPr lang="en-US" dirty="0" smtClean="0"/>
              <a:t>Quality Control and Audits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PROJECT QUALITY CONTROL </a:t>
            </a:r>
          </a:p>
          <a:p>
            <a:pPr lvl="1"/>
            <a:r>
              <a:rPr lang="en-GB" dirty="0" smtClean="0"/>
              <a:t>Project Deliverables</a:t>
            </a:r>
          </a:p>
          <a:p>
            <a:pPr lvl="1"/>
            <a:r>
              <a:rPr lang="en-GB" dirty="0" smtClean="0"/>
              <a:t>Project Quality Control Procedures</a:t>
            </a:r>
          </a:p>
          <a:p>
            <a:pPr lvl="1"/>
            <a:r>
              <a:rPr lang="en-GB" dirty="0" smtClean="0"/>
              <a:t>Project Deliverables Test &amp; Acceptance Process</a:t>
            </a:r>
          </a:p>
          <a:p>
            <a:pPr lvl="1"/>
            <a:r>
              <a:rPr lang="en-GB" dirty="0" smtClean="0"/>
              <a:t>Project Deliverables Acceptance Criteria</a:t>
            </a:r>
          </a:p>
          <a:p>
            <a:r>
              <a:rPr lang="en-GB" dirty="0" smtClean="0"/>
              <a:t>PROJECT AUDITS &amp; QUALITY REVIEWS </a:t>
            </a:r>
          </a:p>
          <a:p>
            <a:r>
              <a:rPr lang="en-GB" dirty="0" smtClean="0"/>
              <a:t>MANAGEMENT ESCALATION PLAN </a:t>
            </a:r>
          </a:p>
          <a:p>
            <a:r>
              <a:rPr lang="en-GB" dirty="0" smtClean="0"/>
              <a:t>QUALITY Team ROLES &amp; RESPONSIBILITIES </a:t>
            </a:r>
          </a:p>
          <a:p>
            <a:r>
              <a:rPr lang="en-GB" dirty="0" smtClean="0"/>
              <a:t>QUALITY PLAN AUDIT LOG </a:t>
            </a:r>
          </a:p>
          <a:p>
            <a:r>
              <a:rPr lang="en-GB" dirty="0" smtClean="0"/>
              <a:t>QUALITY PLAN APPROVALS 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 l="61154" t="21829" r="8757" b="54868"/>
          <a:stretch>
            <a:fillRect/>
          </a:stretch>
        </p:blipFill>
        <p:spPr bwMode="auto">
          <a:xfrm>
            <a:off x="7199313" y="357188"/>
            <a:ext cx="1944687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96552" y="260648"/>
            <a:ext cx="777686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 example of quality plan framework 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Planner (suggested by 6sGMA FOR EXAMPLE) follows the : Define, Measure, Analyze, Improve, Control, (DMAIC) Six Sigma format for process improvement, and enables organisations to take a project management approach to a Six Sigma roll-out.</a:t>
            </a:r>
            <a:endParaRPr lang="en-GB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 l="61154" t="21829" r="8757" b="54868"/>
          <a:stretch>
            <a:fillRect/>
          </a:stretch>
        </p:blipFill>
        <p:spPr bwMode="auto">
          <a:xfrm>
            <a:off x="7199313" y="357188"/>
            <a:ext cx="1944687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059016" cy="114300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>The PDCA Cycle</a:t>
            </a:r>
            <a:br>
              <a:rPr lang="en-GB" b="1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GB" dirty="0"/>
          </a:p>
        </p:txBody>
      </p:sp>
      <p:pic>
        <p:nvPicPr>
          <p:cNvPr id="4" name="Picture 2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476250" y="1577975"/>
            <a:ext cx="8188325" cy="3756025"/>
          </a:xfrm>
          <a:prstGeom prst="rect">
            <a:avLst/>
          </a:prstGeom>
          <a:noFill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 l="61154" t="21829" r="8757" b="54868"/>
          <a:stretch>
            <a:fillRect/>
          </a:stretch>
        </p:blipFill>
        <p:spPr bwMode="auto">
          <a:xfrm>
            <a:off x="7199313" y="357188"/>
            <a:ext cx="1944687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InCISIV</a:t>
            </a:r>
            <a:r>
              <a:rPr lang="en-US" dirty="0" smtClean="0"/>
              <a:t> Process Model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1450" indent="-171450">
              <a:defRPr/>
            </a:pPr>
            <a:endParaRPr lang="en-GB" sz="1600" dirty="0" smtClean="0">
              <a:solidFill>
                <a:srgbClr val="0070C0"/>
              </a:solidFill>
            </a:endParaRPr>
          </a:p>
          <a:p>
            <a:pPr marL="171450" indent="-171450">
              <a:defRPr/>
            </a:pPr>
            <a:r>
              <a:rPr lang="en-US" sz="1600" dirty="0" err="1" smtClean="0">
                <a:solidFill>
                  <a:srgbClr val="0070C0"/>
                </a:solidFill>
              </a:rPr>
              <a:t>InCISIV</a:t>
            </a:r>
            <a:r>
              <a:rPr lang="en-US" sz="1600" dirty="0" smtClean="0">
                <a:solidFill>
                  <a:srgbClr val="0070C0"/>
                </a:solidFill>
              </a:rPr>
              <a:t> with embedded PCDA</a:t>
            </a:r>
            <a:endParaRPr lang="en-GB" sz="1600" dirty="0">
              <a:solidFill>
                <a:srgbClr val="0070C0"/>
              </a:solidFill>
            </a:endParaRPr>
          </a:p>
          <a:p>
            <a:pPr marL="171450" indent="-171450">
              <a:defRPr/>
            </a:pPr>
            <a:r>
              <a:rPr lang="en-GB" sz="1600" dirty="0" smtClean="0">
                <a:solidFill>
                  <a:srgbClr val="0070C0"/>
                </a:solidFill>
              </a:rPr>
              <a:t>planning </a:t>
            </a:r>
            <a:r>
              <a:rPr lang="en-GB" sz="1600" dirty="0">
                <a:solidFill>
                  <a:srgbClr val="0070C0"/>
                </a:solidFill>
              </a:rPr>
              <a:t>the quality strategy </a:t>
            </a:r>
          </a:p>
          <a:p>
            <a:pPr marL="171450" indent="-171450">
              <a:defRPr/>
            </a:pPr>
            <a:r>
              <a:rPr lang="en-GB" sz="1600" dirty="0">
                <a:solidFill>
                  <a:srgbClr val="0070C0"/>
                </a:solidFill>
              </a:rPr>
              <a:t>allowing for agility </a:t>
            </a:r>
            <a:r>
              <a:rPr lang="en-GB" sz="1600" dirty="0" smtClean="0">
                <a:solidFill>
                  <a:srgbClr val="0070C0"/>
                </a:solidFill>
              </a:rPr>
              <a:t>/response to </a:t>
            </a:r>
          </a:p>
          <a:p>
            <a:pPr marL="571500" lvl="1" indent="-171450">
              <a:buNone/>
              <a:defRPr/>
            </a:pPr>
            <a:r>
              <a:rPr lang="en-GB" sz="1600" dirty="0">
                <a:solidFill>
                  <a:srgbClr val="0070C0"/>
                </a:solidFill>
              </a:rPr>
              <a:t>changes</a:t>
            </a:r>
          </a:p>
          <a:p>
            <a:pPr marL="171450" indent="-171450">
              <a:defRPr/>
            </a:pPr>
            <a:r>
              <a:rPr lang="en-GB" sz="1600" dirty="0">
                <a:solidFill>
                  <a:srgbClr val="0070C0"/>
                </a:solidFill>
              </a:rPr>
              <a:t>repeated reviewing </a:t>
            </a:r>
            <a:endParaRPr lang="en-GB" sz="1600" dirty="0" smtClean="0">
              <a:solidFill>
                <a:srgbClr val="0070C0"/>
              </a:solidFill>
            </a:endParaRPr>
          </a:p>
          <a:p>
            <a:pPr marL="171450" indent="-171450">
              <a:buNone/>
              <a:defRPr/>
            </a:pPr>
            <a:r>
              <a:rPr lang="en-GB" sz="1600" dirty="0">
                <a:solidFill>
                  <a:srgbClr val="0070C0"/>
                </a:solidFill>
              </a:rPr>
              <a:t>	</a:t>
            </a:r>
            <a:r>
              <a:rPr lang="en-GB" sz="1600" dirty="0" smtClean="0">
                <a:solidFill>
                  <a:srgbClr val="0070C0"/>
                </a:solidFill>
              </a:rPr>
              <a:t>of </a:t>
            </a:r>
            <a:r>
              <a:rPr lang="en-GB" sz="1600" dirty="0">
                <a:solidFill>
                  <a:srgbClr val="0070C0"/>
                </a:solidFill>
              </a:rPr>
              <a:t>the project </a:t>
            </a:r>
            <a:r>
              <a:rPr lang="en-GB" sz="1600" dirty="0" smtClean="0">
                <a:solidFill>
                  <a:srgbClr val="0070C0"/>
                </a:solidFill>
              </a:rPr>
              <a:t>progress</a:t>
            </a:r>
          </a:p>
          <a:p>
            <a:pPr marL="171450" indent="-171450">
              <a:buNone/>
              <a:defRPr/>
            </a:pPr>
            <a:r>
              <a:rPr lang="en-GB" sz="1600" dirty="0">
                <a:solidFill>
                  <a:srgbClr val="0070C0"/>
                </a:solidFill>
              </a:rPr>
              <a:t> </a:t>
            </a:r>
            <a:r>
              <a:rPr lang="en-GB" sz="1600" dirty="0" smtClean="0">
                <a:solidFill>
                  <a:srgbClr val="0070C0"/>
                </a:solidFill>
              </a:rPr>
              <a:t>   </a:t>
            </a:r>
            <a:r>
              <a:rPr lang="en-GB" sz="1600" dirty="0">
                <a:solidFill>
                  <a:srgbClr val="0070C0"/>
                </a:solidFill>
              </a:rPr>
              <a:t>and quality of </a:t>
            </a:r>
            <a:r>
              <a:rPr lang="en-GB" sz="1600" dirty="0" smtClean="0">
                <a:solidFill>
                  <a:srgbClr val="0070C0"/>
                </a:solidFill>
              </a:rPr>
              <a:t>deliverables</a:t>
            </a:r>
          </a:p>
          <a:p>
            <a:pPr marL="171450" indent="-171450">
              <a:buNone/>
              <a:defRPr/>
            </a:pPr>
            <a:endParaRPr lang="en-US" sz="1600" dirty="0">
              <a:solidFill>
                <a:srgbClr val="0070C0"/>
              </a:solidFill>
            </a:endParaRPr>
          </a:p>
          <a:p>
            <a:pPr marL="171450" indent="-171450">
              <a:buNone/>
              <a:defRPr/>
            </a:pPr>
            <a:r>
              <a:rPr lang="en-US" sz="1600" dirty="0" smtClean="0">
                <a:solidFill>
                  <a:srgbClr val="0070C0"/>
                </a:solidFill>
              </a:rPr>
              <a:t>		+</a:t>
            </a:r>
          </a:p>
          <a:p>
            <a:pPr marL="171450" indent="-171450">
              <a:buNone/>
              <a:defRPr/>
            </a:pPr>
            <a:endParaRPr lang="en-GB" sz="1600" dirty="0" smtClean="0">
              <a:solidFill>
                <a:srgbClr val="0070C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4067944" y="1628800"/>
            <a:ext cx="4599199" cy="430344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683568" y="5013176"/>
            <a:ext cx="2160240" cy="64807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Evaluation</a:t>
            </a:r>
            <a:endParaRPr lang="en-GB" sz="2400" dirty="0">
              <a:solidFill>
                <a:srgbClr val="FF0000"/>
              </a:solidFill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 l="61154" t="21829" r="8757" b="54868"/>
          <a:stretch>
            <a:fillRect/>
          </a:stretch>
        </p:blipFill>
        <p:spPr bwMode="auto">
          <a:xfrm>
            <a:off x="7199313" y="357188"/>
            <a:ext cx="1944687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5516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C00000"/>
                </a:solidFill>
              </a:rPr>
              <a:t>In</a:t>
            </a:r>
            <a:r>
              <a:rPr lang="en-US" dirty="0" err="1" smtClean="0"/>
              <a:t>CISIV</a:t>
            </a:r>
            <a:r>
              <a:rPr lang="en-US" dirty="0" smtClean="0"/>
              <a:t> : QUALITY PLAN</a:t>
            </a:r>
            <a:br>
              <a:rPr lang="en-US" dirty="0" smtClean="0"/>
            </a:br>
            <a:r>
              <a:rPr lang="en-US" dirty="0" smtClean="0">
                <a:solidFill>
                  <a:srgbClr val="C00000"/>
                </a:solidFill>
              </a:rPr>
              <a:t>Innovate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u="sng" dirty="0" smtClean="0">
                <a:solidFill>
                  <a:srgbClr val="FF0000"/>
                </a:solidFill>
              </a:rPr>
              <a:t>In</a:t>
            </a:r>
            <a:r>
              <a:rPr lang="en-US" sz="2000" dirty="0" smtClean="0"/>
              <a:t>novate – the initial idea</a:t>
            </a:r>
          </a:p>
          <a:p>
            <a:pPr>
              <a:buNone/>
            </a:pPr>
            <a:r>
              <a:rPr lang="en-US" sz="2000" dirty="0" smtClean="0"/>
              <a:t>		</a:t>
            </a:r>
            <a:r>
              <a:rPr lang="en-US" sz="1800" dirty="0" smtClean="0">
                <a:solidFill>
                  <a:srgbClr val="00B050"/>
                </a:solidFill>
              </a:rPr>
              <a:t>P</a:t>
            </a:r>
            <a:r>
              <a:rPr lang="en-US" sz="1800" dirty="0" smtClean="0"/>
              <a:t> – Planning the project (see application</a:t>
            </a:r>
          </a:p>
          <a:p>
            <a:pPr>
              <a:buNone/>
            </a:pPr>
            <a:r>
              <a:rPr lang="en-US" sz="1800" dirty="0"/>
              <a:t>	</a:t>
            </a:r>
            <a:r>
              <a:rPr lang="en-US" sz="1800" dirty="0" smtClean="0"/>
              <a:t>	</a:t>
            </a:r>
            <a:r>
              <a:rPr lang="en-US" sz="1800" dirty="0" smtClean="0">
                <a:solidFill>
                  <a:srgbClr val="00B050"/>
                </a:solidFill>
              </a:rPr>
              <a:t>D</a:t>
            </a:r>
            <a:r>
              <a:rPr lang="en-US" sz="1800" dirty="0" smtClean="0"/>
              <a:t> – Submission of the proposal, its evaluation and approval (by the EU and 		National bodies)</a:t>
            </a:r>
          </a:p>
          <a:p>
            <a:pPr>
              <a:buNone/>
            </a:pPr>
            <a:r>
              <a:rPr lang="en-US" sz="1800" dirty="0" smtClean="0"/>
              <a:t>      		</a:t>
            </a:r>
            <a:r>
              <a:rPr lang="en-US" sz="1800" dirty="0" smtClean="0">
                <a:solidFill>
                  <a:srgbClr val="00B050"/>
                </a:solidFill>
              </a:rPr>
              <a:t> C </a:t>
            </a:r>
            <a:r>
              <a:rPr lang="en-US" sz="1800" dirty="0" smtClean="0"/>
              <a:t>-   Reconsideration of approved project and contract</a:t>
            </a:r>
          </a:p>
          <a:p>
            <a:pPr>
              <a:buNone/>
            </a:pPr>
            <a:r>
              <a:rPr lang="en-US" sz="1800" dirty="0"/>
              <a:t>	</a:t>
            </a:r>
            <a:r>
              <a:rPr lang="en-US" sz="1800" dirty="0" smtClean="0"/>
              <a:t>	</a:t>
            </a:r>
            <a:r>
              <a:rPr lang="en-US" sz="1800" dirty="0" smtClean="0">
                <a:solidFill>
                  <a:srgbClr val="00B050"/>
                </a:solidFill>
              </a:rPr>
              <a:t>A -  </a:t>
            </a:r>
            <a:r>
              <a:rPr lang="en-US" sz="1800" dirty="0"/>
              <a:t>Adjustment, allocation of </a:t>
            </a:r>
            <a:r>
              <a:rPr lang="en-US" sz="1800" dirty="0" smtClean="0"/>
              <a:t>tasks</a:t>
            </a:r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en-US" sz="1800" dirty="0"/>
          </a:p>
          <a:p>
            <a:r>
              <a:rPr lang="en-US" sz="2400" dirty="0" smtClean="0">
                <a:solidFill>
                  <a:srgbClr val="C00000"/>
                </a:solidFill>
              </a:rPr>
              <a:t>Evaluation  and Acceptance criteria:  EU/Leonardo thematic priorities and requirements</a:t>
            </a:r>
          </a:p>
          <a:p>
            <a:pPr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          Deliverables / Outputs </a:t>
            </a:r>
          </a:p>
          <a:p>
            <a:pPr lvl="2"/>
            <a:r>
              <a:rPr lang="en-US" sz="1600" dirty="0" smtClean="0">
                <a:solidFill>
                  <a:srgbClr val="C00000"/>
                </a:solidFill>
              </a:rPr>
              <a:t>finished with estimated time and cost</a:t>
            </a:r>
          </a:p>
          <a:p>
            <a:pPr lvl="2"/>
            <a:r>
              <a:rPr lang="en-US" sz="1600" dirty="0" smtClean="0">
                <a:solidFill>
                  <a:srgbClr val="C00000"/>
                </a:solidFill>
              </a:rPr>
              <a:t>Satisfying stakeholder requirements</a:t>
            </a:r>
          </a:p>
          <a:p>
            <a:pPr lvl="2"/>
            <a:r>
              <a:rPr lang="en-US" sz="1600" dirty="0" smtClean="0">
                <a:solidFill>
                  <a:srgbClr val="C00000"/>
                </a:solidFill>
              </a:rPr>
              <a:t>Measurable  </a:t>
            </a:r>
          </a:p>
          <a:p>
            <a:endParaRPr lang="en-GB" sz="20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 l="61154" t="21829" r="8757" b="54868"/>
          <a:stretch>
            <a:fillRect/>
          </a:stretch>
        </p:blipFill>
        <p:spPr bwMode="auto">
          <a:xfrm>
            <a:off x="7199313" y="357188"/>
            <a:ext cx="1944687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63508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In</a:t>
            </a:r>
            <a:r>
              <a:rPr lang="en-US" dirty="0" err="1" smtClean="0">
                <a:solidFill>
                  <a:srgbClr val="C00000"/>
                </a:solidFill>
              </a:rPr>
              <a:t>C</a:t>
            </a:r>
            <a:r>
              <a:rPr lang="en-US" dirty="0" err="1" smtClean="0"/>
              <a:t>ISIV</a:t>
            </a:r>
            <a:r>
              <a:rPr lang="en-US" dirty="0" smtClean="0"/>
              <a:t> : QUALITY PLAN</a:t>
            </a:r>
            <a:br>
              <a:rPr lang="en-US" dirty="0" smtClean="0"/>
            </a:br>
            <a:r>
              <a:rPr lang="en-US" dirty="0" smtClean="0">
                <a:solidFill>
                  <a:srgbClr val="C00000"/>
                </a:solidFill>
              </a:rPr>
              <a:t>Communicate</a:t>
            </a:r>
            <a:r>
              <a:rPr lang="en-US" dirty="0" smtClean="0"/>
              <a:t/>
            </a:r>
            <a:br>
              <a:rPr lang="en-US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		P</a:t>
            </a:r>
            <a:r>
              <a:rPr lang="en-US" sz="2400" dirty="0" smtClean="0"/>
              <a:t> – Planning the project Communication, Training, Marketing Activities</a:t>
            </a:r>
          </a:p>
          <a:p>
            <a:pPr>
              <a:buNone/>
            </a:pPr>
            <a:r>
              <a:rPr lang="en-US" sz="2400" dirty="0" smtClean="0"/>
              <a:t>		</a:t>
            </a:r>
            <a:r>
              <a:rPr lang="en-US" sz="2400" dirty="0" smtClean="0">
                <a:solidFill>
                  <a:srgbClr val="00B050"/>
                </a:solidFill>
              </a:rPr>
              <a:t>D</a:t>
            </a:r>
            <a:r>
              <a:rPr lang="en-US" sz="2400" dirty="0" smtClean="0"/>
              <a:t> – Allocate and Carry Out Activities</a:t>
            </a:r>
          </a:p>
          <a:p>
            <a:pPr>
              <a:buNone/>
            </a:pPr>
            <a:r>
              <a:rPr lang="en-US" sz="2400" dirty="0" smtClean="0"/>
              <a:t>      	</a:t>
            </a:r>
            <a:r>
              <a:rPr lang="en-US" sz="2400" dirty="0" smtClean="0">
                <a:solidFill>
                  <a:srgbClr val="00B050"/>
                </a:solidFill>
              </a:rPr>
              <a:t>C </a:t>
            </a:r>
            <a:r>
              <a:rPr lang="en-US" sz="2400" dirty="0" smtClean="0"/>
              <a:t>-  Reconsideration of approved project and contract</a:t>
            </a:r>
          </a:p>
          <a:p>
            <a:pPr>
              <a:buNone/>
            </a:pPr>
            <a:r>
              <a:rPr lang="en-US" sz="2400" dirty="0" smtClean="0"/>
              <a:t>		</a:t>
            </a:r>
            <a:r>
              <a:rPr lang="en-US" sz="2400" dirty="0" smtClean="0">
                <a:solidFill>
                  <a:srgbClr val="00B050"/>
                </a:solidFill>
              </a:rPr>
              <a:t>A -  </a:t>
            </a:r>
            <a:r>
              <a:rPr lang="en-US" sz="2400" dirty="0" smtClean="0"/>
              <a:t>Adjustment, allocation of tasks</a:t>
            </a:r>
          </a:p>
          <a:p>
            <a:endParaRPr lang="en-US" sz="2400" dirty="0" smtClean="0"/>
          </a:p>
          <a:p>
            <a:r>
              <a:rPr lang="en-US" sz="2400" dirty="0" smtClean="0">
                <a:solidFill>
                  <a:srgbClr val="FF0000"/>
                </a:solidFill>
              </a:rPr>
              <a:t>Evaluation  and Acceptance criteria: 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          Deliverables / Outputs </a:t>
            </a:r>
          </a:p>
          <a:p>
            <a:pPr lvl="2"/>
            <a:r>
              <a:rPr lang="en-US" sz="1600" dirty="0" smtClean="0">
                <a:solidFill>
                  <a:srgbClr val="FF0000"/>
                </a:solidFill>
              </a:rPr>
              <a:t>finished with estimated time and cost</a:t>
            </a:r>
          </a:p>
          <a:p>
            <a:pPr lvl="2"/>
            <a:r>
              <a:rPr lang="en-US" sz="1600" dirty="0" smtClean="0">
                <a:solidFill>
                  <a:srgbClr val="FF0000"/>
                </a:solidFill>
              </a:rPr>
              <a:t>Satisfying stakeholder requirements</a:t>
            </a:r>
          </a:p>
          <a:p>
            <a:pPr lvl="2"/>
            <a:r>
              <a:rPr lang="en-US" sz="1600" dirty="0" smtClean="0">
                <a:solidFill>
                  <a:srgbClr val="FF0000"/>
                </a:solidFill>
              </a:rPr>
              <a:t>Measurable  </a:t>
            </a:r>
          </a:p>
          <a:p>
            <a:endParaRPr lang="en-US" sz="2400" dirty="0" smtClean="0"/>
          </a:p>
          <a:p>
            <a:endParaRPr lang="en-GB" sz="24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 l="61154" t="21829" r="8757" b="54868"/>
          <a:stretch>
            <a:fillRect/>
          </a:stretch>
        </p:blipFill>
        <p:spPr bwMode="auto">
          <a:xfrm>
            <a:off x="7199313" y="357188"/>
            <a:ext cx="1944687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63508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InC</a:t>
            </a:r>
            <a:r>
              <a:rPr lang="en-US" dirty="0" err="1" smtClean="0">
                <a:solidFill>
                  <a:srgbClr val="C00000"/>
                </a:solidFill>
              </a:rPr>
              <a:t>I</a:t>
            </a:r>
            <a:r>
              <a:rPr lang="en-US" dirty="0" err="1" smtClean="0"/>
              <a:t>SIV</a:t>
            </a:r>
            <a:r>
              <a:rPr lang="en-US" dirty="0" smtClean="0"/>
              <a:t> : QUALITY PLAN</a:t>
            </a:r>
            <a:br>
              <a:rPr lang="en-US" dirty="0" smtClean="0"/>
            </a:br>
            <a:r>
              <a:rPr lang="en-US" dirty="0" smtClean="0">
                <a:solidFill>
                  <a:srgbClr val="C00000"/>
                </a:solidFill>
              </a:rPr>
              <a:t>Implement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	P</a:t>
            </a:r>
            <a:r>
              <a:rPr lang="en-US" sz="2400" dirty="0" smtClean="0"/>
              <a:t> – Planning the Implementation Activities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00B050"/>
                </a:solidFill>
              </a:rPr>
              <a:t>D</a:t>
            </a:r>
            <a:r>
              <a:rPr lang="en-US" sz="2400" dirty="0" smtClean="0"/>
              <a:t> – Allocate and Carry Out Activities (materials, exams etc)</a:t>
            </a:r>
          </a:p>
          <a:p>
            <a:pPr>
              <a:buNone/>
            </a:pPr>
            <a:r>
              <a:rPr lang="en-US" sz="2400" dirty="0" smtClean="0"/>
              <a:t>     </a:t>
            </a:r>
            <a:r>
              <a:rPr lang="en-US" sz="2400" dirty="0" smtClean="0">
                <a:solidFill>
                  <a:srgbClr val="00B050"/>
                </a:solidFill>
              </a:rPr>
              <a:t>C </a:t>
            </a:r>
            <a:r>
              <a:rPr lang="en-US" sz="2400" dirty="0" smtClean="0"/>
              <a:t>-  Evaluate Outputs, Revisit and adjust process if necessary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00B050"/>
                </a:solidFill>
              </a:rPr>
              <a:t>A -  </a:t>
            </a:r>
            <a:r>
              <a:rPr lang="en-US" sz="2400" dirty="0" smtClean="0"/>
              <a:t>Improve Outputs</a:t>
            </a:r>
          </a:p>
          <a:p>
            <a:endParaRPr lang="en-US" sz="2400" dirty="0" smtClean="0"/>
          </a:p>
          <a:p>
            <a:r>
              <a:rPr lang="en-US" sz="2000" dirty="0" smtClean="0">
                <a:solidFill>
                  <a:srgbClr val="FF0000"/>
                </a:solidFill>
              </a:rPr>
              <a:t>Evaluation  and Acceptance criteria: 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          Deliverables / Outputs </a:t>
            </a:r>
          </a:p>
          <a:p>
            <a:pPr lvl="2"/>
            <a:r>
              <a:rPr lang="en-US" sz="2000" dirty="0" smtClean="0">
                <a:solidFill>
                  <a:srgbClr val="FF0000"/>
                </a:solidFill>
              </a:rPr>
              <a:t>finished with estimated time and cost</a:t>
            </a:r>
          </a:p>
          <a:p>
            <a:pPr lvl="2"/>
            <a:r>
              <a:rPr lang="en-US" sz="2000" dirty="0" smtClean="0">
                <a:solidFill>
                  <a:srgbClr val="FF0000"/>
                </a:solidFill>
              </a:rPr>
              <a:t>Satisfying stakeholder requirements</a:t>
            </a:r>
          </a:p>
          <a:p>
            <a:pPr lvl="2"/>
            <a:r>
              <a:rPr lang="en-US" sz="2000" dirty="0" smtClean="0">
                <a:solidFill>
                  <a:srgbClr val="FF0000"/>
                </a:solidFill>
              </a:rPr>
              <a:t>Measurable  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 l="61154" t="21829" r="8757" b="54868"/>
          <a:stretch>
            <a:fillRect/>
          </a:stretch>
        </p:blipFill>
        <p:spPr bwMode="auto">
          <a:xfrm>
            <a:off x="7199313" y="357188"/>
            <a:ext cx="1944687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851104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InCI</a:t>
            </a:r>
            <a:r>
              <a:rPr lang="en-US" dirty="0" err="1" smtClean="0">
                <a:solidFill>
                  <a:srgbClr val="C00000"/>
                </a:solidFill>
              </a:rPr>
              <a:t>S</a:t>
            </a:r>
            <a:r>
              <a:rPr lang="en-US" dirty="0" err="1" smtClean="0"/>
              <a:t>IV</a:t>
            </a:r>
            <a:r>
              <a:rPr lang="en-US" dirty="0" smtClean="0"/>
              <a:t> : QUALITY PLAN</a:t>
            </a:r>
            <a:br>
              <a:rPr lang="en-US" dirty="0" smtClean="0"/>
            </a:br>
            <a:r>
              <a:rPr lang="en-US" dirty="0" smtClean="0">
                <a:solidFill>
                  <a:srgbClr val="C00000"/>
                </a:solidFill>
              </a:rPr>
              <a:t>Sustain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      P</a:t>
            </a:r>
            <a:r>
              <a:rPr lang="en-US" sz="2400" dirty="0" smtClean="0"/>
              <a:t> – Plan Sustainability Activities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00B050"/>
                </a:solidFill>
              </a:rPr>
              <a:t>D</a:t>
            </a:r>
            <a:r>
              <a:rPr lang="en-US" sz="2400" dirty="0" smtClean="0"/>
              <a:t> – Allocate and Carry Out Activities (dissemination, conferences, workshops, certification, on-going updates of database)</a:t>
            </a:r>
          </a:p>
          <a:p>
            <a:pPr>
              <a:buNone/>
            </a:pPr>
            <a:r>
              <a:rPr lang="en-US" sz="2400" dirty="0" smtClean="0"/>
              <a:t>     </a:t>
            </a:r>
            <a:r>
              <a:rPr lang="en-US" sz="2400" dirty="0" smtClean="0">
                <a:solidFill>
                  <a:srgbClr val="00B050"/>
                </a:solidFill>
              </a:rPr>
              <a:t>C </a:t>
            </a:r>
            <a:r>
              <a:rPr lang="en-US" sz="2400" dirty="0" smtClean="0"/>
              <a:t>-  Evaluate Outcomes  (benefits)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00B050"/>
                </a:solidFill>
              </a:rPr>
              <a:t>A -  </a:t>
            </a:r>
            <a:r>
              <a:rPr lang="en-US" sz="2400" dirty="0" smtClean="0"/>
              <a:t>Improve Outputs</a:t>
            </a:r>
          </a:p>
          <a:p>
            <a:endParaRPr lang="en-US" sz="2400" dirty="0" smtClean="0"/>
          </a:p>
          <a:p>
            <a:r>
              <a:rPr lang="en-US" sz="2400" dirty="0" smtClean="0">
                <a:solidFill>
                  <a:srgbClr val="FF0000"/>
                </a:solidFill>
              </a:rPr>
              <a:t>Evaluation  and Acceptance criteria: 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          Deliverables / Outputs </a:t>
            </a:r>
          </a:p>
          <a:p>
            <a:pPr lvl="2"/>
            <a:r>
              <a:rPr lang="en-US" sz="1600" dirty="0" smtClean="0">
                <a:solidFill>
                  <a:srgbClr val="FF0000"/>
                </a:solidFill>
              </a:rPr>
              <a:t>finished with estimated time and cost</a:t>
            </a:r>
          </a:p>
          <a:p>
            <a:pPr lvl="2"/>
            <a:r>
              <a:rPr lang="en-US" sz="1600" dirty="0" smtClean="0">
                <a:solidFill>
                  <a:srgbClr val="FF0000"/>
                </a:solidFill>
              </a:rPr>
              <a:t>Satisfying stakeholder requirements</a:t>
            </a:r>
          </a:p>
          <a:p>
            <a:pPr lvl="2"/>
            <a:r>
              <a:rPr lang="en-US" sz="1600" dirty="0" smtClean="0">
                <a:solidFill>
                  <a:srgbClr val="FF0000"/>
                </a:solidFill>
              </a:rPr>
              <a:t>Measurable  Outcomes and Outputs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 l="61154" t="21829" r="8757" b="54868"/>
          <a:stretch>
            <a:fillRect/>
          </a:stretch>
        </p:blipFill>
        <p:spPr bwMode="auto">
          <a:xfrm>
            <a:off x="7199313" y="357188"/>
            <a:ext cx="1944687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23112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InCIS</a:t>
            </a:r>
            <a:r>
              <a:rPr lang="en-US" dirty="0" err="1" smtClean="0">
                <a:solidFill>
                  <a:srgbClr val="C00000"/>
                </a:solidFill>
              </a:rPr>
              <a:t>I</a:t>
            </a:r>
            <a:r>
              <a:rPr lang="en-US" dirty="0" err="1" smtClean="0"/>
              <a:t>V</a:t>
            </a:r>
            <a:r>
              <a:rPr lang="en-US" dirty="0" smtClean="0"/>
              <a:t> : QUALITY PLAN</a:t>
            </a:r>
            <a:br>
              <a:rPr lang="en-US" dirty="0" smtClean="0"/>
            </a:br>
            <a:r>
              <a:rPr lang="en-US" dirty="0" smtClean="0">
                <a:solidFill>
                  <a:srgbClr val="C00000"/>
                </a:solidFill>
              </a:rPr>
              <a:t>Improve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sz="2200" dirty="0" smtClean="0">
                <a:solidFill>
                  <a:srgbClr val="00B050"/>
                </a:solidFill>
              </a:rPr>
              <a:t>P</a:t>
            </a:r>
            <a:r>
              <a:rPr lang="en-US" sz="2200" dirty="0" smtClean="0"/>
              <a:t> – Plan Improvement  Activities</a:t>
            </a:r>
          </a:p>
          <a:p>
            <a:pPr>
              <a:buNone/>
            </a:pPr>
            <a:r>
              <a:rPr lang="en-US" sz="2200" dirty="0" smtClean="0">
                <a:solidFill>
                  <a:srgbClr val="00B050"/>
                </a:solidFill>
              </a:rPr>
              <a:t>  </a:t>
            </a:r>
          </a:p>
          <a:p>
            <a:pPr>
              <a:buNone/>
            </a:pPr>
            <a:r>
              <a:rPr lang="en-US" sz="2200" dirty="0">
                <a:solidFill>
                  <a:srgbClr val="00B050"/>
                </a:solidFill>
              </a:rPr>
              <a:t> </a:t>
            </a:r>
            <a:r>
              <a:rPr lang="en-US" sz="2200" dirty="0" smtClean="0">
                <a:solidFill>
                  <a:srgbClr val="00B050"/>
                </a:solidFill>
              </a:rPr>
              <a:t>D – </a:t>
            </a:r>
            <a:r>
              <a:rPr lang="en-US" sz="2200" dirty="0"/>
              <a:t>Carry out </a:t>
            </a:r>
            <a:r>
              <a:rPr lang="en-US" sz="2200" dirty="0" smtClean="0"/>
              <a:t>activities</a:t>
            </a:r>
            <a:endParaRPr lang="en-US" sz="2200" dirty="0"/>
          </a:p>
          <a:p>
            <a:pPr>
              <a:buNone/>
            </a:pPr>
            <a:endParaRPr lang="en-US" sz="2200" dirty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sz="2200" dirty="0" smtClean="0">
                <a:solidFill>
                  <a:srgbClr val="00B050"/>
                </a:solidFill>
              </a:rPr>
              <a:t> C </a:t>
            </a:r>
            <a:r>
              <a:rPr lang="en-US" sz="2200" dirty="0" smtClean="0"/>
              <a:t>-  Evaluate Outcomes  (benefits)</a:t>
            </a:r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r>
              <a:rPr lang="en-US" sz="2200" dirty="0"/>
              <a:t> </a:t>
            </a:r>
            <a:r>
              <a:rPr lang="en-US" sz="2200" dirty="0" smtClean="0"/>
              <a:t> </a:t>
            </a:r>
            <a:r>
              <a:rPr lang="en-US" sz="2200" dirty="0" smtClean="0">
                <a:solidFill>
                  <a:srgbClr val="00B050"/>
                </a:solidFill>
              </a:rPr>
              <a:t>A -  </a:t>
            </a:r>
            <a:r>
              <a:rPr lang="en-US" sz="2200" dirty="0" smtClean="0"/>
              <a:t>Improve Outputs</a:t>
            </a:r>
          </a:p>
          <a:p>
            <a:pPr>
              <a:buNone/>
            </a:pPr>
            <a:endParaRPr lang="en-US" sz="2200" dirty="0"/>
          </a:p>
          <a:p>
            <a:pPr>
              <a:buNone/>
            </a:pPr>
            <a:endParaRPr lang="en-US" sz="2200" dirty="0" smtClean="0"/>
          </a:p>
          <a:p>
            <a:r>
              <a:rPr lang="en-US" sz="2400" dirty="0" smtClean="0">
                <a:solidFill>
                  <a:srgbClr val="FF0000"/>
                </a:solidFill>
              </a:rPr>
              <a:t>Evaluation  and Acceptance criteria: 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          Deliverables / Outputs </a:t>
            </a:r>
          </a:p>
          <a:p>
            <a:pPr lvl="2"/>
            <a:r>
              <a:rPr lang="en-US" sz="1600" dirty="0" smtClean="0">
                <a:solidFill>
                  <a:srgbClr val="FF0000"/>
                </a:solidFill>
              </a:rPr>
              <a:t>finished with estimated time and cost</a:t>
            </a:r>
          </a:p>
          <a:p>
            <a:pPr lvl="2"/>
            <a:r>
              <a:rPr lang="en-US" sz="1600" dirty="0" smtClean="0">
                <a:solidFill>
                  <a:srgbClr val="FF0000"/>
                </a:solidFill>
              </a:rPr>
              <a:t>Satisfying stakeholder requirements</a:t>
            </a:r>
          </a:p>
          <a:p>
            <a:pPr lvl="2"/>
            <a:r>
              <a:rPr lang="en-US" sz="1600" dirty="0" smtClean="0">
                <a:solidFill>
                  <a:srgbClr val="FF0000"/>
                </a:solidFill>
              </a:rPr>
              <a:t>Measurable  Outcomes and Outputs</a:t>
            </a:r>
          </a:p>
          <a:p>
            <a:pPr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 l="61154" t="21829" r="8757" b="54868"/>
          <a:stretch>
            <a:fillRect/>
          </a:stretch>
        </p:blipFill>
        <p:spPr bwMode="auto">
          <a:xfrm>
            <a:off x="7199313" y="357188"/>
            <a:ext cx="1944687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563072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InCISI</a:t>
            </a:r>
            <a:r>
              <a:rPr lang="en-US" dirty="0" err="1" smtClean="0">
                <a:solidFill>
                  <a:srgbClr val="C00000"/>
                </a:solidFill>
              </a:rPr>
              <a:t>V</a:t>
            </a:r>
            <a:r>
              <a:rPr lang="en-US" dirty="0" smtClean="0"/>
              <a:t>: QUALITY PLAN</a:t>
            </a:r>
            <a:br>
              <a:rPr lang="en-US" dirty="0" smtClean="0"/>
            </a:br>
            <a:r>
              <a:rPr lang="en-US" dirty="0" err="1" smtClean="0">
                <a:solidFill>
                  <a:srgbClr val="C00000"/>
                </a:solidFill>
              </a:rPr>
              <a:t>Valorise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200" dirty="0" smtClean="0">
                <a:solidFill>
                  <a:srgbClr val="00B050"/>
                </a:solidFill>
              </a:rPr>
              <a:t>P</a:t>
            </a:r>
            <a:r>
              <a:rPr lang="en-US" sz="2200" dirty="0" smtClean="0"/>
              <a:t> – Plan </a:t>
            </a:r>
            <a:r>
              <a:rPr lang="en-US" sz="2200" dirty="0" err="1" smtClean="0"/>
              <a:t>Valorisation</a:t>
            </a:r>
            <a:r>
              <a:rPr lang="en-US" sz="2200" dirty="0" smtClean="0"/>
              <a:t>  Activities</a:t>
            </a:r>
          </a:p>
          <a:p>
            <a:pPr>
              <a:buNone/>
            </a:pPr>
            <a:r>
              <a:rPr lang="en-US" sz="2200" dirty="0" smtClean="0">
                <a:solidFill>
                  <a:srgbClr val="00B050"/>
                </a:solidFill>
              </a:rPr>
              <a:t>  </a:t>
            </a:r>
          </a:p>
          <a:p>
            <a:pPr>
              <a:buNone/>
            </a:pPr>
            <a:r>
              <a:rPr lang="en-US" sz="2200" dirty="0" smtClean="0">
                <a:solidFill>
                  <a:srgbClr val="00B050"/>
                </a:solidFill>
              </a:rPr>
              <a:t> D – </a:t>
            </a:r>
            <a:r>
              <a:rPr lang="en-US" sz="2200" dirty="0" smtClean="0"/>
              <a:t>Carry out activities</a:t>
            </a:r>
          </a:p>
          <a:p>
            <a:pPr>
              <a:buNone/>
            </a:pPr>
            <a:endParaRPr lang="en-US" sz="22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sz="2200" dirty="0" smtClean="0">
                <a:solidFill>
                  <a:srgbClr val="00B050"/>
                </a:solidFill>
              </a:rPr>
              <a:t> C </a:t>
            </a:r>
            <a:r>
              <a:rPr lang="en-US" sz="2200" dirty="0" smtClean="0"/>
              <a:t>-  Evaluate Outcomes  (benefits)</a:t>
            </a:r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r>
              <a:rPr lang="en-US" sz="2200" dirty="0" smtClean="0"/>
              <a:t>  </a:t>
            </a:r>
            <a:r>
              <a:rPr lang="en-US" sz="2200" dirty="0" smtClean="0">
                <a:solidFill>
                  <a:srgbClr val="00B050"/>
                </a:solidFill>
              </a:rPr>
              <a:t>A -  </a:t>
            </a:r>
            <a:r>
              <a:rPr lang="en-US" sz="2200" dirty="0" smtClean="0"/>
              <a:t>Improve Outputs and Activities</a:t>
            </a:r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endParaRPr lang="en-US" sz="2200" dirty="0" smtClean="0"/>
          </a:p>
          <a:p>
            <a:r>
              <a:rPr lang="en-US" sz="2400" dirty="0" smtClean="0">
                <a:solidFill>
                  <a:srgbClr val="FF0000"/>
                </a:solidFill>
              </a:rPr>
              <a:t>Evaluation  and Acceptance criteria: 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          Deliverables / Outputs </a:t>
            </a:r>
          </a:p>
          <a:p>
            <a:pPr lvl="2"/>
            <a:r>
              <a:rPr lang="en-US" sz="1600" dirty="0" smtClean="0">
                <a:solidFill>
                  <a:srgbClr val="FF0000"/>
                </a:solidFill>
              </a:rPr>
              <a:t>finished with estimated time and cost</a:t>
            </a:r>
          </a:p>
          <a:p>
            <a:pPr lvl="2"/>
            <a:r>
              <a:rPr lang="en-US" sz="1600" dirty="0" smtClean="0">
                <a:solidFill>
                  <a:srgbClr val="FF0000"/>
                </a:solidFill>
              </a:rPr>
              <a:t>Satisfying stakeholder requirements</a:t>
            </a:r>
          </a:p>
          <a:p>
            <a:pPr lvl="2"/>
            <a:r>
              <a:rPr lang="en-US" sz="1600" dirty="0" smtClean="0">
                <a:solidFill>
                  <a:srgbClr val="FF0000"/>
                </a:solidFill>
              </a:rPr>
              <a:t>Measurable  Outcomes and Outputs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 l="61154" t="21829" r="8757" b="54868"/>
          <a:stretch>
            <a:fillRect/>
          </a:stretch>
        </p:blipFill>
        <p:spPr bwMode="auto">
          <a:xfrm>
            <a:off x="7199313" y="357188"/>
            <a:ext cx="1944687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Outline</a:t>
            </a:r>
            <a:endParaRPr lang="en-GB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VALO project</a:t>
            </a: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Quality :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Assurance,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Control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Improvement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Questions to address</a:t>
            </a: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Quality Framework (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InCISIV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)</a:t>
            </a: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Evaluation </a:t>
            </a: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Measurement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Conclusion</a:t>
            </a:r>
          </a:p>
          <a:p>
            <a:endParaRPr lang="en-GB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 l="61154" t="21829" r="8757" b="54868"/>
          <a:stretch>
            <a:fillRect/>
          </a:stretch>
        </p:blipFill>
        <p:spPr bwMode="auto">
          <a:xfrm>
            <a:off x="7199313" y="357188"/>
            <a:ext cx="1944687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95120" cy="11430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InCISIV</a:t>
            </a:r>
            <a:r>
              <a:rPr lang="en-US" dirty="0" err="1">
                <a:solidFill>
                  <a:srgbClr val="C00000"/>
                </a:solidFill>
              </a:rPr>
              <a:t>E</a:t>
            </a:r>
            <a:r>
              <a:rPr lang="en-US" dirty="0" smtClean="0"/>
              <a:t> : QUALITY PLAN</a:t>
            </a:r>
            <a:br>
              <a:rPr lang="en-US" dirty="0" smtClean="0"/>
            </a:br>
            <a:r>
              <a:rPr lang="en-US" dirty="0" smtClean="0">
                <a:solidFill>
                  <a:srgbClr val="C00000"/>
                </a:solidFill>
              </a:rPr>
              <a:t>Evaluate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Measurable outputs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Measurable outcomes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Sustainable project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 l="61154" t="21829" r="8757" b="54868"/>
          <a:stretch>
            <a:fillRect/>
          </a:stretch>
        </p:blipFill>
        <p:spPr bwMode="auto">
          <a:xfrm>
            <a:off x="7199313" y="357188"/>
            <a:ext cx="1944687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95120" cy="1143000"/>
          </a:xfrm>
        </p:spPr>
        <p:txBody>
          <a:bodyPr/>
          <a:lstStyle/>
          <a:p>
            <a:r>
              <a:rPr lang="en-US" dirty="0" smtClean="0"/>
              <a:t>Effective Communication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Effective communication (these days using ICTs) </a:t>
            </a:r>
            <a:r>
              <a:rPr lang="en-US" dirty="0" err="1" smtClean="0"/>
              <a:t>maximises</a:t>
            </a:r>
            <a:r>
              <a:rPr lang="en-US" dirty="0" smtClean="0"/>
              <a:t> the opportunities for dissemination,</a:t>
            </a:r>
          </a:p>
          <a:p>
            <a:r>
              <a:rPr lang="en-US" dirty="0" smtClean="0"/>
              <a:t> exploitation and </a:t>
            </a:r>
          </a:p>
          <a:p>
            <a:r>
              <a:rPr lang="en-US" dirty="0" smtClean="0"/>
              <a:t>value gains emanating from innovation</a:t>
            </a:r>
          </a:p>
          <a:p>
            <a:pPr>
              <a:buFont typeface="Wingdings" pitchFamily="2" charset="2"/>
              <a:buNone/>
            </a:pPr>
            <a:endParaRPr lang="en-US" dirty="0" smtClean="0"/>
          </a:p>
          <a:p>
            <a:pPr>
              <a:buFont typeface="Wingdings" pitchFamily="2" charset="2"/>
              <a:buNone/>
            </a:pPr>
            <a:r>
              <a:rPr lang="en-US" dirty="0" smtClean="0"/>
              <a:t>Sustainability beyond the end of the project ?  -VALO is seeking the answer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 l="61154" t="21829" r="8757" b="54868"/>
          <a:stretch>
            <a:fillRect/>
          </a:stretch>
        </p:blipFill>
        <p:spPr bwMode="auto">
          <a:xfrm>
            <a:off x="7199313" y="357188"/>
            <a:ext cx="1944687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63508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Information Systems and Effective Communication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lnSpc>
                <a:spcPct val="90000"/>
              </a:lnSpc>
              <a:buNone/>
            </a:pPr>
            <a:r>
              <a:rPr lang="en-US" dirty="0" smtClean="0"/>
              <a:t>Ef</a:t>
            </a:r>
            <a:r>
              <a:rPr lang="en-US" sz="4000" dirty="0" smtClean="0"/>
              <a:t>fective communication must be perceived as useful by the recipient</a:t>
            </a:r>
          </a:p>
          <a:p>
            <a:pPr>
              <a:lnSpc>
                <a:spcPct val="90000"/>
              </a:lnSpc>
              <a:buNone/>
            </a:pPr>
            <a:r>
              <a:rPr lang="en-US" sz="4000" dirty="0" smtClean="0"/>
              <a:t> Characteristics of effective communication are the same as the desirable characteristics of Information Systems (Georgiadou, 1997) TRACE i.e. </a:t>
            </a:r>
          </a:p>
          <a:p>
            <a:pPr>
              <a:lnSpc>
                <a:spcPct val="90000"/>
              </a:lnSpc>
              <a:buNone/>
            </a:pPr>
            <a:r>
              <a:rPr lang="en-US" sz="4000" dirty="0" smtClean="0"/>
              <a:t>	Timeliness,</a:t>
            </a:r>
          </a:p>
          <a:p>
            <a:pPr>
              <a:lnSpc>
                <a:spcPct val="90000"/>
              </a:lnSpc>
              <a:buNone/>
            </a:pPr>
            <a:r>
              <a:rPr lang="en-US" sz="4000" dirty="0" smtClean="0"/>
              <a:t>	Relevance </a:t>
            </a:r>
          </a:p>
          <a:p>
            <a:pPr>
              <a:lnSpc>
                <a:spcPct val="90000"/>
              </a:lnSpc>
              <a:buNone/>
            </a:pPr>
            <a:r>
              <a:rPr lang="en-US" sz="4000" dirty="0" smtClean="0"/>
              <a:t>	Accuracy</a:t>
            </a:r>
          </a:p>
          <a:p>
            <a:pPr>
              <a:lnSpc>
                <a:spcPct val="90000"/>
              </a:lnSpc>
              <a:buNone/>
            </a:pPr>
            <a:r>
              <a:rPr lang="en-US" sz="4000" dirty="0" smtClean="0"/>
              <a:t>	Cost-</a:t>
            </a:r>
          </a:p>
          <a:p>
            <a:pPr>
              <a:lnSpc>
                <a:spcPct val="90000"/>
              </a:lnSpc>
              <a:buNone/>
            </a:pPr>
            <a:r>
              <a:rPr lang="en-US" sz="4000" dirty="0" smtClean="0"/>
              <a:t>	Effectiveness</a:t>
            </a:r>
          </a:p>
          <a:p>
            <a:pPr>
              <a:lnSpc>
                <a:spcPct val="90000"/>
              </a:lnSpc>
              <a:buNone/>
            </a:pPr>
            <a:endParaRPr lang="en-US" sz="4000" dirty="0" smtClean="0"/>
          </a:p>
          <a:p>
            <a:pPr>
              <a:lnSpc>
                <a:spcPct val="90000"/>
              </a:lnSpc>
              <a:buNone/>
            </a:pPr>
            <a:endParaRPr lang="en-US" sz="4000" dirty="0" smtClean="0"/>
          </a:p>
          <a:p>
            <a:pPr>
              <a:lnSpc>
                <a:spcPct val="90000"/>
              </a:lnSpc>
              <a:buNone/>
            </a:pPr>
            <a:r>
              <a:rPr lang="en-US" sz="4000" dirty="0" smtClean="0"/>
              <a:t>Additionally the recipient of a piece of communication expects understandability and usefulness</a:t>
            </a:r>
          </a:p>
          <a:p>
            <a:pPr>
              <a:lnSpc>
                <a:spcPct val="90000"/>
              </a:lnSpc>
              <a:buNone/>
            </a:pPr>
            <a:endParaRPr lang="en-US" sz="4000" dirty="0" smtClean="0"/>
          </a:p>
          <a:p>
            <a:pPr>
              <a:lnSpc>
                <a:spcPct val="90000"/>
              </a:lnSpc>
              <a:buNone/>
            </a:pPr>
            <a:endParaRPr lang="en-US" sz="4000" dirty="0" smtClean="0"/>
          </a:p>
          <a:p>
            <a:pPr>
              <a:lnSpc>
                <a:spcPct val="90000"/>
              </a:lnSpc>
              <a:buNone/>
            </a:pPr>
            <a:r>
              <a:rPr lang="en-US" sz="4000" dirty="0" smtClean="0"/>
              <a:t>Value is the benefit or perceived/expected benefit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  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	</a:t>
            </a:r>
            <a:endParaRPr lang="en-GB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 l="61154" t="21829" r="8757" b="54868"/>
          <a:stretch>
            <a:fillRect/>
          </a:stretch>
        </p:blipFill>
        <p:spPr bwMode="auto">
          <a:xfrm>
            <a:off x="7199313" y="357188"/>
            <a:ext cx="1944687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91064" cy="1143000"/>
          </a:xfrm>
        </p:spPr>
        <p:txBody>
          <a:bodyPr/>
          <a:lstStyle/>
          <a:p>
            <a:r>
              <a:rPr lang="en-US" dirty="0" smtClean="0"/>
              <a:t>Measurement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pPr>
              <a:buNone/>
            </a:pPr>
            <a:r>
              <a:rPr lang="en-GB" dirty="0" smtClean="0"/>
              <a:t>	Measurements of quality and effectiveness of valorisation activities, as well as assessment of the impact of results and of valorisation actions; </a:t>
            </a:r>
          </a:p>
          <a:p>
            <a:pPr>
              <a:buNone/>
            </a:pPr>
            <a:r>
              <a:rPr lang="en-GB" dirty="0"/>
              <a:t>	</a:t>
            </a:r>
            <a:r>
              <a:rPr lang="en-GB" dirty="0" smtClean="0"/>
              <a:t>these themes will be brought together in an innovation training environment that combines technological and business knowledge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 l="61154" t="21829" r="8757" b="54868"/>
          <a:stretch>
            <a:fillRect/>
          </a:stretch>
        </p:blipFill>
        <p:spPr bwMode="auto">
          <a:xfrm>
            <a:off x="7199313" y="357188"/>
            <a:ext cx="1944687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95536" y="332656"/>
            <a:ext cx="6840760" cy="1143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Conclusion</a:t>
            </a:r>
            <a:endParaRPr kumimoji="0" lang="en-GB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Quality Assurance Plan  (process)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Quality Control Plan (targets)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Use templates and tools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Quality and Risk management plan templates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</a:t>
            </a: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sure that the deliverables produced (outputs) satisfy stakeholder requirements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</a:t>
            </a:r>
            <a:r>
              <a:rPr kumimoji="0" lang="en-GB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uality control</a:t>
            </a: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</a:t>
            </a:r>
            <a:r>
              <a:rPr kumimoji="0" lang="en-GB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quality assurance</a:t>
            </a: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activities assure that the quality targets are met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en-GB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/>
          <a:srcRect l="61154" t="21829" r="8757" b="54868"/>
          <a:stretch>
            <a:fillRect/>
          </a:stretch>
        </p:blipFill>
        <p:spPr bwMode="auto">
          <a:xfrm>
            <a:off x="7199313" y="357188"/>
            <a:ext cx="1944687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75040" cy="1143000"/>
          </a:xfrm>
        </p:spPr>
        <p:txBody>
          <a:bodyPr/>
          <a:lstStyle/>
          <a:p>
            <a:r>
              <a:rPr lang="en-US" dirty="0" smtClean="0"/>
              <a:t>Thank You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dirty="0" smtClean="0"/>
              <a:t>Any Questions?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E.georgiadou@mdx.ac.uk</a:t>
            </a:r>
            <a:endParaRPr lang="en-GB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 l="61154" t="21829" r="8757" b="54868"/>
          <a:stretch>
            <a:fillRect/>
          </a:stretch>
        </p:blipFill>
        <p:spPr bwMode="auto">
          <a:xfrm>
            <a:off x="7199313" y="357188"/>
            <a:ext cx="1944687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VALO Project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rgbClr val="20AC6F"/>
                </a:solidFill>
                <a:latin typeface="Arial" pitchFamily="34" charset="0"/>
              </a:rPr>
              <a:t>The emphasis is on optimising the value of a project and on boosting its impact</a:t>
            </a:r>
          </a:p>
          <a:p>
            <a:pPr marL="0" indent="0">
              <a:buNone/>
            </a:pPr>
            <a:endParaRPr lang="en-US" dirty="0" smtClean="0">
              <a:solidFill>
                <a:srgbClr val="20AC6F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The general aim of the project:</a:t>
            </a:r>
          </a:p>
          <a:p>
            <a:pPr marL="0" indent="0">
              <a:buNone/>
            </a:pPr>
            <a:endParaRPr lang="en-US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dirty="0" smtClean="0">
                <a:latin typeface="Arial" pitchFamily="34" charset="0"/>
              </a:rPr>
              <a:t>“To create a new certified </a:t>
            </a:r>
            <a:r>
              <a:rPr lang="en-US" dirty="0" err="1" smtClean="0">
                <a:latin typeface="Arial" pitchFamily="34" charset="0"/>
              </a:rPr>
              <a:t>Valorisation</a:t>
            </a:r>
            <a:r>
              <a:rPr lang="en-US" dirty="0" smtClean="0">
                <a:latin typeface="Arial" pitchFamily="34" charset="0"/>
              </a:rPr>
              <a:t> Expert profession adding to the 27 existing certifications in the European Certification and Qualification Association (ECQA)”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 l="61154" t="21829" r="8757" b="54868"/>
          <a:stretch>
            <a:fillRect/>
          </a:stretch>
        </p:blipFill>
        <p:spPr bwMode="auto">
          <a:xfrm>
            <a:off x="7199313" y="357188"/>
            <a:ext cx="1944687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quality?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What ‘quality’ actually means will depend on the outputs the project is creating, but is generally related to: </a:t>
            </a:r>
          </a:p>
          <a:p>
            <a:r>
              <a:rPr lang="en-GB" dirty="0" smtClean="0"/>
              <a:t>Fitness for purpose (generally means it ‘does what it says on the tin’) </a:t>
            </a:r>
          </a:p>
          <a:p>
            <a:r>
              <a:rPr lang="en-GB" dirty="0" smtClean="0"/>
              <a:t>Adherence to relevant standards and specifications (e.g. to ensure interoperability and accessibility) </a:t>
            </a:r>
          </a:p>
          <a:p>
            <a:r>
              <a:rPr lang="en-GB" dirty="0" smtClean="0"/>
              <a:t>Use of best practice methods and techniques for development </a:t>
            </a:r>
          </a:p>
          <a:p>
            <a:pPr algn="r"/>
            <a:r>
              <a:rPr lang="en-US" dirty="0" smtClean="0"/>
              <a:t>[JISC]</a:t>
            </a:r>
            <a:endParaRPr lang="en-GB" dirty="0" smtClean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 l="61154" t="21829" r="8757" b="54868"/>
          <a:stretch>
            <a:fillRect/>
          </a:stretch>
        </p:blipFill>
        <p:spPr bwMode="auto">
          <a:xfrm>
            <a:off x="7199313" y="357188"/>
            <a:ext cx="1944687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6624736" cy="1143000"/>
          </a:xfrm>
        </p:spPr>
        <p:txBody>
          <a:bodyPr>
            <a:normAutofit fontScale="90000"/>
          </a:bodyPr>
          <a:lstStyle/>
          <a:p>
            <a:r>
              <a:rPr lang="en-GB" sz="3600" dirty="0" smtClean="0">
                <a:latin typeface="+mn-lt"/>
                <a:ea typeface="+mn-ea"/>
                <a:cs typeface="+mn-cs"/>
              </a:rPr>
              <a:t/>
            </a:r>
            <a:br>
              <a:rPr lang="en-GB" sz="3600" dirty="0" smtClean="0">
                <a:latin typeface="+mn-lt"/>
                <a:ea typeface="+mn-ea"/>
                <a:cs typeface="+mn-cs"/>
              </a:rPr>
            </a:br>
            <a:r>
              <a:rPr lang="en-GB" sz="3600" dirty="0" smtClean="0">
                <a:latin typeface="+mn-lt"/>
                <a:ea typeface="+mn-ea"/>
                <a:cs typeface="+mn-cs"/>
              </a:rPr>
              <a:t>Quality </a:t>
            </a:r>
            <a:r>
              <a:rPr lang="en-GB" sz="3600" dirty="0">
                <a:latin typeface="+mn-lt"/>
                <a:ea typeface="+mn-ea"/>
                <a:cs typeface="+mn-cs"/>
              </a:rPr>
              <a:t>Assurance and Quality Evaluation </a:t>
            </a:r>
            <a:r>
              <a:rPr lang="en-GB" dirty="0" smtClean="0">
                <a:solidFill>
                  <a:srgbClr val="FF0000"/>
                </a:solidFill>
              </a:rPr>
              <a:t/>
            </a:r>
            <a:br>
              <a:rPr lang="en-GB" dirty="0" smtClean="0">
                <a:solidFill>
                  <a:srgbClr val="FF0000"/>
                </a:solidFill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endParaRPr lang="en-GB" sz="1600" dirty="0" smtClean="0"/>
          </a:p>
          <a:p>
            <a:pPr>
              <a:buNone/>
            </a:pPr>
            <a:r>
              <a:rPr lang="en-GB" dirty="0" smtClean="0"/>
              <a:t>    Quality Assurance (QA) is the instrument to make  outcomes transparent, measurable   and </a:t>
            </a:r>
            <a:r>
              <a:rPr lang="en-GB" dirty="0" err="1" smtClean="0"/>
              <a:t>trustworthyby</a:t>
            </a:r>
            <a:r>
              <a:rPr lang="en-GB" dirty="0" smtClean="0"/>
              <a:t>  all stakeholders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/>
              <a:t> </a:t>
            </a:r>
            <a:r>
              <a:rPr lang="en-GB" dirty="0" smtClean="0"/>
              <a:t>  Quality Evaluation the instrument to promote improvement of outcomes</a:t>
            </a:r>
            <a:endParaRPr lang="en-GB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 l="61154" t="21829" r="8757" b="54868"/>
          <a:stretch>
            <a:fillRect/>
          </a:stretch>
        </p:blipFill>
        <p:spPr bwMode="auto">
          <a:xfrm>
            <a:off x="7199313" y="357188"/>
            <a:ext cx="1944687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95120" cy="1143000"/>
          </a:xfrm>
        </p:spPr>
        <p:txBody>
          <a:bodyPr/>
          <a:lstStyle/>
          <a:p>
            <a:r>
              <a:rPr lang="en-US" dirty="0" smtClean="0"/>
              <a:t>Quality Plan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GB" dirty="0" smtClean="0"/>
              <a:t>Setting stakeholder expectations, (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specified in application and revisited at kick off)</a:t>
            </a:r>
          </a:p>
          <a:p>
            <a:r>
              <a:rPr lang="en-GB" dirty="0" smtClean="0"/>
              <a:t>Reaching a common understanding across the consortium of project details  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(achieved at kick-off)</a:t>
            </a:r>
          </a:p>
          <a:p>
            <a:r>
              <a:rPr lang="en-GB" dirty="0"/>
              <a:t>B</a:t>
            </a:r>
            <a:r>
              <a:rPr lang="en-GB" dirty="0" smtClean="0"/>
              <a:t>uilding a project schedule (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outlined in application and agreed at kick off)</a:t>
            </a:r>
          </a:p>
          <a:p>
            <a:r>
              <a:rPr lang="en-GB" dirty="0" smtClean="0"/>
              <a:t>Understanding the risks of the project to the organization and how it related to other initiatives already underway 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(on-going)</a:t>
            </a:r>
          </a:p>
          <a:p>
            <a:r>
              <a:rPr lang="en-GB" dirty="0" smtClean="0"/>
              <a:t>Controlling it during its duration and ending the project 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(on going)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 l="61154" t="21829" r="8757" b="54868"/>
          <a:stretch>
            <a:fillRect/>
          </a:stretch>
        </p:blipFill>
        <p:spPr bwMode="auto">
          <a:xfrm>
            <a:off x="7199313" y="357188"/>
            <a:ext cx="1944687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23112" cy="1143000"/>
          </a:xfrm>
        </p:spPr>
        <p:txBody>
          <a:bodyPr/>
          <a:lstStyle/>
          <a:p>
            <a:r>
              <a:rPr lang="en-US" dirty="0" smtClean="0"/>
              <a:t>‘Simple’ 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What are we doing right?, </a:t>
            </a:r>
          </a:p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What are we doing wrong?</a:t>
            </a:r>
          </a:p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What are the priorities?</a:t>
            </a:r>
          </a:p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What are the constraints and resource requirements?</a:t>
            </a:r>
          </a:p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Who is responsible for what? </a:t>
            </a:r>
          </a:p>
          <a:p>
            <a:endParaRPr lang="en-US" dirty="0" smtClean="0"/>
          </a:p>
          <a:p>
            <a:r>
              <a:rPr lang="en-US" dirty="0" smtClean="0"/>
              <a:t>Why are they  simple? </a:t>
            </a:r>
            <a:endParaRPr lang="en-GB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 l="61154" t="21829" r="8757" b="54868"/>
          <a:stretch>
            <a:fillRect/>
          </a:stretch>
        </p:blipFill>
        <p:spPr bwMode="auto">
          <a:xfrm>
            <a:off x="7199313" y="357188"/>
            <a:ext cx="1944687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96552" y="260648"/>
            <a:ext cx="7560840" cy="1143000"/>
          </a:xfrm>
        </p:spPr>
        <p:txBody>
          <a:bodyPr/>
          <a:lstStyle/>
          <a:p>
            <a:r>
              <a:rPr lang="en-US" dirty="0" smtClean="0"/>
              <a:t>Not so simple 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36504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How are we to achieve project objectives? </a:t>
            </a:r>
          </a:p>
          <a:p>
            <a:r>
              <a:rPr lang="en-US" dirty="0" smtClean="0"/>
              <a:t>How do we know we achieved our objectives?</a:t>
            </a:r>
          </a:p>
          <a:p>
            <a:r>
              <a:rPr lang="en-US" dirty="0" smtClean="0"/>
              <a:t>How do we evaluate outcomes?</a:t>
            </a:r>
          </a:p>
          <a:p>
            <a:r>
              <a:rPr lang="en-US" dirty="0" smtClean="0"/>
              <a:t>How do we proceed from here?</a:t>
            </a:r>
            <a:endParaRPr lang="en-GB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 l="61154" t="21829" r="8757" b="54868"/>
          <a:stretch>
            <a:fillRect/>
          </a:stretch>
        </p:blipFill>
        <p:spPr bwMode="auto">
          <a:xfrm>
            <a:off x="7199313" y="357188"/>
            <a:ext cx="1944687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128792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/>
              <a:t>Porject</a:t>
            </a:r>
            <a:r>
              <a:rPr lang="en-GB" dirty="0" smtClean="0"/>
              <a:t> Quality Plan Purpose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467544" y="1859340"/>
            <a:ext cx="756084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GB" sz="3200" b="1" dirty="0" smtClean="0">
                <a:solidFill>
                  <a:schemeClr val="tx2">
                    <a:lumMod val="50000"/>
                  </a:schemeClr>
                </a:solidFill>
              </a:rPr>
              <a:t>Quality </a:t>
            </a:r>
            <a:r>
              <a:rPr lang="en-GB" sz="3200" b="1" dirty="0">
                <a:solidFill>
                  <a:schemeClr val="tx2">
                    <a:lumMod val="50000"/>
                  </a:schemeClr>
                </a:solidFill>
              </a:rPr>
              <a:t>Plan Processes</a:t>
            </a:r>
          </a:p>
          <a:p>
            <a:pPr lvl="1"/>
            <a:r>
              <a:rPr lang="en-GB" sz="3200" b="1" dirty="0">
                <a:solidFill>
                  <a:schemeClr val="tx2">
                    <a:lumMod val="50000"/>
                  </a:schemeClr>
                </a:solidFill>
              </a:rPr>
              <a:t>Project Overview</a:t>
            </a:r>
          </a:p>
          <a:p>
            <a:pPr lvl="1"/>
            <a:r>
              <a:rPr lang="en-GB" sz="3200" b="1" dirty="0">
                <a:solidFill>
                  <a:schemeClr val="tx2">
                    <a:lumMod val="50000"/>
                  </a:schemeClr>
                </a:solidFill>
              </a:rPr>
              <a:t>Quality Standards</a:t>
            </a:r>
          </a:p>
          <a:p>
            <a:pPr lvl="1"/>
            <a:r>
              <a:rPr lang="en-GB" sz="3200" b="1" dirty="0">
                <a:solidFill>
                  <a:schemeClr val="tx2">
                    <a:lumMod val="50000"/>
                  </a:schemeClr>
                </a:solidFill>
              </a:rPr>
              <a:t>Quality Tools</a:t>
            </a:r>
          </a:p>
          <a:p>
            <a:pPr lvl="1"/>
            <a:r>
              <a:rPr lang="en-GB" sz="3200" b="1" dirty="0">
                <a:solidFill>
                  <a:schemeClr val="tx2">
                    <a:lumMod val="50000"/>
                  </a:schemeClr>
                </a:solidFill>
              </a:rPr>
              <a:t>Quality Manager’s Responsibilities</a:t>
            </a:r>
          </a:p>
          <a:p>
            <a:endParaRPr lang="en-GB" sz="32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GB" sz="3200" b="1" dirty="0" smtClean="0">
                <a:solidFill>
                  <a:schemeClr val="tx2">
                    <a:lumMod val="50000"/>
                  </a:schemeClr>
                </a:solidFill>
              </a:rPr>
              <a:t>Project Quality Assurance</a:t>
            </a:r>
          </a:p>
          <a:p>
            <a:pPr lvl="1"/>
            <a:r>
              <a:rPr lang="en-GB" sz="3200" b="1" dirty="0" smtClean="0">
                <a:solidFill>
                  <a:schemeClr val="tx2">
                    <a:lumMod val="50000"/>
                  </a:schemeClr>
                </a:solidFill>
              </a:rPr>
              <a:t>Quality </a:t>
            </a:r>
            <a:r>
              <a:rPr lang="en-GB" sz="3200" b="1" dirty="0">
                <a:solidFill>
                  <a:schemeClr val="tx2">
                    <a:lumMod val="50000"/>
                  </a:schemeClr>
                </a:solidFill>
              </a:rPr>
              <a:t>Assurance Procedures</a:t>
            </a:r>
          </a:p>
          <a:p>
            <a:pPr lvl="1"/>
            <a:r>
              <a:rPr lang="en-GB" sz="3200" b="1" dirty="0">
                <a:solidFill>
                  <a:schemeClr val="tx2">
                    <a:lumMod val="50000"/>
                  </a:schemeClr>
                </a:solidFill>
              </a:rPr>
              <a:t>Project Monitoring Processes</a:t>
            </a:r>
          </a:p>
          <a:p>
            <a:pPr lvl="1"/>
            <a:r>
              <a:rPr lang="en-GB" sz="3200" b="1" dirty="0">
                <a:solidFill>
                  <a:schemeClr val="tx2">
                    <a:lumMod val="50000"/>
                  </a:schemeClr>
                </a:solidFill>
              </a:rPr>
              <a:t>Project In-Process Quality Monitoring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 l="61154" t="21829" r="8757" b="54868"/>
          <a:stretch>
            <a:fillRect/>
          </a:stretch>
        </p:blipFill>
        <p:spPr bwMode="auto">
          <a:xfrm>
            <a:off x="7199313" y="260648"/>
            <a:ext cx="1944687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1790</TotalTime>
  <Words>745</Words>
  <Application>Microsoft Office PowerPoint</Application>
  <PresentationFormat>On-screen Show (4:3)</PresentationFormat>
  <Paragraphs>214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Valorisation: getting added value from projects</vt:lpstr>
      <vt:lpstr>Outline</vt:lpstr>
      <vt:lpstr>The VALO Project</vt:lpstr>
      <vt:lpstr>What is quality?</vt:lpstr>
      <vt:lpstr> Quality Assurance and Quality Evaluation  </vt:lpstr>
      <vt:lpstr>Quality Plan</vt:lpstr>
      <vt:lpstr>‘Simple’ Questions</vt:lpstr>
      <vt:lpstr>Not so simple questions</vt:lpstr>
      <vt:lpstr> Porject Quality Plan Purpose </vt:lpstr>
      <vt:lpstr>Quality Control and Audits</vt:lpstr>
      <vt:lpstr>An example of quality plan framework  </vt:lpstr>
      <vt:lpstr> The PDCA Cycle  </vt:lpstr>
      <vt:lpstr>The InCISIV Process Model </vt:lpstr>
      <vt:lpstr>InCISIV : QUALITY PLAN Innovate</vt:lpstr>
      <vt:lpstr> InCISIV : QUALITY PLAN Communicate </vt:lpstr>
      <vt:lpstr>InCISIV : QUALITY PLAN Implement</vt:lpstr>
      <vt:lpstr>InCISIV : QUALITY PLAN Sustain</vt:lpstr>
      <vt:lpstr>InCISIV : QUALITY PLAN Improve</vt:lpstr>
      <vt:lpstr>InCISIV: QUALITY PLAN Valorise</vt:lpstr>
      <vt:lpstr>InCISIVE : QUALITY PLAN Evaluate</vt:lpstr>
      <vt:lpstr>Effective Communication</vt:lpstr>
      <vt:lpstr>Information Systems and Effective Communication</vt:lpstr>
      <vt:lpstr>Measurement</vt:lpstr>
      <vt:lpstr>Slide 24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Lynn Vos</dc:creator>
  <cp:lastModifiedBy>Lynn Vos</cp:lastModifiedBy>
  <cp:revision>7</cp:revision>
  <dcterms:created xsi:type="dcterms:W3CDTF">2012-09-01T12:18:07Z</dcterms:created>
  <dcterms:modified xsi:type="dcterms:W3CDTF">2012-10-10T23:17:06Z</dcterms:modified>
</cp:coreProperties>
</file>